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6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1337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927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0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61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271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679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3665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632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04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152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52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1CDB4-13ED-450D-8C3C-9E36DBCA726D}" type="datetimeFigureOut">
              <a:rPr lang="cs-CZ" smtClean="0"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0AD54-8D66-4703-9ADA-D9A839F06E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433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png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/>
            <a:r>
              <a:rPr lang="cs-CZ" sz="4600" b="1" dirty="0">
                <a:solidFill>
                  <a:srgbClr val="000000"/>
                </a:solidFill>
              </a:rPr>
              <a:t>Skládání a rozkládání sil. </a:t>
            </a:r>
          </a:p>
        </p:txBody>
      </p:sp>
      <p:pic>
        <p:nvPicPr>
          <p:cNvPr id="38915" name="Obrázek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</a:rPr>
              <a:t>VY_32_INOVACE_013_Fyzika</a:t>
            </a:r>
          </a:p>
        </p:txBody>
      </p:sp>
      <p:sp>
        <p:nvSpPr>
          <p:cNvPr id="3891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>
                <a:latin typeface="Calibri" panose="020F0502020204030204" pitchFamily="34" charset="0"/>
              </a:rPr>
              <a:t>Autor: </a:t>
            </a:r>
            <a:r>
              <a:rPr lang="cs-CZ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2998872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40913" y="457200"/>
            <a:ext cx="11101588" cy="1100138"/>
          </a:xfrm>
        </p:spPr>
        <p:txBody>
          <a:bodyPr/>
          <a:lstStyle/>
          <a:p>
            <a:r>
              <a:rPr lang="cs-CZ" sz="3600" dirty="0" smtClean="0"/>
              <a:t>2.  Skládání </a:t>
            </a:r>
            <a:r>
              <a:rPr lang="cs-CZ" sz="3600" dirty="0"/>
              <a:t>různoběžných sil </a:t>
            </a:r>
            <a:r>
              <a:rPr lang="cs-CZ" sz="3600" dirty="0" smtClean="0"/>
              <a:t>působících </a:t>
            </a:r>
            <a:r>
              <a:rPr lang="cs-CZ" sz="3600" dirty="0"/>
              <a:t>v různých bodech.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6" y="1916113"/>
            <a:ext cx="4397375" cy="463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259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21217" y="457201"/>
            <a:ext cx="10632583" cy="1027113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3.  Skládání </a:t>
            </a:r>
            <a:r>
              <a:rPr lang="cs-CZ" sz="3600" dirty="0"/>
              <a:t>rovnoběžných sil, které </a:t>
            </a:r>
            <a:r>
              <a:rPr lang="cs-CZ" sz="3600" dirty="0" smtClean="0"/>
              <a:t>nemají </a:t>
            </a:r>
            <a:r>
              <a:rPr lang="cs-CZ" sz="3600" dirty="0"/>
              <a:t>společné působiště.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1" y="2470150"/>
            <a:ext cx="5616575" cy="438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236372" y="1484314"/>
            <a:ext cx="10117428" cy="4692649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sz="3200" dirty="0">
                <a:latin typeface="+mj-lt"/>
              </a:rPr>
              <a:t>a)	Souhlasně rovnoběžné síly	</a:t>
            </a:r>
          </a:p>
        </p:txBody>
      </p:sp>
    </p:spTree>
    <p:extLst>
      <p:ext uri="{BB962C8B-B14F-4D97-AF65-F5344CB8AC3E}">
        <p14:creationId xmlns:p14="http://schemas.microsoft.com/office/powerpoint/2010/main" val="3302132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0158" y="850006"/>
            <a:ext cx="10303098" cy="5603183"/>
          </a:xfrm>
        </p:spPr>
        <p:txBody>
          <a:bodyPr/>
          <a:lstStyle/>
          <a:p>
            <a:r>
              <a:rPr lang="cs-CZ" dirty="0"/>
              <a:t>Výslednice sil leží v bodě C a má velikost    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baseline="-25000" dirty="0"/>
          </a:p>
          <a:p>
            <a:r>
              <a:rPr lang="cs-CZ" dirty="0"/>
              <a:t>Působiště výslednice C dělí vzdálenost obou složek v obráceném poměru jejich velikostí.</a:t>
            </a:r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None/>
            </a:pPr>
            <a:endParaRPr lang="cs-CZ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507793"/>
              </p:ext>
            </p:extLst>
          </p:nvPr>
        </p:nvGraphicFramePr>
        <p:xfrm>
          <a:off x="4780756" y="1706808"/>
          <a:ext cx="20193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Rovnice" r:id="rId3" imgW="723600" imgH="215640" progId="Equation.3">
                  <p:embed/>
                </p:oleObj>
              </mc:Choice>
              <mc:Fallback>
                <p:oleObj name="Rovnice" r:id="rId3" imgW="723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0756" y="1706808"/>
                        <a:ext cx="2019300" cy="6096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524001" y="30204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769137"/>
              </p:ext>
            </p:extLst>
          </p:nvPr>
        </p:nvGraphicFramePr>
        <p:xfrm>
          <a:off x="4943475" y="4152901"/>
          <a:ext cx="1693863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Rovnice" r:id="rId5" imgW="622080" imgH="431640" progId="Equation.3">
                  <p:embed/>
                </p:oleObj>
              </mc:Choice>
              <mc:Fallback>
                <p:oleObj name="Rovnice" r:id="rId5" imgW="622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5" y="4152901"/>
                        <a:ext cx="1693863" cy="11779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5031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620713"/>
            <a:ext cx="10487025" cy="792162"/>
          </a:xfrm>
        </p:spPr>
        <p:txBody>
          <a:bodyPr/>
          <a:lstStyle/>
          <a:p>
            <a:r>
              <a:rPr lang="cs-CZ" sz="3200" dirty="0"/>
              <a:t>b)	Nesouhlasně rovnoběžné síly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14513" y="1628776"/>
            <a:ext cx="8396287" cy="4238625"/>
          </a:xfrm>
        </p:spPr>
        <p:txBody>
          <a:bodyPr/>
          <a:lstStyle/>
          <a:p>
            <a:pPr marL="533400" indent="-533400">
              <a:buNone/>
            </a:pPr>
            <a:r>
              <a:rPr lang="cs-CZ" dirty="0"/>
              <a:t>Výslednice sil:</a:t>
            </a:r>
            <a:r>
              <a:rPr lang="cs-CZ" sz="2000" dirty="0"/>
              <a:t> </a:t>
            </a:r>
          </a:p>
          <a:p>
            <a:pPr marL="533400" indent="-533400">
              <a:buNone/>
            </a:pPr>
            <a:r>
              <a:rPr lang="cs-CZ" dirty="0"/>
              <a:t>-	se rovná rozdílu jejich velikostí,</a:t>
            </a:r>
          </a:p>
          <a:p>
            <a:pPr marL="533400" indent="-533400">
              <a:buNone/>
            </a:pPr>
            <a:r>
              <a:rPr lang="cs-CZ" dirty="0"/>
              <a:t>-	má směr stejný s větší silou,</a:t>
            </a:r>
          </a:p>
          <a:p>
            <a:pPr marL="533400" indent="-533400">
              <a:buNone/>
            </a:pPr>
            <a:r>
              <a:rPr lang="cs-CZ" dirty="0"/>
              <a:t>-	leží na prodloužené spojnici působišť obou složek na straně větší síly.</a:t>
            </a:r>
          </a:p>
          <a:p>
            <a:pPr marL="914400" lvl="1" indent="-457200">
              <a:buNone/>
            </a:pPr>
            <a:endParaRPr lang="cs-CZ" dirty="0"/>
          </a:p>
          <a:p>
            <a:pPr marL="533400" indent="-533400">
              <a:buNone/>
            </a:pPr>
            <a:r>
              <a:rPr lang="cs-CZ" dirty="0"/>
              <a:t>	Vzdálenosti působiště výslednice od působišť obou složek jsou v obráceném poměru jejich velikostí.</a:t>
            </a:r>
          </a:p>
          <a:p>
            <a:pPr marL="533400" indent="-533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4517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457200"/>
            <a:ext cx="9224962" cy="668338"/>
          </a:xfrm>
        </p:spPr>
        <p:txBody>
          <a:bodyPr/>
          <a:lstStyle/>
          <a:p>
            <a:r>
              <a:rPr lang="cs-CZ" sz="4000" dirty="0"/>
              <a:t>Příklad.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	Na </a:t>
            </a:r>
            <a:r>
              <a:rPr lang="cs-CZ" dirty="0"/>
              <a:t>nosník 6 m dlouhý zavěsíme ve vzdálenosti 2 m od jednoho </a:t>
            </a:r>
            <a:r>
              <a:rPr lang="cs-CZ" dirty="0" smtClean="0"/>
              <a:t>	konce </a:t>
            </a:r>
            <a:r>
              <a:rPr lang="cs-CZ" dirty="0"/>
              <a:t>těleso o tíze 3 </a:t>
            </a:r>
            <a:r>
              <a:rPr lang="cs-CZ" dirty="0" err="1"/>
              <a:t>kN</a:t>
            </a:r>
            <a:r>
              <a:rPr lang="cs-CZ" dirty="0"/>
              <a:t>. Jaké síly působí na podpěry na konci </a:t>
            </a:r>
            <a:r>
              <a:rPr lang="cs-CZ" dirty="0" smtClean="0"/>
              <a:t>	nosníku</a:t>
            </a:r>
            <a:r>
              <a:rPr lang="cs-CZ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34282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42963" y="457200"/>
            <a:ext cx="9367837" cy="668338"/>
          </a:xfrm>
        </p:spPr>
        <p:txBody>
          <a:bodyPr/>
          <a:lstStyle/>
          <a:p>
            <a:r>
              <a:rPr lang="cs-CZ" sz="4000" dirty="0"/>
              <a:t>Řešení.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1484314"/>
            <a:ext cx="9210675" cy="43830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G = 3 </a:t>
            </a:r>
            <a:r>
              <a:rPr lang="cs-CZ" dirty="0" err="1"/>
              <a:t>kN</a:t>
            </a:r>
            <a:r>
              <a:rPr lang="cs-CZ" dirty="0"/>
              <a:t> = 3000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a = 2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b = 4 m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</a:p>
        </p:txBody>
      </p:sp>
      <p:graphicFrame>
        <p:nvGraphicFramePr>
          <p:cNvPr id="32772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13298695"/>
              </p:ext>
            </p:extLst>
          </p:nvPr>
        </p:nvGraphicFramePr>
        <p:xfrm>
          <a:off x="5519739" y="2276475"/>
          <a:ext cx="3887787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Rovnice" r:id="rId3" imgW="1307880" imgH="215640" progId="Equation.3">
                  <p:embed/>
                </p:oleObj>
              </mc:Choice>
              <mc:Fallback>
                <p:oleObj name="Rovnice" r:id="rId3" imgW="1307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9739" y="2276475"/>
                        <a:ext cx="3887787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5375275" y="3068639"/>
          <a:ext cx="3240088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Rovnice" r:id="rId5" imgW="1104840" imgH="431640" progId="Equation.3">
                  <p:embed/>
                </p:oleObj>
              </mc:Choice>
              <mc:Fallback>
                <p:oleObj name="Rovnice" r:id="rId5" imgW="1104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3068639"/>
                        <a:ext cx="3240088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6" name="Object 8"/>
          <p:cNvGraphicFramePr>
            <a:graphicFrameLocks noChangeAspect="1"/>
          </p:cNvGraphicFramePr>
          <p:nvPr/>
        </p:nvGraphicFramePr>
        <p:xfrm>
          <a:off x="5448301" y="4365626"/>
          <a:ext cx="4537075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Rovnice" r:id="rId7" imgW="1523880" imgH="393480" progId="Equation.3">
                  <p:embed/>
                </p:oleObj>
              </mc:Choice>
              <mc:Fallback>
                <p:oleObj name="Rovnice" r:id="rId7" imgW="1523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1" y="4365626"/>
                        <a:ext cx="4537075" cy="117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5375275" y="5445125"/>
          <a:ext cx="4464050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Rovnice" r:id="rId9" imgW="1511280" imgH="393480" progId="Equation.3">
                  <p:embed/>
                </p:oleObj>
              </mc:Choice>
              <mc:Fallback>
                <p:oleObj name="Rovnice" r:id="rId9" imgW="1511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5445125"/>
                        <a:ext cx="4464050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9136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457200"/>
            <a:ext cx="10415588" cy="668338"/>
          </a:xfrm>
        </p:spPr>
        <p:txBody>
          <a:bodyPr/>
          <a:lstStyle/>
          <a:p>
            <a:r>
              <a:rPr lang="cs-CZ" sz="4000" b="1" dirty="0"/>
              <a:t>Rozkládání sil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4413" y="1268414"/>
            <a:ext cx="10287000" cy="5184775"/>
          </a:xfrm>
        </p:spPr>
        <p:txBody>
          <a:bodyPr/>
          <a:lstStyle/>
          <a:p>
            <a:r>
              <a:rPr lang="cs-CZ" dirty="0"/>
              <a:t>Jedná se o nahrazení působení jedné síly působením několika sil, aniž by se účinek sil na těleso změnil.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2838450"/>
            <a:ext cx="575945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129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2276475"/>
            <a:ext cx="8280400" cy="39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828675" y="620713"/>
            <a:ext cx="9320213" cy="792162"/>
          </a:xfrm>
        </p:spPr>
        <p:txBody>
          <a:bodyPr/>
          <a:lstStyle/>
          <a:p>
            <a:r>
              <a:rPr lang="cs-CZ" sz="3200" dirty="0"/>
              <a:t>Rozkládání tíhy na ramenech jeřábu</a:t>
            </a:r>
          </a:p>
        </p:txBody>
      </p:sp>
    </p:spTree>
    <p:extLst>
      <p:ext uri="{BB962C8B-B14F-4D97-AF65-F5344CB8AC3E}">
        <p14:creationId xmlns:p14="http://schemas.microsoft.com/office/powerpoint/2010/main" val="2542889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260351"/>
            <a:ext cx="9364663" cy="955675"/>
          </a:xfrm>
        </p:spPr>
        <p:txBody>
          <a:bodyPr/>
          <a:lstStyle/>
          <a:p>
            <a:r>
              <a:rPr lang="cs-CZ" sz="3200" dirty="0"/>
              <a:t>Rozkládání tíhy na dvě rovnoběžné složky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9" y="1628776"/>
            <a:ext cx="7045325" cy="432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750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4413" y="981076"/>
            <a:ext cx="10372725" cy="4886325"/>
          </a:xfrm>
        </p:spPr>
        <p:txBody>
          <a:bodyPr/>
          <a:lstStyle/>
          <a:p>
            <a:r>
              <a:rPr lang="cs-CZ" dirty="0"/>
              <a:t>Rozklad síly na dvě rovnoběžné složky řešíme většinou výpočtem.</a:t>
            </a:r>
          </a:p>
        </p:txBody>
      </p:sp>
      <p:graphicFrame>
        <p:nvGraphicFramePr>
          <p:cNvPr id="19460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32383255"/>
              </p:ext>
            </p:extLst>
          </p:nvPr>
        </p:nvGraphicFramePr>
        <p:xfrm>
          <a:off x="4727575" y="2420938"/>
          <a:ext cx="23764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Rovnice" r:id="rId3" imgW="748975" imgH="215806" progId="Equation.3">
                  <p:embed/>
                </p:oleObj>
              </mc:Choice>
              <mc:Fallback>
                <p:oleObj name="Rovnice" r:id="rId3" imgW="74897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2420938"/>
                        <a:ext cx="2376488" cy="68580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8" name="Object 1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03413540"/>
              </p:ext>
            </p:extLst>
          </p:nvPr>
        </p:nvGraphicFramePr>
        <p:xfrm>
          <a:off x="4656138" y="3789363"/>
          <a:ext cx="2590800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Rovnice" r:id="rId5" imgW="876240" imgH="431640" progId="Equation.3">
                  <p:embed/>
                </p:oleObj>
              </mc:Choice>
              <mc:Fallback>
                <p:oleObj name="Rovnice" r:id="rId5" imgW="8762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3789363"/>
                        <a:ext cx="2590800" cy="12747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302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39985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14473511"/>
              </p:ext>
            </p:extLst>
          </p:nvPr>
        </p:nvGraphicFramePr>
        <p:xfrm>
          <a:off x="838200" y="1600201"/>
          <a:ext cx="10515600" cy="4857369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Skládání a rozkládání sil.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VY_32_INOVACE_013_Fyzika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3.12.2013, 6.12.2013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Skládání sil se společným působištěm. Skládání různoběžných sil působících v různých bodech. Skládání rovnoběžných sil, které nemají společné působiště. Rozkládání sil.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030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r>
              <a:rPr lang="cs-CZ" dirty="0"/>
              <a:t>ŠTOLL, Ivan. </a:t>
            </a:r>
            <a:r>
              <a:rPr lang="cs-CZ" i="1" dirty="0"/>
              <a:t>Fyzika pro netechnické obory SOŠ a SOU. </a:t>
            </a:r>
            <a:r>
              <a:rPr lang="cs-CZ" dirty="0"/>
              <a:t>1. vydání. Praha: Prometheus, 2001. 259 s. </a:t>
            </a:r>
            <a:r>
              <a:rPr lang="cs-CZ"/>
              <a:t>ISBN 80-7196-223-6.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853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98490" y="457201"/>
            <a:ext cx="10586434" cy="1243013"/>
          </a:xfrm>
        </p:spPr>
        <p:txBody>
          <a:bodyPr/>
          <a:lstStyle/>
          <a:p>
            <a:r>
              <a:rPr lang="cs-CZ" sz="3200" dirty="0"/>
              <a:t>1.	</a:t>
            </a:r>
            <a:r>
              <a:rPr lang="cs-CZ" sz="3600" dirty="0"/>
              <a:t>Skládání sil, které mají společné </a:t>
            </a:r>
            <a:r>
              <a:rPr lang="cs-CZ" sz="3600" dirty="0" smtClean="0"/>
              <a:t>působiště</a:t>
            </a:r>
            <a:r>
              <a:rPr lang="cs-CZ" sz="3600" dirty="0"/>
              <a:t>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3646" y="2060576"/>
            <a:ext cx="8897153" cy="38068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a)	stejný směr a stejnou orientaci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4" y="2636838"/>
            <a:ext cx="6067425" cy="390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872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189" y="765175"/>
            <a:ext cx="9167611" cy="55435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b)	stejný směr a opačnou orientaci</a:t>
            </a:r>
          </a:p>
          <a:p>
            <a:endParaRPr lang="cs-CZ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4" y="1773239"/>
            <a:ext cx="6840537" cy="430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61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8793" y="692150"/>
            <a:ext cx="10303099" cy="5689600"/>
          </a:xfrm>
        </p:spPr>
        <p:txBody>
          <a:bodyPr/>
          <a:lstStyle/>
          <a:p>
            <a:pPr marL="609600" indent="-609600">
              <a:buNone/>
            </a:pPr>
            <a:r>
              <a:rPr lang="cs-CZ" dirty="0"/>
              <a:t>c)	různý směr </a:t>
            </a:r>
          </a:p>
          <a:p>
            <a:pPr marL="609600" indent="-609600">
              <a:buNone/>
            </a:pPr>
            <a:r>
              <a:rPr lang="cs-CZ" dirty="0"/>
              <a:t>	Výslednici stanovíme pomocí vektorového rovnoběžníku (rovnoběžník sil)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5016501" y="2444750"/>
          <a:ext cx="1871663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Rovnice" r:id="rId3" imgW="748975" imgH="241195" progId="Equation.3">
                  <p:embed/>
                </p:oleObj>
              </mc:Choice>
              <mc:Fallback>
                <p:oleObj name="Rovnice" r:id="rId3" imgW="74897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1" y="2444750"/>
                        <a:ext cx="1871663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3205164"/>
            <a:ext cx="7272337" cy="365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93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551" y="620714"/>
            <a:ext cx="10212947" cy="56165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Jestliže vektorové přímky sil         </a:t>
            </a:r>
            <a:r>
              <a:rPr lang="cs-CZ" baseline="-25000" dirty="0"/>
              <a:t>   </a:t>
            </a:r>
            <a:r>
              <a:rPr lang="cs-CZ" baseline="-25000" dirty="0" smtClean="0"/>
              <a:t>      </a:t>
            </a:r>
            <a:r>
              <a:rPr lang="cs-CZ" dirty="0"/>
              <a:t>jsou navzájem kolmé, určíme velikost výslednice ze vztahu</a:t>
            </a:r>
            <a:endParaRPr lang="cs-CZ" baseline="-25000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295775" y="2276475"/>
          <a:ext cx="269875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Rovnice" r:id="rId3" imgW="952200" imgH="291960" progId="Equation.3">
                  <p:embed/>
                </p:oleObj>
              </mc:Choice>
              <mc:Fallback>
                <p:oleObj name="Rovnice" r:id="rId3" imgW="9522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775" y="2276475"/>
                        <a:ext cx="2698750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4" y="3213100"/>
            <a:ext cx="5616575" cy="330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339179"/>
              </p:ext>
            </p:extLst>
          </p:nvPr>
        </p:nvGraphicFramePr>
        <p:xfrm>
          <a:off x="5396248" y="478367"/>
          <a:ext cx="1038338" cy="649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Rovnice" r:id="rId6" imgW="380835" imgH="241195" progId="Equation.3">
                  <p:embed/>
                </p:oleObj>
              </mc:Choice>
              <mc:Fallback>
                <p:oleObj name="Rovnice" r:id="rId6" imgW="38083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6248" y="478367"/>
                        <a:ext cx="1038338" cy="6493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3813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10515600" cy="668338"/>
          </a:xfrm>
        </p:spPr>
        <p:txBody>
          <a:bodyPr/>
          <a:lstStyle/>
          <a:p>
            <a:r>
              <a:rPr lang="cs-CZ" sz="4000" dirty="0"/>
              <a:t>Příklad.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/>
              <a:t>	Vypočtěte výslednou sílu, která bude působit ve směru pohybu loďky, na níž veslaři působí silou F</a:t>
            </a:r>
            <a:r>
              <a:rPr lang="cs-CZ" baseline="-25000"/>
              <a:t>1</a:t>
            </a:r>
            <a:r>
              <a:rPr lang="cs-CZ"/>
              <a:t>= 400 N a vodní proud silou F</a:t>
            </a:r>
            <a:r>
              <a:rPr lang="cs-CZ" baseline="-25000"/>
              <a:t>2</a:t>
            </a:r>
            <a:r>
              <a:rPr lang="cs-CZ"/>
              <a:t>= 300 N. (Síly F</a:t>
            </a:r>
            <a:r>
              <a:rPr lang="cs-CZ" baseline="-25000"/>
              <a:t>1</a:t>
            </a:r>
            <a:r>
              <a:rPr lang="cs-CZ"/>
              <a:t> a F</a:t>
            </a:r>
            <a:r>
              <a:rPr lang="cs-CZ" baseline="-25000"/>
              <a:t>2</a:t>
            </a:r>
            <a:r>
              <a:rPr lang="cs-CZ"/>
              <a:t> svírají pravý úhel).</a:t>
            </a:r>
          </a:p>
        </p:txBody>
      </p:sp>
    </p:spTree>
    <p:extLst>
      <p:ext uri="{BB962C8B-B14F-4D97-AF65-F5344CB8AC3E}">
        <p14:creationId xmlns:p14="http://schemas.microsoft.com/office/powerpoint/2010/main" val="644321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24248" y="457200"/>
            <a:ext cx="10470524" cy="668338"/>
          </a:xfrm>
        </p:spPr>
        <p:txBody>
          <a:bodyPr/>
          <a:lstStyle/>
          <a:p>
            <a:r>
              <a:rPr lang="cs-CZ" sz="4000" dirty="0"/>
              <a:t>Řešení.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248" y="1341439"/>
            <a:ext cx="9386552" cy="49672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F</a:t>
            </a:r>
            <a:r>
              <a:rPr lang="cs-CZ" baseline="-25000" dirty="0"/>
              <a:t>1</a:t>
            </a:r>
            <a:r>
              <a:rPr lang="cs-CZ" dirty="0"/>
              <a:t>= 400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F</a:t>
            </a:r>
            <a:r>
              <a:rPr lang="cs-CZ" baseline="-25000" dirty="0"/>
              <a:t>2</a:t>
            </a:r>
            <a:r>
              <a:rPr lang="cs-CZ" dirty="0"/>
              <a:t>= 300 N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</a:t>
            </a:r>
            <a:r>
              <a:rPr lang="el-GR" dirty="0">
                <a:cs typeface="Arial" panose="020B0604020202020204" pitchFamily="34" charset="0"/>
              </a:rPr>
              <a:t>α</a:t>
            </a:r>
            <a:r>
              <a:rPr lang="cs-CZ" dirty="0">
                <a:cs typeface="Arial" panose="020B0604020202020204" pitchFamily="34" charset="0"/>
              </a:rPr>
              <a:t> = 90</a:t>
            </a:r>
            <a:r>
              <a:rPr lang="en-US" dirty="0">
                <a:cs typeface="Arial" panose="020B0604020202020204" pitchFamily="34" charset="0"/>
              </a:rPr>
              <a:t>°</a:t>
            </a:r>
          </a:p>
        </p:txBody>
      </p:sp>
      <p:graphicFrame>
        <p:nvGraphicFramePr>
          <p:cNvPr id="26628" name="Object 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024563" y="2520950"/>
          <a:ext cx="273526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Rovnice" r:id="rId3" imgW="952200" imgH="291960" progId="Equation.3">
                  <p:embed/>
                </p:oleObj>
              </mc:Choice>
              <mc:Fallback>
                <p:oleObj name="Rovnice" r:id="rId3" imgW="9522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3" y="2520950"/>
                        <a:ext cx="2735262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024564" y="3484563"/>
          <a:ext cx="3311525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Rovnice" r:id="rId5" imgW="1155600" imgH="253800" progId="Equation.3">
                  <p:embed/>
                </p:oleObj>
              </mc:Choice>
              <mc:Fallback>
                <p:oleObj name="Rovnice" r:id="rId5" imgW="1155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4" y="3484563"/>
                        <a:ext cx="3311525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6024564" y="4437063"/>
          <a:ext cx="2687637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Rovnice" r:id="rId7" imgW="888840" imgH="228600" progId="Equation.3">
                  <p:embed/>
                </p:oleObj>
              </mc:Choice>
              <mc:Fallback>
                <p:oleObj name="Rovnice" r:id="rId7" imgW="888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4" y="4437063"/>
                        <a:ext cx="2687637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6024564" y="5516564"/>
          <a:ext cx="1944687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Rovnice" r:id="rId9" imgW="660240" imgH="177480" progId="Equation.3">
                  <p:embed/>
                </p:oleObj>
              </mc:Choice>
              <mc:Fallback>
                <p:oleObj name="Rovnice" r:id="rId9" imgW="6602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4" y="5516564"/>
                        <a:ext cx="1944687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9938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7431" y="692151"/>
            <a:ext cx="10174310" cy="58324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dirty="0"/>
              <a:t>	Několik sil různého směru</a:t>
            </a:r>
            <a:endParaRPr lang="cs-CZ" baseline="-25000" dirty="0"/>
          </a:p>
          <a:p>
            <a:pPr>
              <a:buFont typeface="Wingdings" panose="05000000000000000000" pitchFamily="2" charset="2"/>
              <a:buNone/>
            </a:pPr>
            <a:r>
              <a:rPr lang="cs-CZ" dirty="0"/>
              <a:t>	Výslednici najdeme konstrukcí vektorového mnohoúhelníku.</a:t>
            </a:r>
            <a:endParaRPr lang="cs-CZ" baseline="-250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3141663"/>
            <a:ext cx="716438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8205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312</Words>
  <Application>Microsoft Office PowerPoint</Application>
  <PresentationFormat>Širokoúhlá obrazovka</PresentationFormat>
  <Paragraphs>75</Paragraphs>
  <Slides>20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Editor rovnic 3.0</vt:lpstr>
      <vt:lpstr>Skládání a rozkládání sil. </vt:lpstr>
      <vt:lpstr>Záznamový list výukového materiálu </vt:lpstr>
      <vt:lpstr>1. Skládání sil, které mají společné působiště:</vt:lpstr>
      <vt:lpstr>Prezentace aplikace PowerPoint</vt:lpstr>
      <vt:lpstr>Prezentace aplikace PowerPoint</vt:lpstr>
      <vt:lpstr>Prezentace aplikace PowerPoint</vt:lpstr>
      <vt:lpstr>Příklad.</vt:lpstr>
      <vt:lpstr>Řešení.</vt:lpstr>
      <vt:lpstr>Prezentace aplikace PowerPoint</vt:lpstr>
      <vt:lpstr>2.  Skládání různoběžných sil působících v různých bodech.</vt:lpstr>
      <vt:lpstr>3.  Skládání rovnoběžných sil, které nemají společné působiště.</vt:lpstr>
      <vt:lpstr>Prezentace aplikace PowerPoint</vt:lpstr>
      <vt:lpstr>b) Nesouhlasně rovnoběžné síly</vt:lpstr>
      <vt:lpstr>Příklad.</vt:lpstr>
      <vt:lpstr>Řešení.</vt:lpstr>
      <vt:lpstr>Rozkládání sil</vt:lpstr>
      <vt:lpstr>Rozkládání tíhy na ramenech jeřábu</vt:lpstr>
      <vt:lpstr>Rozkládání tíhy na dvě rovnoběžné složky</vt:lpstr>
      <vt:lpstr>Prezentace aplikace PowerPoint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Skládání a rozkládání sil.</dc:title>
  <dc:creator>Berka</dc:creator>
  <cp:lastModifiedBy>Berka</cp:lastModifiedBy>
  <cp:revision>5</cp:revision>
  <dcterms:created xsi:type="dcterms:W3CDTF">2013-12-31T18:05:51Z</dcterms:created>
  <dcterms:modified xsi:type="dcterms:W3CDTF">2014-02-17T09:52:20Z</dcterms:modified>
</cp:coreProperties>
</file>