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F39-60B0-40B9-9185-1E9A56285C8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C4861-C5E0-421B-9553-D46492A3E0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1231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F39-60B0-40B9-9185-1E9A56285C8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C4861-C5E0-421B-9553-D46492A3E0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785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F39-60B0-40B9-9185-1E9A56285C8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C4861-C5E0-421B-9553-D46492A3E0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695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F39-60B0-40B9-9185-1E9A56285C8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C4861-C5E0-421B-9553-D46492A3E0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366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F39-60B0-40B9-9185-1E9A56285C8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C4861-C5E0-421B-9553-D46492A3E0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6695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F39-60B0-40B9-9185-1E9A56285C8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C4861-C5E0-421B-9553-D46492A3E0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8788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F39-60B0-40B9-9185-1E9A56285C8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C4861-C5E0-421B-9553-D46492A3E0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399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F39-60B0-40B9-9185-1E9A56285C8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C4861-C5E0-421B-9553-D46492A3E0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695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F39-60B0-40B9-9185-1E9A56285C8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C4861-C5E0-421B-9553-D46492A3E0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9383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F39-60B0-40B9-9185-1E9A56285C8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C4861-C5E0-421B-9553-D46492A3E0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4617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F39-60B0-40B9-9185-1E9A56285C8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C4861-C5E0-421B-9553-D46492A3E0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3374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5BF39-60B0-40B9-9185-1E9A56285C8E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C4861-C5E0-421B-9553-D46492A3E0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432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 idx="4294967295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algn="ctr"/>
            <a:r>
              <a:rPr lang="cs-CZ" b="1" dirty="0">
                <a:solidFill>
                  <a:srgbClr val="000000"/>
                </a:solidFill>
              </a:rPr>
              <a:t>Dostředivá a odstředivá </a:t>
            </a:r>
            <a:r>
              <a:rPr lang="cs-CZ" b="1" dirty="0" smtClean="0">
                <a:solidFill>
                  <a:srgbClr val="000000"/>
                </a:solidFill>
              </a:rPr>
              <a:t>síla.</a:t>
            </a:r>
            <a:endParaRPr lang="cs-CZ" b="1" dirty="0">
              <a:solidFill>
                <a:srgbClr val="000000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VY_32_INOVACE_008_Fyzika</a:t>
            </a: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3729541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10288" name="Group 4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15688162"/>
              </p:ext>
            </p:extLst>
          </p:nvPr>
        </p:nvGraphicFramePr>
        <p:xfrm>
          <a:off x="838199" y="1600201"/>
          <a:ext cx="10392177" cy="4857369"/>
        </p:xfrm>
        <a:graphic>
          <a:graphicData uri="http://schemas.openxmlformats.org/drawingml/2006/table">
            <a:tbl>
              <a:tblPr/>
              <a:tblGrid>
                <a:gridCol w="3740703"/>
                <a:gridCol w="6651474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Dostředivá a odstředivá síla.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VY_32_INOVACE_008_Fyzika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41-51-H/01 Zemědělec –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26. 11. 2013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Dostředivá a odstředivá síla, vztah pro výpočet dostředivé a odstředivé síly, využití odstředivé síly v praxi, dostředivé zrychlení.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206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Dostředivá a odstředivá síla.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53037" y="1600201"/>
            <a:ext cx="5460642" cy="4525963"/>
          </a:xfrm>
        </p:spPr>
        <p:txBody>
          <a:bodyPr/>
          <a:lstStyle/>
          <a:p>
            <a:endParaRPr lang="cs-CZ" dirty="0"/>
          </a:p>
          <a:p>
            <a:r>
              <a:rPr lang="cs-CZ" dirty="0"/>
              <a:t>Kuličkou zavěšenou na vlákně otáčíme. Kulička vykonává rovnoměrný pohyb po kružnici.              (</a:t>
            </a:r>
            <a:r>
              <a:rPr lang="cs-CZ" i="1" dirty="0"/>
              <a:t>v</a:t>
            </a:r>
            <a:r>
              <a:rPr lang="cs-CZ" dirty="0"/>
              <a:t> = </a:t>
            </a:r>
            <a:r>
              <a:rPr lang="cs-CZ" dirty="0" err="1"/>
              <a:t>konst</a:t>
            </a:r>
            <a:r>
              <a:rPr lang="cs-CZ" dirty="0"/>
              <a:t>.) </a:t>
            </a:r>
          </a:p>
          <a:p>
            <a:endParaRPr lang="cs-CZ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16726" y="1600200"/>
            <a:ext cx="3394075" cy="3557588"/>
          </a:xfrm>
        </p:spPr>
        <p:txBody>
          <a:bodyPr/>
          <a:lstStyle/>
          <a:p>
            <a:endParaRPr lang="cs-CZ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6" y="1516566"/>
            <a:ext cx="4537075" cy="449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310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965915" y="620714"/>
            <a:ext cx="5201523" cy="5616575"/>
          </a:xfrm>
        </p:spPr>
        <p:txBody>
          <a:bodyPr/>
          <a:lstStyle/>
          <a:p>
            <a:endParaRPr lang="cs-CZ" dirty="0"/>
          </a:p>
          <a:p>
            <a:r>
              <a:rPr lang="cs-CZ" dirty="0"/>
              <a:t>Ruka prostřednictvím vlákna působí na kuličku </a:t>
            </a:r>
            <a:r>
              <a:rPr lang="cs-CZ" b="1" i="1" dirty="0"/>
              <a:t>dostředivou silou </a:t>
            </a:r>
            <a:r>
              <a:rPr lang="cs-CZ" b="1" i="1" dirty="0" err="1"/>
              <a:t>F</a:t>
            </a:r>
            <a:r>
              <a:rPr lang="cs-CZ" b="1" i="1" baseline="-25000" dirty="0" err="1"/>
              <a:t>d</a:t>
            </a:r>
            <a:r>
              <a:rPr lang="cs-CZ" dirty="0"/>
              <a:t>, která má za následek neustálou změnu její rychlosti. </a:t>
            </a:r>
            <a:endParaRPr lang="cs-CZ" dirty="0" smtClean="0"/>
          </a:p>
          <a:p>
            <a:endParaRPr lang="cs-CZ" dirty="0"/>
          </a:p>
          <a:p>
            <a:r>
              <a:rPr lang="cs-CZ" dirty="0"/>
              <a:t>Současně kulička působí prostřednictvím vlákna na ruku </a:t>
            </a:r>
            <a:r>
              <a:rPr lang="cs-CZ" b="1" i="1" dirty="0"/>
              <a:t>odstředivou silou </a:t>
            </a:r>
            <a:r>
              <a:rPr lang="cs-CZ" b="1" i="1" dirty="0" err="1"/>
              <a:t>F</a:t>
            </a:r>
            <a:r>
              <a:rPr lang="cs-CZ" b="1" i="1" baseline="-25000" dirty="0" err="1"/>
              <a:t>o</a:t>
            </a:r>
            <a:r>
              <a:rPr lang="cs-CZ" dirty="0"/>
              <a:t>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7032626" y="1600200"/>
            <a:ext cx="2303463" cy="2020888"/>
          </a:xfrm>
        </p:spPr>
        <p:txBody>
          <a:bodyPr/>
          <a:lstStyle/>
          <a:p>
            <a:pPr>
              <a:buFontTx/>
              <a:buNone/>
            </a:pPr>
            <a:endParaRPr lang="cs-CZ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04" y="962361"/>
            <a:ext cx="4729185" cy="52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488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43189" y="1052513"/>
            <a:ext cx="10058400" cy="5256212"/>
          </a:xfrm>
        </p:spPr>
        <p:txBody>
          <a:bodyPr/>
          <a:lstStyle/>
          <a:p>
            <a:r>
              <a:rPr lang="cs-CZ" dirty="0"/>
              <a:t>Dostředivá a odstředivá síla jsou při daném pohybu stejně velké. </a:t>
            </a:r>
          </a:p>
          <a:p>
            <a:r>
              <a:rPr lang="cs-CZ" dirty="0"/>
              <a:t>Působí na různá tělesa. </a:t>
            </a:r>
          </a:p>
          <a:p>
            <a:r>
              <a:rPr lang="cs-CZ" dirty="0"/>
              <a:t>Jde o síly vzájemného působení.</a:t>
            </a:r>
          </a:p>
          <a:p>
            <a:pPr>
              <a:buFontTx/>
              <a:buNone/>
            </a:pPr>
            <a:endParaRPr lang="cs-CZ" dirty="0"/>
          </a:p>
          <a:p>
            <a:pPr>
              <a:buFontTx/>
              <a:buNone/>
            </a:pPr>
            <a:r>
              <a:rPr lang="cs-CZ" dirty="0"/>
              <a:t>Příklad: odstředivá ždímačka (buben, prádlo).</a:t>
            </a:r>
          </a:p>
          <a:p>
            <a:pPr>
              <a:buFontTx/>
              <a:buNone/>
            </a:pPr>
            <a:endParaRPr lang="cs-CZ" dirty="0"/>
          </a:p>
          <a:p>
            <a:pPr>
              <a:buFontTx/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1038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1673" y="692149"/>
            <a:ext cx="10303099" cy="579880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cs-CZ" dirty="0"/>
              <a:t>Pro dostředivou nebo odstředivou sílu platí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cs-CZ" dirty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cs-CZ" dirty="0"/>
              <a:t>vztah                        </a:t>
            </a:r>
            <a:r>
              <a:rPr lang="cs-CZ" dirty="0" smtClean="0"/>
              <a:t>          nebo                       </a:t>
            </a:r>
            <a:r>
              <a:rPr lang="cs-CZ" dirty="0"/>
              <a:t>,</a:t>
            </a:r>
          </a:p>
          <a:p>
            <a:pPr>
              <a:lnSpc>
                <a:spcPct val="90000"/>
              </a:lnSpc>
              <a:buFontTx/>
              <a:buNone/>
            </a:pPr>
            <a:endParaRPr lang="cs-CZ" dirty="0"/>
          </a:p>
          <a:p>
            <a:pPr>
              <a:lnSpc>
                <a:spcPct val="90000"/>
              </a:lnSpc>
              <a:buFontTx/>
              <a:buNone/>
            </a:pPr>
            <a:endParaRPr lang="cs-CZ" dirty="0"/>
          </a:p>
          <a:p>
            <a:pPr>
              <a:lnSpc>
                <a:spcPct val="90000"/>
              </a:lnSpc>
              <a:buFontTx/>
              <a:buNone/>
            </a:pPr>
            <a:r>
              <a:rPr lang="cs-CZ" dirty="0"/>
              <a:t>neboť úhlová rychlost je                 . </a:t>
            </a:r>
            <a:endParaRPr lang="cs-CZ" dirty="0" smtClean="0"/>
          </a:p>
          <a:p>
            <a:pPr>
              <a:lnSpc>
                <a:spcPct val="90000"/>
              </a:lnSpc>
              <a:buFontTx/>
              <a:buNone/>
            </a:pPr>
            <a:endParaRPr lang="cs-CZ" dirty="0"/>
          </a:p>
          <a:p>
            <a:pPr>
              <a:lnSpc>
                <a:spcPct val="90000"/>
              </a:lnSpc>
              <a:buFontTx/>
              <a:buNone/>
            </a:pPr>
            <a:endParaRPr lang="cs-CZ" dirty="0"/>
          </a:p>
          <a:p>
            <a:pPr>
              <a:buNone/>
            </a:pPr>
            <a:r>
              <a:rPr lang="cs-CZ" i="1" dirty="0"/>
              <a:t>m </a:t>
            </a:r>
            <a:r>
              <a:rPr lang="cs-CZ" i="1" dirty="0" smtClean="0"/>
              <a:t>– 	hmotnost </a:t>
            </a:r>
            <a:r>
              <a:rPr lang="cs-CZ" i="1" dirty="0"/>
              <a:t>tělesa,</a:t>
            </a:r>
            <a:r>
              <a:rPr lang="cs-CZ" b="1" i="1" dirty="0"/>
              <a:t> </a:t>
            </a:r>
            <a:r>
              <a:rPr lang="cs-CZ" b="1" i="1" dirty="0" smtClean="0"/>
              <a:t>		</a:t>
            </a:r>
            <a:r>
              <a:rPr lang="en-US" i="1" dirty="0" smtClean="0">
                <a:cs typeface="Arial" panose="020B0604020202020204" pitchFamily="34" charset="0"/>
              </a:rPr>
              <a:t>[</a:t>
            </a:r>
            <a:r>
              <a:rPr lang="cs-CZ" i="1" dirty="0">
                <a:cs typeface="Arial" panose="020B0604020202020204" pitchFamily="34" charset="0"/>
              </a:rPr>
              <a:t>m</a:t>
            </a:r>
            <a:r>
              <a:rPr lang="en-US" i="1" dirty="0">
                <a:cs typeface="Arial" panose="020B0604020202020204" pitchFamily="34" charset="0"/>
              </a:rPr>
              <a:t>]</a:t>
            </a:r>
            <a:r>
              <a:rPr lang="cs-CZ" i="1" dirty="0">
                <a:cs typeface="Arial" panose="020B0604020202020204" pitchFamily="34" charset="0"/>
              </a:rPr>
              <a:t> =</a:t>
            </a:r>
            <a:r>
              <a:rPr lang="cs-CZ" b="1" i="1" dirty="0"/>
              <a:t> </a:t>
            </a:r>
            <a:r>
              <a:rPr lang="cs-CZ" i="1" dirty="0"/>
              <a:t>kg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cs-CZ" i="1" dirty="0"/>
              <a:t>r – </a:t>
            </a:r>
            <a:r>
              <a:rPr lang="cs-CZ" i="1" dirty="0" smtClean="0"/>
              <a:t>	poloměr </a:t>
            </a:r>
            <a:r>
              <a:rPr lang="cs-CZ" i="1" dirty="0"/>
              <a:t>kružnice, </a:t>
            </a:r>
            <a:r>
              <a:rPr lang="cs-CZ" i="1" dirty="0" smtClean="0"/>
              <a:t>		</a:t>
            </a:r>
            <a:r>
              <a:rPr lang="en-US" i="1" dirty="0" smtClean="0">
                <a:cs typeface="Arial" panose="020B0604020202020204" pitchFamily="34" charset="0"/>
              </a:rPr>
              <a:t>[</a:t>
            </a:r>
            <a:r>
              <a:rPr lang="cs-CZ" i="1" dirty="0">
                <a:cs typeface="Arial" panose="020B0604020202020204" pitchFamily="34" charset="0"/>
              </a:rPr>
              <a:t>r</a:t>
            </a:r>
            <a:r>
              <a:rPr lang="en-US" i="1" dirty="0">
                <a:cs typeface="Arial" panose="020B0604020202020204" pitchFamily="34" charset="0"/>
              </a:rPr>
              <a:t>]</a:t>
            </a:r>
            <a:r>
              <a:rPr lang="cs-CZ" i="1" dirty="0">
                <a:cs typeface="Arial" panose="020B0604020202020204" pitchFamily="34" charset="0"/>
              </a:rPr>
              <a:t> = m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cs-CZ" i="1" dirty="0"/>
              <a:t>v – </a:t>
            </a:r>
            <a:r>
              <a:rPr lang="cs-CZ" i="1" dirty="0" smtClean="0"/>
              <a:t>	obvodová </a:t>
            </a:r>
            <a:r>
              <a:rPr lang="cs-CZ" i="1" dirty="0"/>
              <a:t>rychlost, </a:t>
            </a:r>
            <a:r>
              <a:rPr lang="cs-CZ" i="1" dirty="0" smtClean="0"/>
              <a:t>	</a:t>
            </a:r>
            <a:r>
              <a:rPr lang="en-US" i="1" dirty="0" smtClean="0">
                <a:cs typeface="Arial" panose="020B0604020202020204" pitchFamily="34" charset="0"/>
              </a:rPr>
              <a:t>[</a:t>
            </a:r>
            <a:r>
              <a:rPr lang="cs-CZ" i="1" dirty="0">
                <a:cs typeface="Arial" panose="020B0604020202020204" pitchFamily="34" charset="0"/>
              </a:rPr>
              <a:t>v</a:t>
            </a:r>
            <a:r>
              <a:rPr lang="en-US" i="1" dirty="0">
                <a:cs typeface="Arial" panose="020B0604020202020204" pitchFamily="34" charset="0"/>
              </a:rPr>
              <a:t>]</a:t>
            </a:r>
            <a:r>
              <a:rPr lang="cs-CZ" i="1" dirty="0">
                <a:cs typeface="Arial" panose="020B0604020202020204" pitchFamily="34" charset="0"/>
              </a:rPr>
              <a:t> = m/s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l-GR" i="1" dirty="0">
                <a:cs typeface="Arial" panose="020B0604020202020204" pitchFamily="34" charset="0"/>
              </a:rPr>
              <a:t>ω</a:t>
            </a:r>
            <a:r>
              <a:rPr lang="cs-CZ" i="1" dirty="0">
                <a:cs typeface="Arial" panose="020B0604020202020204" pitchFamily="34" charset="0"/>
              </a:rPr>
              <a:t> – </a:t>
            </a:r>
            <a:r>
              <a:rPr lang="cs-CZ" i="1" dirty="0" smtClean="0">
                <a:cs typeface="Arial" panose="020B0604020202020204" pitchFamily="34" charset="0"/>
              </a:rPr>
              <a:t>	úhlová </a:t>
            </a:r>
            <a:r>
              <a:rPr lang="cs-CZ" i="1" dirty="0">
                <a:cs typeface="Arial" panose="020B0604020202020204" pitchFamily="34" charset="0"/>
              </a:rPr>
              <a:t>rychlost, </a:t>
            </a:r>
            <a:r>
              <a:rPr lang="cs-CZ" i="1" dirty="0" smtClean="0">
                <a:cs typeface="Arial" panose="020B0604020202020204" pitchFamily="34" charset="0"/>
              </a:rPr>
              <a:t>		</a:t>
            </a:r>
            <a:r>
              <a:rPr lang="en-US" i="1" dirty="0" smtClean="0">
                <a:cs typeface="Arial" panose="020B0604020202020204" pitchFamily="34" charset="0"/>
              </a:rPr>
              <a:t>[</a:t>
            </a:r>
            <a:r>
              <a:rPr lang="el-GR" i="1" dirty="0">
                <a:cs typeface="Arial" panose="020B0604020202020204" pitchFamily="34" charset="0"/>
              </a:rPr>
              <a:t>ω</a:t>
            </a:r>
            <a:r>
              <a:rPr lang="en-US" i="1" dirty="0">
                <a:cs typeface="Arial" panose="020B0604020202020204" pitchFamily="34" charset="0"/>
              </a:rPr>
              <a:t>]</a:t>
            </a:r>
            <a:r>
              <a:rPr lang="cs-CZ" i="1" dirty="0">
                <a:cs typeface="Arial" panose="020B0604020202020204" pitchFamily="34" charset="0"/>
              </a:rPr>
              <a:t> = rad/s</a:t>
            </a:r>
            <a:endParaRPr lang="el-GR" i="1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dirty="0"/>
          </a:p>
          <a:p>
            <a:pPr>
              <a:lnSpc>
                <a:spcPct val="90000"/>
              </a:lnSpc>
              <a:buFontTx/>
              <a:buNone/>
            </a:pPr>
            <a:endParaRPr lang="cs-CZ" dirty="0"/>
          </a:p>
          <a:p>
            <a:pPr>
              <a:lnSpc>
                <a:spcPct val="90000"/>
              </a:lnSpc>
              <a:buFontTx/>
              <a:buNone/>
            </a:pPr>
            <a:endParaRPr lang="cs-CZ" dirty="0"/>
          </a:p>
          <a:p>
            <a:pPr>
              <a:lnSpc>
                <a:spcPct val="90000"/>
              </a:lnSpc>
              <a:buFontTx/>
              <a:buNone/>
            </a:pPr>
            <a:endParaRPr lang="cs-CZ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1340192"/>
              </p:ext>
            </p:extLst>
          </p:nvPr>
        </p:nvGraphicFramePr>
        <p:xfrm>
          <a:off x="2299080" y="1549401"/>
          <a:ext cx="18859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Rovnice" r:id="rId3" imgW="787320" imgH="253800" progId="Equation.3">
                  <p:embed/>
                </p:oleObj>
              </mc:Choice>
              <mc:Fallback>
                <p:oleObj name="Rovnice" r:id="rId3" imgW="7873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9080" y="1549401"/>
                        <a:ext cx="1885950" cy="60960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615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848643"/>
              </p:ext>
            </p:extLst>
          </p:nvPr>
        </p:nvGraphicFramePr>
        <p:xfrm>
          <a:off x="4743720" y="2729786"/>
          <a:ext cx="1008063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Rovnice" r:id="rId5" imgW="406048" imgH="393359" progId="Equation.3">
                  <p:embed/>
                </p:oleObj>
              </mc:Choice>
              <mc:Fallback>
                <p:oleObj name="Rovnice" r:id="rId5" imgW="406048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3720" y="2729786"/>
                        <a:ext cx="1008063" cy="96202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615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3386306"/>
              </p:ext>
            </p:extLst>
          </p:nvPr>
        </p:nvGraphicFramePr>
        <p:xfrm>
          <a:off x="5861140" y="1341438"/>
          <a:ext cx="1760538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Rovnice" r:id="rId7" imgW="723600" imgH="419040" progId="Equation.3">
                  <p:embed/>
                </p:oleObj>
              </mc:Choice>
              <mc:Fallback>
                <p:oleObj name="Rovnice" r:id="rId7" imgW="7236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1140" y="1341438"/>
                        <a:ext cx="1760538" cy="102552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0042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94703" y="692150"/>
            <a:ext cx="10122795" cy="5689600"/>
          </a:xfrm>
        </p:spPr>
        <p:txBody>
          <a:bodyPr/>
          <a:lstStyle/>
          <a:p>
            <a:pPr>
              <a:buFontTx/>
              <a:buNone/>
            </a:pPr>
            <a:r>
              <a:rPr lang="cs-CZ" dirty="0"/>
              <a:t>Využití odstředivé síly:</a:t>
            </a:r>
          </a:p>
          <a:p>
            <a:pPr>
              <a:buFontTx/>
              <a:buNone/>
            </a:pPr>
            <a:endParaRPr lang="cs-CZ" dirty="0"/>
          </a:p>
          <a:p>
            <a:r>
              <a:rPr lang="cs-CZ" dirty="0"/>
              <a:t>regulace frekvence otáčení (Wattův regulátor),</a:t>
            </a:r>
          </a:p>
          <a:p>
            <a:r>
              <a:rPr lang="cs-CZ" dirty="0"/>
              <a:t>odstředivé lití (slévárenství),</a:t>
            </a:r>
          </a:p>
          <a:p>
            <a:r>
              <a:rPr lang="cs-CZ" dirty="0"/>
              <a:t>oddělování kapalin s různou hustotou, nebo různých tělísek rozptýlených v kapalině.</a:t>
            </a:r>
          </a:p>
          <a:p>
            <a:pPr>
              <a:buFontTx/>
              <a:buNone/>
            </a:pPr>
            <a:r>
              <a:rPr lang="cs-CZ" sz="2400" dirty="0"/>
              <a:t>	</a:t>
            </a:r>
            <a:endParaRPr lang="cs-CZ" dirty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7408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7652" y="692149"/>
            <a:ext cx="10363200" cy="5797551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cs-CZ" dirty="0"/>
              <a:t>	Velikost dostředivé síly je podle 2. pohybového zákona                                                              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dirty="0"/>
              <a:t>                                              </a:t>
            </a:r>
            <a:r>
              <a:rPr lang="cs-CZ" dirty="0" smtClean="0"/>
              <a:t>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dirty="0"/>
              <a:t> </a:t>
            </a:r>
            <a:r>
              <a:rPr lang="cs-CZ" dirty="0" smtClean="0"/>
              <a:t>                                                                    .</a:t>
            </a:r>
            <a:endParaRPr lang="cs-CZ" dirty="0"/>
          </a:p>
          <a:p>
            <a:pPr>
              <a:lnSpc>
                <a:spcPct val="80000"/>
              </a:lnSpc>
              <a:buFontTx/>
              <a:buNone/>
            </a:pPr>
            <a:endParaRPr lang="cs-CZ" b="1" i="1" dirty="0"/>
          </a:p>
          <a:p>
            <a:pPr>
              <a:lnSpc>
                <a:spcPct val="80000"/>
              </a:lnSpc>
              <a:buFontTx/>
              <a:buNone/>
            </a:pPr>
            <a:r>
              <a:rPr lang="cs-CZ" b="1" i="1" dirty="0"/>
              <a:t>	</a:t>
            </a:r>
            <a:r>
              <a:rPr lang="cs-CZ" sz="2000" i="1" dirty="0"/>
              <a:t>m - hmotnost tělesa </a:t>
            </a:r>
            <a:r>
              <a:rPr lang="en-US" sz="2000" i="1" dirty="0">
                <a:cs typeface="Arial" panose="020B0604020202020204" pitchFamily="34" charset="0"/>
              </a:rPr>
              <a:t>[</a:t>
            </a:r>
            <a:r>
              <a:rPr lang="cs-CZ" sz="2000" i="1" dirty="0">
                <a:cs typeface="Arial" panose="020B0604020202020204" pitchFamily="34" charset="0"/>
              </a:rPr>
              <a:t>m</a:t>
            </a:r>
            <a:r>
              <a:rPr lang="en-US" sz="2000" i="1" dirty="0">
                <a:cs typeface="Arial" panose="020B0604020202020204" pitchFamily="34" charset="0"/>
              </a:rPr>
              <a:t>]</a:t>
            </a:r>
            <a:r>
              <a:rPr lang="cs-CZ" sz="2000" i="1" dirty="0">
                <a:cs typeface="Arial" panose="020B0604020202020204" pitchFamily="34" charset="0"/>
              </a:rPr>
              <a:t> =</a:t>
            </a:r>
            <a:r>
              <a:rPr lang="cs-CZ" sz="2000" i="1" dirty="0"/>
              <a:t> kg, a</a:t>
            </a:r>
            <a:r>
              <a:rPr lang="cs-CZ" sz="2000" i="1" baseline="-25000" dirty="0"/>
              <a:t>d</a:t>
            </a:r>
            <a:r>
              <a:rPr lang="cs-CZ" sz="2000" dirty="0"/>
              <a:t> - </a:t>
            </a:r>
            <a:r>
              <a:rPr lang="cs-CZ" sz="2000" i="1" dirty="0"/>
              <a:t>dostředivé zrychlení </a:t>
            </a:r>
            <a:r>
              <a:rPr lang="en-US" sz="2000" i="1" dirty="0">
                <a:cs typeface="Arial" panose="020B0604020202020204" pitchFamily="34" charset="0"/>
              </a:rPr>
              <a:t>[</a:t>
            </a:r>
            <a:r>
              <a:rPr lang="cs-CZ" sz="2000" i="1" dirty="0">
                <a:cs typeface="Arial" panose="020B0604020202020204" pitchFamily="34" charset="0"/>
              </a:rPr>
              <a:t>a</a:t>
            </a:r>
            <a:r>
              <a:rPr lang="cs-CZ" sz="2000" i="1" baseline="-25000" dirty="0">
                <a:cs typeface="Arial" panose="020B0604020202020204" pitchFamily="34" charset="0"/>
              </a:rPr>
              <a:t>d</a:t>
            </a:r>
            <a:r>
              <a:rPr lang="en-US" sz="2000" i="1" dirty="0">
                <a:cs typeface="Arial" panose="020B0604020202020204" pitchFamily="34" charset="0"/>
              </a:rPr>
              <a:t>]</a:t>
            </a:r>
            <a:r>
              <a:rPr lang="cs-CZ" sz="2000" i="1" dirty="0">
                <a:cs typeface="Arial" panose="020B0604020202020204" pitchFamily="34" charset="0"/>
              </a:rPr>
              <a:t> = </a:t>
            </a:r>
            <a:r>
              <a:rPr lang="cs-CZ" sz="2000" i="1" dirty="0"/>
              <a:t>(m/s</a:t>
            </a:r>
            <a:r>
              <a:rPr lang="cs-CZ" sz="2000" i="1" baseline="30000" dirty="0"/>
              <a:t>2</a:t>
            </a:r>
            <a:r>
              <a:rPr lang="cs-CZ" sz="2000" i="1" dirty="0"/>
              <a:t>).</a:t>
            </a:r>
          </a:p>
          <a:p>
            <a:pPr>
              <a:lnSpc>
                <a:spcPct val="80000"/>
              </a:lnSpc>
              <a:buFontTx/>
              <a:buNone/>
            </a:pPr>
            <a:endParaRPr lang="cs-CZ" dirty="0"/>
          </a:p>
          <a:p>
            <a:pPr>
              <a:lnSpc>
                <a:spcPct val="80000"/>
              </a:lnSpc>
              <a:buFontTx/>
              <a:buNone/>
            </a:pPr>
            <a:r>
              <a:rPr lang="cs-CZ" dirty="0"/>
              <a:t>	Ze vztahu pro dostředivou sílu </a:t>
            </a:r>
          </a:p>
          <a:p>
            <a:pPr>
              <a:lnSpc>
                <a:spcPct val="80000"/>
              </a:lnSpc>
              <a:buFontTx/>
              <a:buNone/>
            </a:pPr>
            <a:endParaRPr lang="cs-CZ" dirty="0"/>
          </a:p>
          <a:p>
            <a:pPr>
              <a:lnSpc>
                <a:spcPct val="80000"/>
              </a:lnSpc>
              <a:buFontTx/>
              <a:buNone/>
            </a:pPr>
            <a:endParaRPr lang="cs-CZ" dirty="0"/>
          </a:p>
          <a:p>
            <a:pPr>
              <a:lnSpc>
                <a:spcPct val="80000"/>
              </a:lnSpc>
              <a:buFontTx/>
              <a:buNone/>
            </a:pPr>
            <a:endParaRPr lang="cs-CZ" dirty="0"/>
          </a:p>
          <a:p>
            <a:pPr>
              <a:lnSpc>
                <a:spcPct val="80000"/>
              </a:lnSpc>
              <a:buFontTx/>
              <a:buNone/>
            </a:pPr>
            <a:r>
              <a:rPr lang="cs-CZ" dirty="0"/>
              <a:t>	pak vyplývá vztah pro </a:t>
            </a:r>
            <a:r>
              <a:rPr lang="cs-CZ" b="1" i="1" dirty="0"/>
              <a:t>dostředivé zrychlení                  </a:t>
            </a:r>
          </a:p>
          <a:p>
            <a:pPr>
              <a:lnSpc>
                <a:spcPct val="80000"/>
              </a:lnSpc>
              <a:buFontTx/>
              <a:buNone/>
            </a:pPr>
            <a:endParaRPr lang="cs-CZ" b="1" i="1" dirty="0"/>
          </a:p>
          <a:p>
            <a:pPr>
              <a:lnSpc>
                <a:spcPct val="80000"/>
              </a:lnSpc>
              <a:buFontTx/>
              <a:buNone/>
            </a:pPr>
            <a:r>
              <a:rPr lang="cs-CZ" dirty="0"/>
              <a:t>					</a:t>
            </a:r>
            <a:r>
              <a:rPr lang="cs-CZ" dirty="0" smtClean="0"/>
              <a:t>             nebo                                .                                                                            </a:t>
            </a:r>
            <a:endParaRPr lang="cs-CZ" dirty="0"/>
          </a:p>
          <a:p>
            <a:pPr>
              <a:lnSpc>
                <a:spcPct val="80000"/>
              </a:lnSpc>
            </a:pPr>
            <a:endParaRPr lang="cs-CZ" dirty="0"/>
          </a:p>
        </p:txBody>
      </p:sp>
      <p:graphicFrame>
        <p:nvGraphicFramePr>
          <p:cNvPr id="8195" name="Object 3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785956831"/>
              </p:ext>
            </p:extLst>
          </p:nvPr>
        </p:nvGraphicFramePr>
        <p:xfrm>
          <a:off x="4943476" y="1412876"/>
          <a:ext cx="1584325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Rovnice" r:id="rId3" imgW="622030" imgH="228501" progId="Equation.3">
                  <p:embed/>
                </p:oleObj>
              </mc:Choice>
              <mc:Fallback>
                <p:oleObj name="Rovnice" r:id="rId3" imgW="622030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6" y="1412876"/>
                        <a:ext cx="1584325" cy="58261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43557"/>
              </p:ext>
            </p:extLst>
          </p:nvPr>
        </p:nvGraphicFramePr>
        <p:xfrm>
          <a:off x="3214688" y="5557837"/>
          <a:ext cx="1728788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Rovnice" r:id="rId5" imgW="609336" imgH="241195" progId="Equation.3">
                  <p:embed/>
                </p:oleObj>
              </mc:Choice>
              <mc:Fallback>
                <p:oleObj name="Rovnice" r:id="rId5" imgW="609336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88" y="5557837"/>
                        <a:ext cx="1728788" cy="67468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1524001" y="29569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819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104846"/>
              </p:ext>
            </p:extLst>
          </p:nvPr>
        </p:nvGraphicFramePr>
        <p:xfrm>
          <a:off x="4440238" y="3644900"/>
          <a:ext cx="3014662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Rovnice" r:id="rId7" imgW="1155600" imgH="419040" progId="Equation.3">
                  <p:embed/>
                </p:oleObj>
              </mc:Choice>
              <mc:Fallback>
                <p:oleObj name="Rovnice" r:id="rId7" imgW="11556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0238" y="3644900"/>
                        <a:ext cx="3014662" cy="107315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-252413" y="31728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820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4147793"/>
              </p:ext>
            </p:extLst>
          </p:nvPr>
        </p:nvGraphicFramePr>
        <p:xfrm>
          <a:off x="7454900" y="5300663"/>
          <a:ext cx="1512888" cy="1189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Rovnice" r:id="rId9" imgW="533169" imgH="418918" progId="Equation.3">
                  <p:embed/>
                </p:oleObj>
              </mc:Choice>
              <mc:Fallback>
                <p:oleObj name="Rovnice" r:id="rId9" imgW="533169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4900" y="5300663"/>
                        <a:ext cx="1512888" cy="118903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6266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1984. 224 s. ISBN 14-462-84. 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172954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302</Words>
  <Application>Microsoft Office PowerPoint</Application>
  <PresentationFormat>Širokoúhlá obrazovka</PresentationFormat>
  <Paragraphs>76</Paragraphs>
  <Slides>9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Motiv Office</vt:lpstr>
      <vt:lpstr>Rovnice</vt:lpstr>
      <vt:lpstr>Dostředivá a odstředivá síla.</vt:lpstr>
      <vt:lpstr>Záznamový list výukového materiálu </vt:lpstr>
      <vt:lpstr>Dostředivá a odstředivá síla.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Dostředivá a odstředivá síla</dc:title>
  <dc:creator>Berka</dc:creator>
  <cp:lastModifiedBy>Berka</cp:lastModifiedBy>
  <cp:revision>5</cp:revision>
  <dcterms:created xsi:type="dcterms:W3CDTF">2013-12-30T08:14:42Z</dcterms:created>
  <dcterms:modified xsi:type="dcterms:W3CDTF">2014-01-31T11:33:50Z</dcterms:modified>
</cp:coreProperties>
</file>