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086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050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919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6843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36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46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214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831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942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8514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765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EE3A1-BC80-41F4-AF01-89D72BA562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9DB0B-40F9-41BF-982D-E23B2B7788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667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cs-CZ" sz="4600" b="1" dirty="0">
                <a:solidFill>
                  <a:srgbClr val="000000"/>
                </a:solidFill>
              </a:rPr>
              <a:t>Síla. Newtonovy </a:t>
            </a:r>
            <a:r>
              <a:rPr lang="cs-CZ" sz="4600" b="1">
                <a:solidFill>
                  <a:srgbClr val="000000"/>
                </a:solidFill>
              </a:rPr>
              <a:t>pohybové </a:t>
            </a:r>
            <a:r>
              <a:rPr lang="cs-CZ" sz="4600" b="1" smtClean="0">
                <a:solidFill>
                  <a:srgbClr val="000000"/>
                </a:solidFill>
              </a:rPr>
              <a:t>zákony.</a:t>
            </a:r>
            <a:endParaRPr lang="cs-CZ" sz="4600" b="1" dirty="0">
              <a:solidFill>
                <a:srgbClr val="000000"/>
              </a:solidFill>
            </a:endParaRPr>
          </a:p>
        </p:txBody>
      </p:sp>
      <p:pic>
        <p:nvPicPr>
          <p:cNvPr id="3075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sz="1800" b="1">
                <a:solidFill>
                  <a:srgbClr val="000000"/>
                </a:solidFill>
                <a:latin typeface="Calibri" panose="020F0502020204030204" pitchFamily="34" charset="0"/>
              </a:rPr>
              <a:t>VY_32_INOVACE_007_Fyzika</a:t>
            </a:r>
          </a:p>
        </p:txBody>
      </p:sp>
      <p:sp>
        <p:nvSpPr>
          <p:cNvPr id="3077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sz="1800">
                <a:latin typeface="Calibri" panose="020F0502020204030204" pitchFamily="34" charset="0"/>
              </a:rPr>
              <a:t>Autor: </a:t>
            </a:r>
            <a:r>
              <a:rPr lang="cs-CZ" sz="1800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1926611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884238"/>
          </a:xfrm>
        </p:spPr>
        <p:txBody>
          <a:bodyPr/>
          <a:lstStyle/>
          <a:p>
            <a:pPr eaLnBrk="1" hangingPunct="1"/>
            <a:r>
              <a:rPr lang="cs-CZ" smtClean="0"/>
              <a:t>Třetí pohybový zákon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4413" y="1557338"/>
            <a:ext cx="10086975" cy="43100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b="1" i="1" dirty="0" smtClean="0"/>
              <a:t>Dvě tělesa na sebe vzájemně působí silami, které mají vždy stejnou velikost, ale opačný směr.</a:t>
            </a:r>
          </a:p>
          <a:p>
            <a:pPr eaLnBrk="1" hangingPunct="1">
              <a:lnSpc>
                <a:spcPct val="90000"/>
              </a:lnSpc>
            </a:pPr>
            <a:endParaRPr lang="cs-CZ" b="1" i="1" dirty="0" smtClean="0"/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Jedno těleso působí tzv. </a:t>
            </a:r>
            <a:r>
              <a:rPr lang="cs-CZ" b="1" i="1" dirty="0" smtClean="0"/>
              <a:t>akcí</a:t>
            </a:r>
            <a:r>
              <a:rPr lang="cs-CZ" dirty="0" smtClean="0"/>
              <a:t> na jiné těleso a vyvolá tzv. </a:t>
            </a:r>
            <a:r>
              <a:rPr lang="cs-CZ" b="1" i="1" dirty="0" smtClean="0"/>
              <a:t>reakci</a:t>
            </a:r>
            <a:r>
              <a:rPr lang="cs-CZ" dirty="0" smtClean="0"/>
              <a:t>.  Obě síly mají různá působiště. Jejich účinky se nemohou sčítat, protože síly působí na různá tělesa. Jakmile zanikne jedna z obou sil, přestává působit i druhá síla.</a:t>
            </a:r>
          </a:p>
        </p:txBody>
      </p:sp>
    </p:spTree>
    <p:extLst>
      <p:ext uri="{BB962C8B-B14F-4D97-AF65-F5344CB8AC3E}">
        <p14:creationId xmlns:p14="http://schemas.microsoft.com/office/powerpoint/2010/main" val="2588994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/>
              <a:t>Zdroje.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r>
              <a:rPr lang="cs-CZ" dirty="0"/>
              <a:t>ŠTOLL, Ivan. </a:t>
            </a:r>
            <a:r>
              <a:rPr lang="cs-CZ" i="1" dirty="0"/>
              <a:t>Fyzika pro netechnické obory SOŠ a SOU. </a:t>
            </a:r>
            <a:r>
              <a:rPr lang="cs-CZ" dirty="0"/>
              <a:t>1. vydání. Praha: Prometheus, 2001. 259 s. </a:t>
            </a:r>
            <a:r>
              <a:rPr lang="cs-CZ"/>
              <a:t>ISBN 80-7196-223-6.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4520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4144" name="Group 4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03845816"/>
              </p:ext>
            </p:extLst>
          </p:nvPr>
        </p:nvGraphicFramePr>
        <p:xfrm>
          <a:off x="953037" y="1600200"/>
          <a:ext cx="10303098" cy="4843272"/>
        </p:xfrm>
        <a:graphic>
          <a:graphicData uri="http://schemas.openxmlformats.org/drawingml/2006/table">
            <a:tbl>
              <a:tblPr/>
              <a:tblGrid>
                <a:gridCol w="3708638"/>
                <a:gridCol w="6594460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Síla. Newtonovy pohybové zákony.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VY_32_INOVACE_007_Fyzika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. 11. 2013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, 19. 11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. 2013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Síla, účinky síly na těleso, Newtonovy pohybové zákony, tíhová síla, tíha.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458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279" y="1268413"/>
            <a:ext cx="10290220" cy="5256212"/>
          </a:xfrm>
        </p:spPr>
        <p:txBody>
          <a:bodyPr/>
          <a:lstStyle/>
          <a:p>
            <a:pPr eaLnBrk="1" hangingPunct="1"/>
            <a:r>
              <a:rPr lang="cs-CZ" b="1" i="1" dirty="0" smtClean="0"/>
              <a:t>Síla</a:t>
            </a:r>
            <a:r>
              <a:rPr lang="cs-CZ" dirty="0" smtClean="0"/>
              <a:t>, </a:t>
            </a:r>
            <a:r>
              <a:rPr lang="cs-CZ" b="1" i="1" dirty="0" smtClean="0"/>
              <a:t>F</a:t>
            </a:r>
            <a:r>
              <a:rPr lang="cs-CZ" dirty="0" smtClean="0"/>
              <a:t>, </a:t>
            </a:r>
            <a:r>
              <a:rPr lang="en-US" dirty="0" smtClean="0">
                <a:cs typeface="Arial" panose="020B0604020202020204" pitchFamily="34" charset="0"/>
              </a:rPr>
              <a:t>[</a:t>
            </a:r>
            <a:r>
              <a:rPr lang="cs-CZ" dirty="0" smtClean="0">
                <a:cs typeface="Arial" panose="020B0604020202020204" pitchFamily="34" charset="0"/>
              </a:rPr>
              <a:t>F</a:t>
            </a:r>
            <a:r>
              <a:rPr lang="en-US" dirty="0" smtClean="0">
                <a:cs typeface="Arial" panose="020B0604020202020204" pitchFamily="34" charset="0"/>
              </a:rPr>
              <a:t>]</a:t>
            </a:r>
            <a:r>
              <a:rPr lang="cs-CZ" dirty="0" smtClean="0">
                <a:cs typeface="Arial" panose="020B0604020202020204" pitchFamily="34" charset="0"/>
              </a:rPr>
              <a:t> = </a:t>
            </a:r>
            <a:r>
              <a:rPr lang="cs-CZ" b="1" i="1" dirty="0" smtClean="0">
                <a:cs typeface="Arial" panose="020B0604020202020204" pitchFamily="34" charset="0"/>
              </a:rPr>
              <a:t>N</a:t>
            </a:r>
            <a:r>
              <a:rPr lang="cs-CZ" dirty="0" smtClean="0">
                <a:cs typeface="Arial" panose="020B0604020202020204" pitchFamily="34" charset="0"/>
              </a:rPr>
              <a:t> (newton)</a:t>
            </a:r>
          </a:p>
          <a:p>
            <a:pPr eaLnBrk="1" hangingPunct="1"/>
            <a:endParaRPr lang="cs-CZ" dirty="0" smtClean="0">
              <a:cs typeface="Arial" panose="020B0604020202020204" pitchFamily="34" charset="0"/>
            </a:endParaRPr>
          </a:p>
          <a:p>
            <a:pPr eaLnBrk="1" hangingPunct="1"/>
            <a:r>
              <a:rPr lang="cs-CZ" dirty="0" smtClean="0">
                <a:cs typeface="Arial" panose="020B0604020202020204" pitchFamily="34" charset="0"/>
              </a:rPr>
              <a:t>Síla je vektorová veličina </a:t>
            </a:r>
            <a:r>
              <a:rPr lang="cs-CZ" sz="2000" dirty="0">
                <a:cs typeface="Arial" panose="020B0604020202020204" pitchFamily="34" charset="0"/>
              </a:rPr>
              <a:t>(velikost, směr, orientace</a:t>
            </a:r>
            <a:r>
              <a:rPr lang="cs-CZ" sz="2000" dirty="0" smtClean="0">
                <a:cs typeface="Arial" panose="020B0604020202020204" pitchFamily="34" charset="0"/>
              </a:rPr>
              <a:t>)</a:t>
            </a:r>
          </a:p>
          <a:p>
            <a:pPr eaLnBrk="1" hangingPunct="1"/>
            <a:endParaRPr lang="cs-CZ" sz="2000" dirty="0">
              <a:cs typeface="Arial" panose="020B0604020202020204" pitchFamily="34" charset="0"/>
            </a:endParaRPr>
          </a:p>
          <a:p>
            <a:pPr eaLnBrk="1" hangingPunct="1"/>
            <a:r>
              <a:rPr lang="cs-CZ" dirty="0" smtClean="0">
                <a:cs typeface="Arial" panose="020B0604020202020204" pitchFamily="34" charset="0"/>
              </a:rPr>
              <a:t>Měření síly – siloměr</a:t>
            </a:r>
          </a:p>
          <a:p>
            <a:pPr eaLnBrk="1" hangingPunct="1"/>
            <a:endParaRPr lang="en-US" dirty="0" smtClean="0">
              <a:cs typeface="Arial" panose="020B0604020202020204" pitchFamily="34" charset="0"/>
            </a:endParaRPr>
          </a:p>
          <a:p>
            <a:pPr eaLnBrk="1" hangingPunct="1"/>
            <a:r>
              <a:rPr lang="cs-CZ" b="1" i="1" dirty="0" smtClean="0"/>
              <a:t>Síla</a:t>
            </a:r>
            <a:r>
              <a:rPr lang="cs-CZ" dirty="0" smtClean="0"/>
              <a:t> je fyzikální veličina, kterou popisujeme vzájemné působení těles. </a:t>
            </a:r>
            <a:r>
              <a:rPr lang="cs-CZ" dirty="0" err="1" smtClean="0"/>
              <a:t>Např</a:t>
            </a:r>
            <a:r>
              <a:rPr lang="cs-CZ" dirty="0" smtClean="0"/>
              <a:t>: lidské tělo působí tíhou na podlahu, podlaha působí silou na jeho chodidla. Slunce působí přitažlivou silou na naši Zemi, ale také Země působí silově na Slunce.</a:t>
            </a:r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811213"/>
          </a:xfrm>
        </p:spPr>
        <p:txBody>
          <a:bodyPr/>
          <a:lstStyle/>
          <a:p>
            <a:pPr eaLnBrk="1" hangingPunct="1"/>
            <a:r>
              <a:rPr lang="cs-CZ" b="1" dirty="0" smtClean="0"/>
              <a:t>Síla.</a:t>
            </a:r>
          </a:p>
        </p:txBody>
      </p:sp>
    </p:spTree>
    <p:extLst>
      <p:ext uri="{BB962C8B-B14F-4D97-AF65-F5344CB8AC3E}">
        <p14:creationId xmlns:p14="http://schemas.microsoft.com/office/powerpoint/2010/main" val="4097144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88641" y="692150"/>
            <a:ext cx="10341735" cy="5905500"/>
          </a:xfrm>
        </p:spPr>
        <p:txBody>
          <a:bodyPr/>
          <a:lstStyle/>
          <a:p>
            <a:pPr eaLnBrk="1" hangingPunct="1"/>
            <a:r>
              <a:rPr lang="cs-CZ" dirty="0"/>
              <a:t>Při vzájemném působení těles může dojít ke změně tvaru tělesa, nebo ke změně pohybového stavu tělesa. Říkáme, že silové působení nějakého tělesa se může projevit </a:t>
            </a:r>
            <a:r>
              <a:rPr lang="cs-CZ" b="1" i="1" dirty="0"/>
              <a:t>statickými</a:t>
            </a:r>
            <a:r>
              <a:rPr lang="cs-CZ" dirty="0"/>
              <a:t> nebo </a:t>
            </a:r>
            <a:r>
              <a:rPr lang="cs-CZ" b="1" i="1" dirty="0"/>
              <a:t>dynamickými účinky</a:t>
            </a:r>
            <a:r>
              <a:rPr lang="cs-CZ" dirty="0"/>
              <a:t> na jiné těleso</a:t>
            </a:r>
            <a:r>
              <a:rPr lang="cs-CZ" dirty="0" smtClean="0"/>
              <a:t>.</a:t>
            </a:r>
          </a:p>
          <a:p>
            <a:pPr eaLnBrk="1" hangingPunct="1"/>
            <a:endParaRPr lang="cs-CZ" dirty="0"/>
          </a:p>
          <a:p>
            <a:pPr eaLnBrk="1" hangingPunct="1"/>
            <a:r>
              <a:rPr lang="cs-CZ" b="1" i="1" dirty="0"/>
              <a:t>Dynamika</a:t>
            </a:r>
            <a:r>
              <a:rPr lang="cs-CZ" dirty="0"/>
              <a:t> se zabývá příčinami změny pohybového stavu tělesa.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(</a:t>
            </a:r>
            <a:r>
              <a:rPr lang="cs-CZ" dirty="0" smtClean="0"/>
              <a:t>Klid </a:t>
            </a:r>
            <a:r>
              <a:rPr lang="cs-CZ" dirty="0" smtClean="0">
                <a:cs typeface="Arial" panose="020B0604020202020204" pitchFamily="34" charset="0"/>
              </a:rPr>
              <a:t>→ pohyb</a:t>
            </a:r>
            <a:r>
              <a:rPr lang="cs-CZ" dirty="0">
                <a:cs typeface="Arial" panose="020B0604020202020204" pitchFamily="34" charset="0"/>
              </a:rPr>
              <a:t>, </a:t>
            </a:r>
            <a:r>
              <a:rPr lang="cs-CZ" dirty="0" smtClean="0">
                <a:cs typeface="Arial" panose="020B0604020202020204" pitchFamily="34" charset="0"/>
              </a:rPr>
              <a:t>pohyb → klid</a:t>
            </a:r>
            <a:r>
              <a:rPr lang="cs-CZ" dirty="0">
                <a:cs typeface="Arial" panose="020B0604020202020204" pitchFamily="34" charset="0"/>
              </a:rPr>
              <a:t>, změna velikosti nebo směru vektoru rychlosti).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cs-CZ" i="1" dirty="0">
                <a:solidFill>
                  <a:srgbClr val="FF0000"/>
                </a:solidFill>
                <a:cs typeface="Arial" panose="020B0604020202020204" pitchFamily="34" charset="0"/>
              </a:rPr>
              <a:t>Síla </a:t>
            </a:r>
            <a:r>
              <a:rPr lang="cs-CZ" b="1" i="1" dirty="0">
                <a:solidFill>
                  <a:srgbClr val="FF0000"/>
                </a:solidFill>
                <a:cs typeface="Arial" panose="020B0604020202020204" pitchFamily="34" charset="0"/>
              </a:rPr>
              <a:t>F</a:t>
            </a:r>
            <a:r>
              <a:rPr lang="cs-CZ" i="1" dirty="0">
                <a:solidFill>
                  <a:srgbClr val="FF0000"/>
                </a:solidFill>
                <a:cs typeface="Arial" panose="020B0604020202020204" pitchFamily="34" charset="0"/>
              </a:rPr>
              <a:t> je příčinou změny okamžité rychlosti </a:t>
            </a:r>
            <a:r>
              <a:rPr lang="cs-CZ" b="1" i="1" dirty="0">
                <a:solidFill>
                  <a:srgbClr val="FF0000"/>
                </a:solidFill>
                <a:cs typeface="Arial" panose="020B0604020202020204" pitchFamily="34" charset="0"/>
              </a:rPr>
              <a:t>v</a:t>
            </a:r>
            <a:r>
              <a:rPr lang="cs-CZ" i="1" dirty="0">
                <a:solidFill>
                  <a:srgbClr val="FF0000"/>
                </a:solidFill>
                <a:cs typeface="Arial" panose="020B0604020202020204" pitchFamily="34" charset="0"/>
              </a:rPr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Zakladatelé dynamiky: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Galileo Galilei, Isaac Newton.</a:t>
            </a:r>
          </a:p>
        </p:txBody>
      </p:sp>
    </p:spTree>
    <p:extLst>
      <p:ext uri="{BB962C8B-B14F-4D97-AF65-F5344CB8AC3E}">
        <p14:creationId xmlns:p14="http://schemas.microsoft.com/office/powerpoint/2010/main" val="396998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811213"/>
          </a:xfrm>
        </p:spPr>
        <p:txBody>
          <a:bodyPr/>
          <a:lstStyle/>
          <a:p>
            <a:pPr eaLnBrk="1" hangingPunct="1"/>
            <a:r>
              <a:rPr lang="cs-CZ" b="1" dirty="0" smtClean="0"/>
              <a:t>Newtonovy pohybové zákony.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Jsou tří základní zákony dynamiky.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  <a:p>
            <a:pPr eaLnBrk="1" hangingPunct="1"/>
            <a:r>
              <a:rPr lang="cs-CZ" dirty="0" smtClean="0"/>
              <a:t>První pohybový zákon (setrvačnosti)</a:t>
            </a:r>
          </a:p>
          <a:p>
            <a:pPr eaLnBrk="1" hangingPunct="1"/>
            <a:r>
              <a:rPr lang="cs-CZ" dirty="0" smtClean="0"/>
              <a:t>Druhý pohybový zákon (síly)</a:t>
            </a:r>
          </a:p>
          <a:p>
            <a:pPr eaLnBrk="1" hangingPunct="1"/>
            <a:r>
              <a:rPr lang="cs-CZ" dirty="0" smtClean="0"/>
              <a:t>Třetí pohybový zákon (akce a reakce)</a:t>
            </a:r>
          </a:p>
          <a:p>
            <a:pPr eaLnBrk="1" hangingPunct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125232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739775"/>
          </a:xfrm>
        </p:spPr>
        <p:txBody>
          <a:bodyPr/>
          <a:lstStyle/>
          <a:p>
            <a:pPr eaLnBrk="1" hangingPunct="1"/>
            <a:r>
              <a:rPr lang="cs-CZ" sz="4000"/>
              <a:t>První pohybový zákon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4552" y="1700214"/>
            <a:ext cx="10200068" cy="4681537"/>
          </a:xfrm>
        </p:spPr>
        <p:txBody>
          <a:bodyPr/>
          <a:lstStyle/>
          <a:p>
            <a:pPr eaLnBrk="1" hangingPunct="1"/>
            <a:r>
              <a:rPr lang="cs-CZ" b="1" i="1" dirty="0" smtClean="0"/>
              <a:t>Každé těleso setrvává v klidu nebo v rovnoměrném přímočarém pohybu vzhledem k vhodně zvolené vztažné soustavě, pokud na ně nepůsobí jiná tělesa.</a:t>
            </a:r>
          </a:p>
          <a:p>
            <a:pPr eaLnBrk="1" hangingPunct="1"/>
            <a:endParaRPr lang="cs-CZ" b="1" i="1" dirty="0" smtClean="0"/>
          </a:p>
          <a:p>
            <a:pPr eaLnBrk="1" hangingPunct="1"/>
            <a:r>
              <a:rPr lang="cs-CZ" dirty="0" smtClean="0"/>
              <a:t>Vlastnost tělesa setrvávat v klidu nebo rovnoměrném přímočarém pohybu vzhledem ke zvolené vztažné soustavě nazýváme </a:t>
            </a:r>
            <a:r>
              <a:rPr lang="cs-CZ" b="1" i="1" dirty="0" smtClean="0"/>
              <a:t>setrvačnost tělesa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2357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811213"/>
          </a:xfrm>
        </p:spPr>
        <p:txBody>
          <a:bodyPr/>
          <a:lstStyle/>
          <a:p>
            <a:pPr eaLnBrk="1" hangingPunct="1"/>
            <a:r>
              <a:rPr lang="cs-CZ" smtClean="0"/>
              <a:t>Druhý pohybový zákon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5915" y="1412876"/>
            <a:ext cx="10225826" cy="5184775"/>
          </a:xfrm>
        </p:spPr>
        <p:txBody>
          <a:bodyPr/>
          <a:lstStyle/>
          <a:p>
            <a:pPr eaLnBrk="1" hangingPunct="1"/>
            <a:r>
              <a:rPr lang="cs-CZ" b="1" i="1" dirty="0" smtClean="0"/>
              <a:t>Zrychlení </a:t>
            </a:r>
            <a:r>
              <a:rPr lang="cs-CZ" b="1" i="1" dirty="0" smtClean="0">
                <a:solidFill>
                  <a:srgbClr val="FF0000"/>
                </a:solidFill>
              </a:rPr>
              <a:t>a</a:t>
            </a:r>
            <a:r>
              <a:rPr lang="cs-CZ" b="1" i="1" dirty="0" smtClean="0"/>
              <a:t> tělesa je přímo úměrné síle </a:t>
            </a:r>
            <a:r>
              <a:rPr lang="cs-CZ" b="1" i="1" dirty="0" smtClean="0">
                <a:solidFill>
                  <a:srgbClr val="FF0000"/>
                </a:solidFill>
              </a:rPr>
              <a:t>F</a:t>
            </a:r>
            <a:r>
              <a:rPr lang="cs-CZ" b="1" i="1" dirty="0" smtClean="0"/>
              <a:t> působící na těleso a nepřímo úměrné hmotnosti </a:t>
            </a:r>
            <a:r>
              <a:rPr lang="cs-CZ" b="1" i="1" dirty="0" smtClean="0">
                <a:solidFill>
                  <a:srgbClr val="FF0000"/>
                </a:solidFill>
              </a:rPr>
              <a:t>m</a:t>
            </a:r>
            <a:r>
              <a:rPr lang="cs-CZ" b="1" i="1" dirty="0" smtClean="0"/>
              <a:t> tělesa.</a:t>
            </a:r>
          </a:p>
          <a:p>
            <a:pPr eaLnBrk="1" hangingPunct="1"/>
            <a:endParaRPr lang="cs-CZ" b="1" i="1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r>
              <a:rPr lang="cs-CZ" dirty="0"/>
              <a:t>1 newton je síla, která uděluje volnému hmotnému bodu </a:t>
            </a:r>
            <a:r>
              <a:rPr lang="cs-CZ" dirty="0" smtClean="0"/>
              <a:t>                  s </a:t>
            </a:r>
            <a:r>
              <a:rPr lang="cs-CZ" dirty="0"/>
              <a:t>hmotností 1 kg zrychlení 1 m/s</a:t>
            </a:r>
            <a:r>
              <a:rPr lang="cs-CZ" baseline="30000" dirty="0"/>
              <a:t>2</a:t>
            </a:r>
            <a:r>
              <a:rPr lang="cs-CZ" dirty="0"/>
              <a:t>.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816079"/>
              </p:ext>
            </p:extLst>
          </p:nvPr>
        </p:nvGraphicFramePr>
        <p:xfrm>
          <a:off x="3521212" y="2657476"/>
          <a:ext cx="122555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Rovnice" r:id="rId3" imgW="431613" imgH="393529" progId="Equation.3">
                  <p:embed/>
                </p:oleObj>
              </mc:Choice>
              <mc:Fallback>
                <p:oleObj name="Rovnice" r:id="rId3" imgW="4316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1212" y="2657476"/>
                        <a:ext cx="1225550" cy="11176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2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225652"/>
              </p:ext>
            </p:extLst>
          </p:nvPr>
        </p:nvGraphicFramePr>
        <p:xfrm>
          <a:off x="6644991" y="2988469"/>
          <a:ext cx="136842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Rovnice" r:id="rId5" imgW="507780" imgH="177723" progId="Equation.3">
                  <p:embed/>
                </p:oleObj>
              </mc:Choice>
              <mc:Fallback>
                <p:oleObj name="Rovnice" r:id="rId5" imgW="50778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4991" y="2988469"/>
                        <a:ext cx="1368425" cy="49053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2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857980"/>
              </p:ext>
            </p:extLst>
          </p:nvPr>
        </p:nvGraphicFramePr>
        <p:xfrm>
          <a:off x="4062703" y="5350669"/>
          <a:ext cx="4032250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Rovnice" r:id="rId7" imgW="1459866" imgH="393529" progId="Equation.3">
                  <p:embed/>
                </p:oleObj>
              </mc:Choice>
              <mc:Fallback>
                <p:oleObj name="Rovnice" r:id="rId7" imgW="145986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2703" y="5350669"/>
                        <a:ext cx="4032250" cy="108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6832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620714"/>
            <a:ext cx="10329862" cy="5246687"/>
          </a:xfrm>
        </p:spPr>
        <p:txBody>
          <a:bodyPr/>
          <a:lstStyle/>
          <a:p>
            <a:pPr eaLnBrk="1" hangingPunct="1"/>
            <a:endParaRPr lang="cs-CZ" dirty="0" smtClean="0"/>
          </a:p>
          <a:p>
            <a:pPr eaLnBrk="1" hangingPunct="1"/>
            <a:r>
              <a:rPr lang="cs-CZ" dirty="0" smtClean="0"/>
              <a:t>Zrychlení tělesa </a:t>
            </a:r>
            <a:r>
              <a:rPr lang="cs-CZ" b="1" i="1" dirty="0" smtClean="0"/>
              <a:t>a</a:t>
            </a:r>
            <a:r>
              <a:rPr lang="cs-CZ" dirty="0" smtClean="0"/>
              <a:t> je vektorová veličina a má směr působící síly </a:t>
            </a:r>
            <a:r>
              <a:rPr lang="cs-CZ" b="1" i="1" dirty="0" smtClean="0"/>
              <a:t>F</a:t>
            </a:r>
            <a:r>
              <a:rPr lang="cs-CZ" dirty="0" smtClean="0"/>
              <a:t>.</a:t>
            </a:r>
          </a:p>
          <a:p>
            <a:pPr eaLnBrk="1" hangingPunct="1"/>
            <a:endParaRPr lang="cs-CZ" dirty="0" smtClean="0"/>
          </a:p>
          <a:p>
            <a:pPr eaLnBrk="1" hangingPunct="1"/>
            <a:r>
              <a:rPr lang="cs-CZ" dirty="0" smtClean="0"/>
              <a:t>Těleso, na které působí síla stálého směru a stálé velikosti, koná pohyb </a:t>
            </a:r>
            <a:r>
              <a:rPr lang="cs-CZ" b="1" i="1" dirty="0" smtClean="0"/>
              <a:t>přímočarý rovnoměrně zrychlený.</a:t>
            </a:r>
          </a:p>
          <a:p>
            <a:pPr eaLnBrk="1" hangingPunct="1"/>
            <a:endParaRPr lang="cs-CZ" b="1" i="1" dirty="0" smtClean="0"/>
          </a:p>
          <a:p>
            <a:pPr eaLnBrk="1" hangingPunct="1"/>
            <a:r>
              <a:rPr lang="cs-CZ" dirty="0" smtClean="0"/>
              <a:t>Těleso, na které nepůsobí žádné síly, koná pohyb </a:t>
            </a:r>
            <a:r>
              <a:rPr lang="cs-CZ" b="1" i="1" dirty="0" smtClean="0"/>
              <a:t>přímočarý rovnoměrný</a:t>
            </a:r>
            <a:r>
              <a:rPr lang="cs-CZ" dirty="0" smtClean="0"/>
              <a:t> v souladu s prvním Newtonovým zákonem.</a:t>
            </a:r>
          </a:p>
        </p:txBody>
      </p:sp>
    </p:spTree>
    <p:extLst>
      <p:ext uri="{BB962C8B-B14F-4D97-AF65-F5344CB8AC3E}">
        <p14:creationId xmlns:p14="http://schemas.microsoft.com/office/powerpoint/2010/main" val="178592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7263" y="908050"/>
            <a:ext cx="10201275" cy="4959350"/>
          </a:xfrm>
        </p:spPr>
        <p:txBody>
          <a:bodyPr/>
          <a:lstStyle/>
          <a:p>
            <a:pPr eaLnBrk="1" hangingPunct="1"/>
            <a:r>
              <a:rPr lang="cs-CZ" dirty="0" smtClean="0"/>
              <a:t>Příkladem síly z denního života je síla, která je příčinou volného pádu těles – </a:t>
            </a:r>
            <a:r>
              <a:rPr lang="cs-CZ" b="1" i="1" dirty="0" smtClean="0"/>
              <a:t>tíhová síla F</a:t>
            </a:r>
            <a:r>
              <a:rPr lang="cs-CZ" b="1" i="1" baseline="-25000" dirty="0" smtClean="0"/>
              <a:t>G</a:t>
            </a:r>
            <a:r>
              <a:rPr lang="cs-CZ" dirty="0" smtClean="0"/>
              <a:t>, kterou působí Země na těleso.</a:t>
            </a:r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r>
              <a:rPr lang="cs-CZ" dirty="0" smtClean="0"/>
              <a:t>Je-li těleso na pevné vodorovné podložce působí vlivem tíhové síly na podložku tlakovou silou, která se nazývá </a:t>
            </a:r>
            <a:r>
              <a:rPr lang="cs-CZ" b="1" i="1" dirty="0" smtClean="0"/>
              <a:t>tíha</a:t>
            </a:r>
            <a:r>
              <a:rPr lang="cs-CZ" dirty="0" smtClean="0"/>
              <a:t> tělesa </a:t>
            </a:r>
            <a:r>
              <a:rPr lang="cs-CZ" b="1" i="1" dirty="0" smtClean="0"/>
              <a:t>G</a:t>
            </a:r>
            <a:r>
              <a:rPr lang="cs-CZ" dirty="0" smtClean="0"/>
              <a:t>.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477473"/>
              </p:ext>
            </p:extLst>
          </p:nvPr>
        </p:nvGraphicFramePr>
        <p:xfrm>
          <a:off x="5303838" y="2276475"/>
          <a:ext cx="1584325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Rovnice" r:id="rId3" imgW="583947" imgH="228501" progId="Equation.3">
                  <p:embed/>
                </p:oleObj>
              </mc:Choice>
              <mc:Fallback>
                <p:oleObj name="Rovnice" r:id="rId3" imgW="583947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8" y="2276475"/>
                        <a:ext cx="1584325" cy="62388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482905"/>
              </p:ext>
            </p:extLst>
          </p:nvPr>
        </p:nvGraphicFramePr>
        <p:xfrm>
          <a:off x="4872037" y="4773613"/>
          <a:ext cx="2447925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Rovnice" r:id="rId5" imgW="863225" imgH="228501" progId="Equation.3">
                  <p:embed/>
                </p:oleObj>
              </mc:Choice>
              <mc:Fallback>
                <p:oleObj name="Rovnice" r:id="rId5" imgW="863225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037" y="4773613"/>
                        <a:ext cx="2447925" cy="6461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03433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599</Words>
  <Application>Microsoft Office PowerPoint</Application>
  <PresentationFormat>Širokoúhlá obrazovka</PresentationFormat>
  <Paragraphs>79</Paragraphs>
  <Slides>11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Síla. Newtonovy pohybové zákony.</vt:lpstr>
      <vt:lpstr>Záznamový list výukového materiálu </vt:lpstr>
      <vt:lpstr>Síla.</vt:lpstr>
      <vt:lpstr>Prezentace aplikace PowerPoint</vt:lpstr>
      <vt:lpstr>Newtonovy pohybové zákony.</vt:lpstr>
      <vt:lpstr>První pohybový zákon</vt:lpstr>
      <vt:lpstr>Druhý pohybový zákon</vt:lpstr>
      <vt:lpstr>Prezentace aplikace PowerPoint</vt:lpstr>
      <vt:lpstr>Prezentace aplikace PowerPoint</vt:lpstr>
      <vt:lpstr>Třetí pohybový zákon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Síla. Newtonovy pohybové zákony</dc:title>
  <dc:creator>Berka</dc:creator>
  <cp:lastModifiedBy>Berka</cp:lastModifiedBy>
  <cp:revision>5</cp:revision>
  <dcterms:created xsi:type="dcterms:W3CDTF">2013-12-30T08:02:34Z</dcterms:created>
  <dcterms:modified xsi:type="dcterms:W3CDTF">2014-01-31T11:27:51Z</dcterms:modified>
</cp:coreProperties>
</file>