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E06-05A3-4CF7-B647-1F6EEB2335A9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8D5E-314F-4524-B917-B6727C8A44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0897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E06-05A3-4CF7-B647-1F6EEB2335A9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8D5E-314F-4524-B917-B6727C8A44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114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E06-05A3-4CF7-B647-1F6EEB2335A9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8D5E-314F-4524-B917-B6727C8A44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6494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E06-05A3-4CF7-B647-1F6EEB2335A9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8D5E-314F-4524-B917-B6727C8A44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6814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E06-05A3-4CF7-B647-1F6EEB2335A9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8D5E-314F-4524-B917-B6727C8A44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7753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E06-05A3-4CF7-B647-1F6EEB2335A9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8D5E-314F-4524-B917-B6727C8A44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7092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E06-05A3-4CF7-B647-1F6EEB2335A9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8D5E-314F-4524-B917-B6727C8A44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4116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E06-05A3-4CF7-B647-1F6EEB2335A9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8D5E-314F-4524-B917-B6727C8A44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8978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E06-05A3-4CF7-B647-1F6EEB2335A9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8D5E-314F-4524-B917-B6727C8A44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7559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E06-05A3-4CF7-B647-1F6EEB2335A9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8D5E-314F-4524-B917-B6727C8A44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0514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E06-05A3-4CF7-B647-1F6EEB2335A9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8D5E-314F-4524-B917-B6727C8A44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6813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C8E06-05A3-4CF7-B647-1F6EEB2335A9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58D5E-314F-4524-B917-B6727C8A44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094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ctrTitle" idx="4294967295"/>
          </p:nvPr>
        </p:nvSpPr>
        <p:spPr>
          <a:xfrm>
            <a:off x="2135189" y="3068638"/>
            <a:ext cx="7845425" cy="2089150"/>
          </a:xfrm>
        </p:spPr>
        <p:txBody>
          <a:bodyPr/>
          <a:lstStyle/>
          <a:p>
            <a:pPr algn="ctr"/>
            <a:r>
              <a:rPr lang="cs-CZ" sz="4600" b="1" dirty="0">
                <a:solidFill>
                  <a:srgbClr val="000000"/>
                </a:solidFill>
              </a:rPr>
              <a:t>Výkon. Účinnost.</a:t>
            </a:r>
          </a:p>
        </p:txBody>
      </p:sp>
      <p:pic>
        <p:nvPicPr>
          <p:cNvPr id="14339" name="Obrázek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ovéPole 4"/>
          <p:cNvSpPr txBox="1">
            <a:spLocks noChangeArrowheads="1"/>
          </p:cNvSpPr>
          <p:nvPr/>
        </p:nvSpPr>
        <p:spPr bwMode="auto">
          <a:xfrm>
            <a:off x="3719514" y="263683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b="1">
                <a:solidFill>
                  <a:srgbClr val="000000"/>
                </a:solidFill>
                <a:latin typeface="Calibri" panose="020F0502020204030204" pitchFamily="34" charset="0"/>
              </a:rPr>
              <a:t>VY_32_INOVACE_016_Fyzika</a:t>
            </a:r>
          </a:p>
        </p:txBody>
      </p:sp>
      <p:sp>
        <p:nvSpPr>
          <p:cNvPr id="1434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>
                <a:latin typeface="Calibri" panose="020F0502020204030204" pitchFamily="34" charset="0"/>
              </a:rPr>
              <a:t>Autor: </a:t>
            </a:r>
            <a:r>
              <a:rPr lang="cs-CZ"/>
              <a:t>Mgr. Roman Berka</a:t>
            </a:r>
          </a:p>
        </p:txBody>
      </p:sp>
    </p:spTree>
    <p:extLst>
      <p:ext uri="{BB962C8B-B14F-4D97-AF65-F5344CB8AC3E}">
        <p14:creationId xmlns:p14="http://schemas.microsoft.com/office/powerpoint/2010/main" val="2415955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cs-CZ" sz="1800" b="1">
                <a:solidFill>
                  <a:srgbClr val="000000"/>
                </a:solidFill>
              </a:rPr>
              <a:t>Záznamový list výukového materiálu</a:t>
            </a:r>
            <a:br>
              <a:rPr lang="cs-CZ" sz="1800" b="1">
                <a:solidFill>
                  <a:srgbClr val="000000"/>
                </a:solidFill>
              </a:rPr>
            </a:br>
            <a:endParaRPr lang="cs-CZ" sz="1800" b="1">
              <a:solidFill>
                <a:srgbClr val="000000"/>
              </a:solidFill>
            </a:endParaRPr>
          </a:p>
        </p:txBody>
      </p:sp>
      <p:graphicFrame>
        <p:nvGraphicFramePr>
          <p:cNvPr id="13362" name="Group 5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27395793"/>
              </p:ext>
            </p:extLst>
          </p:nvPr>
        </p:nvGraphicFramePr>
        <p:xfrm>
          <a:off x="838200" y="1600201"/>
          <a:ext cx="10515600" cy="4843272"/>
        </p:xfrm>
        <a:graphic>
          <a:graphicData uri="http://schemas.openxmlformats.org/drawingml/2006/table">
            <a:tbl>
              <a:tblPr/>
              <a:tblGrid>
                <a:gridCol w="3785129"/>
                <a:gridCol w="6730471"/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 / 2  Inovace a zkvalitnění výuky prostřednictvím ICT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Výkon.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Účinnost.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VY_32_INOVACE_016_Fyzika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23-52-H/01 Nástrojař, 23-56-H/01 Obráběč kovů, 26-51-H/01 Elektrikář,  41-51-H/01 Zemědělec – farmář, 41-54-H/01 Podkovář a zemědělský kovář,  41-55-H/01Opravář zemědělských strojů.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Fyzikální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6. 12. 2013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Výkon – vztah pro výpočet, jednotkový vztah, příklad. Účinnost – vztah pro výpočet, ztráty, příklad.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0530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24248" y="457201"/>
            <a:ext cx="9386552" cy="739775"/>
          </a:xfrm>
        </p:spPr>
        <p:txBody>
          <a:bodyPr/>
          <a:lstStyle/>
          <a:p>
            <a:r>
              <a:rPr lang="cs-CZ" sz="4000" b="1" dirty="0"/>
              <a:t>Výkon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4247" y="1893194"/>
            <a:ext cx="10522039" cy="4488556"/>
          </a:xfrm>
        </p:spPr>
        <p:txBody>
          <a:bodyPr/>
          <a:lstStyle/>
          <a:p>
            <a:r>
              <a:rPr lang="cs-CZ" dirty="0"/>
              <a:t>U strojů je důležité znát nejen vykonanou  práci, ale také dobu, </a:t>
            </a:r>
            <a:r>
              <a:rPr lang="cs-CZ" dirty="0" smtClean="0"/>
              <a:t>         za </a:t>
            </a:r>
            <a:r>
              <a:rPr lang="cs-CZ" dirty="0"/>
              <a:t>kterou se tato práce vykoná.</a:t>
            </a:r>
          </a:p>
          <a:p>
            <a:r>
              <a:rPr lang="cs-CZ" dirty="0"/>
              <a:t>Dva stroje se porovnávají pomocí práce vykonané za stejný čas. </a:t>
            </a:r>
          </a:p>
          <a:p>
            <a:r>
              <a:rPr lang="cs-CZ" dirty="0"/>
              <a:t>Srovnání umožňuje provést fyzikální veličina </a:t>
            </a:r>
            <a:r>
              <a:rPr lang="cs-CZ" b="1" i="1" dirty="0"/>
              <a:t>výkon</a:t>
            </a:r>
            <a:r>
              <a:rPr lang="cs-CZ" dirty="0"/>
              <a:t>.</a:t>
            </a:r>
          </a:p>
          <a:p>
            <a:r>
              <a:rPr lang="cs-CZ" b="1" i="1" dirty="0"/>
              <a:t>Výkon</a:t>
            </a:r>
            <a:r>
              <a:rPr lang="cs-CZ" dirty="0"/>
              <a:t> se značí </a:t>
            </a:r>
            <a:r>
              <a:rPr lang="cs-CZ" b="1" i="1" dirty="0"/>
              <a:t>P</a:t>
            </a:r>
            <a:r>
              <a:rPr lang="cs-CZ" dirty="0"/>
              <a:t>.</a:t>
            </a:r>
            <a:endParaRPr lang="cs-CZ" b="1" i="1" dirty="0"/>
          </a:p>
        </p:txBody>
      </p:sp>
    </p:spTree>
    <p:extLst>
      <p:ext uri="{BB962C8B-B14F-4D97-AF65-F5344CB8AC3E}">
        <p14:creationId xmlns:p14="http://schemas.microsoft.com/office/powerpoint/2010/main" val="401015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5763" y="620714"/>
            <a:ext cx="10444767" cy="5761037"/>
          </a:xfrm>
        </p:spPr>
        <p:txBody>
          <a:bodyPr/>
          <a:lstStyle/>
          <a:p>
            <a:r>
              <a:rPr lang="cs-CZ" dirty="0"/>
              <a:t>Výkon (</a:t>
            </a:r>
            <a:r>
              <a:rPr lang="cs-CZ" b="1" i="1" dirty="0"/>
              <a:t>P</a:t>
            </a:r>
            <a:r>
              <a:rPr lang="cs-CZ" dirty="0"/>
              <a:t>), se vypočítá jako podíl práce (</a:t>
            </a:r>
            <a:r>
              <a:rPr lang="cs-CZ" b="1" i="1" dirty="0"/>
              <a:t>W</a:t>
            </a:r>
            <a:r>
              <a:rPr lang="cs-CZ" dirty="0"/>
              <a:t>) a doby (</a:t>
            </a:r>
            <a:r>
              <a:rPr lang="cs-CZ" b="1" i="1" dirty="0"/>
              <a:t>t</a:t>
            </a:r>
            <a:r>
              <a:rPr lang="cs-CZ" dirty="0"/>
              <a:t>), potřebné </a:t>
            </a:r>
            <a:r>
              <a:rPr lang="cs-CZ" dirty="0" smtClean="0"/>
              <a:t>         k </a:t>
            </a:r>
            <a:r>
              <a:rPr lang="cs-CZ" dirty="0"/>
              <a:t>vykonání této práce.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/>
              <a:t>Jednotka výkonu </a:t>
            </a:r>
            <a:r>
              <a:rPr lang="en-US" dirty="0">
                <a:cs typeface="Arial" panose="020B0604020202020204" pitchFamily="34" charset="0"/>
              </a:rPr>
              <a:t>[</a:t>
            </a:r>
            <a:r>
              <a:rPr lang="cs-CZ" dirty="0">
                <a:cs typeface="Arial" panose="020B0604020202020204" pitchFamily="34" charset="0"/>
              </a:rPr>
              <a:t>P</a:t>
            </a:r>
            <a:r>
              <a:rPr lang="en-US" dirty="0">
                <a:cs typeface="Arial" panose="020B0604020202020204" pitchFamily="34" charset="0"/>
              </a:rPr>
              <a:t>]</a:t>
            </a:r>
            <a:r>
              <a:rPr lang="cs-CZ" dirty="0">
                <a:cs typeface="Arial" panose="020B0604020202020204" pitchFamily="34" charset="0"/>
              </a:rPr>
              <a:t> = W (watt)</a:t>
            </a:r>
          </a:p>
          <a:p>
            <a:r>
              <a:rPr lang="cs-CZ" dirty="0">
                <a:cs typeface="Arial" panose="020B0604020202020204" pitchFamily="34" charset="0"/>
              </a:rPr>
              <a:t>Jeden watt je výkon, při němž se porovnává vykonaná práce jednoho joulu za jednu sekundu.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3204855"/>
              </p:ext>
            </p:extLst>
          </p:nvPr>
        </p:nvGraphicFramePr>
        <p:xfrm>
          <a:off x="5465763" y="1592263"/>
          <a:ext cx="1262062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Rovnice" r:id="rId3" imgW="457200" imgH="393480" progId="Equation.3">
                  <p:embed/>
                </p:oleObj>
              </mc:Choice>
              <mc:Fallback>
                <p:oleObj name="Rovnice" r:id="rId3" imgW="4572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5763" y="1592263"/>
                        <a:ext cx="1262062" cy="10858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0000953"/>
              </p:ext>
            </p:extLst>
          </p:nvPr>
        </p:nvGraphicFramePr>
        <p:xfrm>
          <a:off x="4800600" y="4930777"/>
          <a:ext cx="2592388" cy="110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Rovnice" r:id="rId5" imgW="914400" imgH="393700" progId="Equation.3">
                  <p:embed/>
                </p:oleObj>
              </mc:Choice>
              <mc:Fallback>
                <p:oleObj name="Rovnice" r:id="rId5" imgW="9144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4930777"/>
                        <a:ext cx="2592388" cy="110648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543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8700" y="692150"/>
            <a:ext cx="10158413" cy="5761038"/>
          </a:xfrm>
        </p:spPr>
        <p:txBody>
          <a:bodyPr/>
          <a:lstStyle/>
          <a:p>
            <a:endParaRPr lang="cs-CZ" dirty="0"/>
          </a:p>
          <a:p>
            <a:r>
              <a:rPr lang="cs-CZ" dirty="0"/>
              <a:t>Ze vztahu pro výkon 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</a:t>
            </a:r>
            <a:endParaRPr lang="cs-CZ" dirty="0" smtClean="0"/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lze vypočítat mechanickou práci</a:t>
            </a:r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r>
              <a:rPr lang="cs-CZ" dirty="0"/>
              <a:t>Jednotkou práce vypočítané z výkonu je </a:t>
            </a:r>
            <a:r>
              <a:rPr lang="cs-CZ" b="1" i="1" dirty="0"/>
              <a:t>watt sekunda (</a:t>
            </a:r>
            <a:r>
              <a:rPr lang="cs-CZ" b="1" i="1" dirty="0" err="1"/>
              <a:t>W.s</a:t>
            </a:r>
            <a:r>
              <a:rPr lang="cs-CZ" b="1" i="1" dirty="0"/>
              <a:t>)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0639272"/>
              </p:ext>
            </p:extLst>
          </p:nvPr>
        </p:nvGraphicFramePr>
        <p:xfrm>
          <a:off x="5339557" y="1480344"/>
          <a:ext cx="1296987" cy="111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Rovnice" r:id="rId3" imgW="457200" imgH="393480" progId="Equation.3">
                  <p:embed/>
                </p:oleObj>
              </mc:Choice>
              <mc:Fallback>
                <p:oleObj name="Rovnice" r:id="rId3" imgW="4572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9557" y="1480344"/>
                        <a:ext cx="1296987" cy="1116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8689795"/>
              </p:ext>
            </p:extLst>
          </p:nvPr>
        </p:nvGraphicFramePr>
        <p:xfrm>
          <a:off x="5232401" y="3384550"/>
          <a:ext cx="1439863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Rovnice" r:id="rId5" imgW="494870" imgH="177646" progId="Equation.3">
                  <p:embed/>
                </p:oleObj>
              </mc:Choice>
              <mc:Fallback>
                <p:oleObj name="Rovnice" r:id="rId5" imgW="494870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2401" y="3384550"/>
                        <a:ext cx="1439863" cy="5270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3680366"/>
              </p:ext>
            </p:extLst>
          </p:nvPr>
        </p:nvGraphicFramePr>
        <p:xfrm>
          <a:off x="5082381" y="5175251"/>
          <a:ext cx="2051050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Rovnice" r:id="rId7" imgW="571320" imgH="177480" progId="Equation.3">
                  <p:embed/>
                </p:oleObj>
              </mc:Choice>
              <mc:Fallback>
                <p:oleObj name="Rovnice" r:id="rId7" imgW="5713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2381" y="5175251"/>
                        <a:ext cx="2051050" cy="56038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590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42964" y="620713"/>
            <a:ext cx="9367838" cy="1439862"/>
          </a:xfrm>
        </p:spPr>
        <p:txBody>
          <a:bodyPr/>
          <a:lstStyle/>
          <a:p>
            <a:r>
              <a:rPr lang="cs-CZ" sz="2800" dirty="0"/>
              <a:t>Příklad: </a:t>
            </a:r>
            <a:br>
              <a:rPr lang="cs-CZ" sz="2800" dirty="0"/>
            </a:br>
            <a:r>
              <a:rPr lang="cs-CZ" sz="2800" dirty="0"/>
              <a:t>Motor má výkon 5 kW. Jakou práci motor vykoná za půl hodiny?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42964" y="2276475"/>
            <a:ext cx="9367836" cy="424815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b="1" dirty="0"/>
              <a:t>P = 5 kW = 5 000 W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b="1" dirty="0"/>
              <a:t>t = 30 min = 1 800 s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b="1" dirty="0"/>
              <a:t>W = x J</a:t>
            </a:r>
          </a:p>
          <a:p>
            <a:pPr>
              <a:buFont typeface="Wingdings" panose="05000000000000000000" pitchFamily="2" charset="2"/>
              <a:buNone/>
            </a:pPr>
            <a:endParaRPr lang="cs-CZ" b="1" dirty="0"/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W = P t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W = 5 000 W . 1 800 s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W = 9 000 000 J = 9 000 000 Ws = 2,5 kWh</a:t>
            </a:r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3416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457200"/>
            <a:ext cx="9310687" cy="668338"/>
          </a:xfrm>
        </p:spPr>
        <p:txBody>
          <a:bodyPr/>
          <a:lstStyle/>
          <a:p>
            <a:r>
              <a:rPr lang="cs-CZ" sz="4000" b="1" dirty="0"/>
              <a:t>Účinnost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268414"/>
            <a:ext cx="10401300" cy="5400675"/>
          </a:xfrm>
        </p:spPr>
        <p:txBody>
          <a:bodyPr/>
          <a:lstStyle/>
          <a:p>
            <a:r>
              <a:rPr lang="cs-CZ" b="1" i="1" dirty="0"/>
              <a:t>Účinnost</a:t>
            </a:r>
            <a:r>
              <a:rPr lang="cs-CZ" dirty="0"/>
              <a:t> se značí </a:t>
            </a:r>
            <a:r>
              <a:rPr lang="el-GR" b="1" i="1" dirty="0">
                <a:cs typeface="Arial" panose="020B0604020202020204" pitchFamily="34" charset="0"/>
              </a:rPr>
              <a:t>η</a:t>
            </a:r>
            <a:r>
              <a:rPr lang="cs-CZ" dirty="0">
                <a:cs typeface="Arial" panose="020B0604020202020204" pitchFamily="34" charset="0"/>
              </a:rPr>
              <a:t> (řecké éta)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Účinnost vyjadřuje poměr mezi užitečným výkonem (výkonem) </a:t>
            </a:r>
            <a:r>
              <a:rPr lang="cs-CZ" b="1" dirty="0" err="1">
                <a:cs typeface="Arial" panose="020B0604020202020204" pitchFamily="34" charset="0"/>
              </a:rPr>
              <a:t>P</a:t>
            </a:r>
            <a:r>
              <a:rPr lang="cs-CZ" b="1" baseline="-25000" dirty="0" err="1">
                <a:cs typeface="Arial" panose="020B0604020202020204" pitchFamily="34" charset="0"/>
              </a:rPr>
              <a:t>v</a:t>
            </a:r>
            <a:r>
              <a:rPr lang="cs-CZ" dirty="0">
                <a:cs typeface="Arial" panose="020B0604020202020204" pitchFamily="34" charset="0"/>
              </a:rPr>
              <a:t> </a:t>
            </a:r>
            <a:r>
              <a:rPr lang="cs-CZ" dirty="0" smtClean="0">
                <a:cs typeface="Arial" panose="020B0604020202020204" pitchFamily="34" charset="0"/>
              </a:rPr>
              <a:t>    a </a:t>
            </a:r>
            <a:r>
              <a:rPr lang="cs-CZ" dirty="0">
                <a:cs typeface="Arial" panose="020B0604020202020204" pitchFamily="34" charset="0"/>
              </a:rPr>
              <a:t>dodaným výkonem (příkonem) </a:t>
            </a:r>
            <a:r>
              <a:rPr lang="cs-CZ" b="1" dirty="0">
                <a:cs typeface="Arial" panose="020B0604020202020204" pitchFamily="34" charset="0"/>
              </a:rPr>
              <a:t>P</a:t>
            </a:r>
            <a:r>
              <a:rPr lang="cs-CZ" b="1" baseline="-25000" dirty="0">
                <a:cs typeface="Arial" panose="020B0604020202020204" pitchFamily="34" charset="0"/>
              </a:rPr>
              <a:t>p</a:t>
            </a:r>
            <a:r>
              <a:rPr lang="cs-CZ" baseline="-25000" dirty="0">
                <a:cs typeface="Arial" panose="020B0604020202020204" pitchFamily="34" charset="0"/>
              </a:rPr>
              <a:t>.</a:t>
            </a:r>
          </a:p>
          <a:p>
            <a:endParaRPr lang="cs-CZ" baseline="-25000" dirty="0">
              <a:cs typeface="Arial" panose="020B0604020202020204" pitchFamily="34" charset="0"/>
            </a:endParaRPr>
          </a:p>
          <a:p>
            <a:endParaRPr lang="cs-CZ" baseline="-25000" dirty="0">
              <a:cs typeface="Arial" panose="020B0604020202020204" pitchFamily="34" charset="0"/>
            </a:endParaRPr>
          </a:p>
          <a:p>
            <a:endParaRPr lang="cs-CZ" baseline="-25000" dirty="0"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Účinnost lze vyjádřit v procentech.</a:t>
            </a:r>
            <a:endParaRPr lang="el-GR" dirty="0">
              <a:cs typeface="Arial" panose="020B0604020202020204" pitchFamily="34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1524001" y="30157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717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9776761"/>
              </p:ext>
            </p:extLst>
          </p:nvPr>
        </p:nvGraphicFramePr>
        <p:xfrm>
          <a:off x="3029745" y="2939257"/>
          <a:ext cx="1223962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Rovnice" r:id="rId3" imgW="482600" imgH="457200" progId="Equation.3">
                  <p:embed/>
                </p:oleObj>
              </mc:Choice>
              <mc:Fallback>
                <p:oleObj name="Rovnice" r:id="rId3" imgW="4826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9745" y="2939257"/>
                        <a:ext cx="1223962" cy="11525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1524001" y="30157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717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7284875"/>
              </p:ext>
            </p:extLst>
          </p:nvPr>
        </p:nvGraphicFramePr>
        <p:xfrm>
          <a:off x="4914900" y="5118100"/>
          <a:ext cx="2160588" cy="1090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Rovnice" r:id="rId5" imgW="901700" imgH="457200" progId="Equation.3">
                  <p:embed/>
                </p:oleObj>
              </mc:Choice>
              <mc:Fallback>
                <p:oleObj name="Rovnice" r:id="rId5" imgW="9017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4900" y="5118100"/>
                        <a:ext cx="2160588" cy="109061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1524001" y="31252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717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894290"/>
              </p:ext>
            </p:extLst>
          </p:nvPr>
        </p:nvGraphicFramePr>
        <p:xfrm>
          <a:off x="5574720" y="3283746"/>
          <a:ext cx="2592387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Rovnice" r:id="rId7" imgW="1016000" imgH="241300" progId="Equation.3">
                  <p:embed/>
                </p:oleObj>
              </mc:Choice>
              <mc:Fallback>
                <p:oleObj name="Rovnice" r:id="rId7" imgW="10160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4720" y="3283746"/>
                        <a:ext cx="2592387" cy="60483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929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/>
              <a:t>Příklad: </a:t>
            </a:r>
            <a:br>
              <a:rPr lang="cs-CZ" sz="2800" dirty="0"/>
            </a:br>
            <a:r>
              <a:rPr lang="cs-CZ" sz="2800" dirty="0"/>
              <a:t>Jakou účinnost měl stroj, který při příkonu 2 kW pracoval s </a:t>
            </a:r>
            <a:r>
              <a:rPr lang="cs-CZ" sz="2800"/>
              <a:t>výkonem </a:t>
            </a:r>
            <a:r>
              <a:rPr lang="cs-CZ" sz="2800" smtClean="0"/>
              <a:t>      1 </a:t>
            </a:r>
            <a:r>
              <a:rPr lang="cs-CZ" sz="2800" dirty="0"/>
              <a:t>800 W?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25625"/>
            <a:ext cx="10515600" cy="4618038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cs-CZ" b="1" dirty="0" smtClean="0"/>
          </a:p>
          <a:p>
            <a:pPr>
              <a:buFont typeface="Wingdings" panose="05000000000000000000" pitchFamily="2" charset="2"/>
              <a:buNone/>
            </a:pPr>
            <a:r>
              <a:rPr lang="cs-CZ" b="1" dirty="0" smtClean="0"/>
              <a:t>P</a:t>
            </a:r>
            <a:r>
              <a:rPr lang="cs-CZ" b="1" baseline="-25000" dirty="0" smtClean="0"/>
              <a:t>p</a:t>
            </a:r>
            <a:r>
              <a:rPr lang="cs-CZ" b="1" dirty="0" smtClean="0"/>
              <a:t> </a:t>
            </a:r>
            <a:r>
              <a:rPr lang="cs-CZ" b="1" dirty="0"/>
              <a:t>= 2 kW = 2 000 W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b="1" dirty="0" err="1"/>
              <a:t>P</a:t>
            </a:r>
            <a:r>
              <a:rPr lang="cs-CZ" b="1" baseline="-25000" dirty="0" err="1"/>
              <a:t>v</a:t>
            </a:r>
            <a:r>
              <a:rPr lang="cs-CZ" b="1" dirty="0"/>
              <a:t> = 1 800 W</a:t>
            </a:r>
          </a:p>
          <a:p>
            <a:pPr>
              <a:buFont typeface="Wingdings" panose="05000000000000000000" pitchFamily="2" charset="2"/>
              <a:buNone/>
            </a:pPr>
            <a:r>
              <a:rPr lang="el-GR" b="1" dirty="0">
                <a:cs typeface="Arial" panose="020B0604020202020204" pitchFamily="34" charset="0"/>
              </a:rPr>
              <a:t>η</a:t>
            </a:r>
            <a:r>
              <a:rPr lang="cs-CZ" b="1" dirty="0">
                <a:cs typeface="Arial" panose="020B0604020202020204" pitchFamily="34" charset="0"/>
              </a:rPr>
              <a:t> = x %</a:t>
            </a:r>
          </a:p>
          <a:p>
            <a:pPr>
              <a:buFont typeface="Wingdings" panose="05000000000000000000" pitchFamily="2" charset="2"/>
              <a:buNone/>
            </a:pPr>
            <a:endParaRPr lang="cs-CZ" b="1" dirty="0"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el-GR" dirty="0">
              <a:cs typeface="Arial" panose="020B0604020202020204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4583114" y="3284538"/>
          <a:ext cx="2160587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Rovnice" r:id="rId3" imgW="901700" imgH="457200" progId="Equation.3">
                  <p:embed/>
                </p:oleObj>
              </mc:Choice>
              <mc:Fallback>
                <p:oleObj name="Rovnice" r:id="rId3" imgW="9017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3114" y="3284538"/>
                        <a:ext cx="2160587" cy="109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4583114" y="4437064"/>
          <a:ext cx="2808287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Rovnice" r:id="rId5" imgW="1180588" imgH="393529" progId="Equation.3">
                  <p:embed/>
                </p:oleObj>
              </mc:Choice>
              <mc:Fallback>
                <p:oleObj name="Rovnice" r:id="rId5" imgW="1180588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3114" y="4437064"/>
                        <a:ext cx="2808287" cy="928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1524001" y="31443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2296" name="Object 8"/>
          <p:cNvGraphicFramePr>
            <a:graphicFrameLocks noChangeAspect="1"/>
          </p:cNvGraphicFramePr>
          <p:nvPr/>
        </p:nvGraphicFramePr>
        <p:xfrm>
          <a:off x="4583114" y="5661026"/>
          <a:ext cx="1368425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Rovnice" r:id="rId7" imgW="571252" imgH="203112" progId="Equation.3">
                  <p:embed/>
                </p:oleObj>
              </mc:Choice>
              <mc:Fallback>
                <p:oleObj name="Rovnice" r:id="rId7" imgW="571252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3114" y="5661026"/>
                        <a:ext cx="1368425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715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Zdroje.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ŘEŠÁTKO, Miloš, Ivo VOLF a Jaroslav PITNER. </a:t>
            </a:r>
            <a:r>
              <a:rPr lang="cs-CZ" i="1" dirty="0"/>
              <a:t>Fyzika A: pro SOU</a:t>
            </a:r>
            <a:r>
              <a:rPr lang="cs-CZ" dirty="0"/>
              <a:t>. 1. vydání. Praha: Státní pedagogické nakladatelství Praha, 1984. 224 s. ISBN 14-462-84. 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9654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344</Words>
  <Application>Microsoft Office PowerPoint</Application>
  <PresentationFormat>Širokoúhlá obrazovka</PresentationFormat>
  <Paragraphs>71</Paragraphs>
  <Slides>9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Motiv Office</vt:lpstr>
      <vt:lpstr>Rovnice</vt:lpstr>
      <vt:lpstr>Editor rovnic 3.0</vt:lpstr>
      <vt:lpstr>Výkon. Účinnost.</vt:lpstr>
      <vt:lpstr>Záznamový list výukového materiálu </vt:lpstr>
      <vt:lpstr>Výkon</vt:lpstr>
      <vt:lpstr>Prezentace aplikace PowerPoint</vt:lpstr>
      <vt:lpstr>Prezentace aplikace PowerPoint</vt:lpstr>
      <vt:lpstr>Příklad:  Motor má výkon 5 kW. Jakou práci motor vykoná za půl hodiny?</vt:lpstr>
      <vt:lpstr>Účinnost</vt:lpstr>
      <vt:lpstr>Příklad:  Jakou účinnost měl stroj, který při příkonu 2 kW pracoval s výkonem       1 800 W?</vt:lpstr>
      <vt:lpstr>Zdroje.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Výkon. Účinnost.</dc:title>
  <dc:creator>Berka</dc:creator>
  <cp:lastModifiedBy>Berka</cp:lastModifiedBy>
  <cp:revision>5</cp:revision>
  <dcterms:created xsi:type="dcterms:W3CDTF">2014-01-02T08:09:45Z</dcterms:created>
  <dcterms:modified xsi:type="dcterms:W3CDTF">2014-01-31T14:15:41Z</dcterms:modified>
</cp:coreProperties>
</file>