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964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5810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833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174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400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98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37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628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23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4848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251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F3358-947F-4AB6-96D0-29D0A8D08038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B9F5A-E50C-4AB4-9953-E9F0FEBD7A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872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Gravitační a tíhové pole Země. </a:t>
            </a:r>
          </a:p>
        </p:txBody>
      </p:sp>
      <p:pic>
        <p:nvPicPr>
          <p:cNvPr id="27651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VY_32_INOVACE_011_Fyzika</a:t>
            </a:r>
          </a:p>
        </p:txBody>
      </p:sp>
      <p:sp>
        <p:nvSpPr>
          <p:cNvPr id="27653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2431125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668338"/>
          </a:xfrm>
        </p:spPr>
        <p:txBody>
          <a:bodyPr/>
          <a:lstStyle/>
          <a:p>
            <a:r>
              <a:rPr lang="cs-CZ" sz="4000"/>
              <a:t>Pohyby v blízkosti povrchu Země.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1268414"/>
            <a:ext cx="10329863" cy="5184775"/>
          </a:xfrm>
        </p:spPr>
        <p:txBody>
          <a:bodyPr/>
          <a:lstStyle/>
          <a:p>
            <a:pPr marL="609600" indent="-609600"/>
            <a:r>
              <a:rPr lang="cs-CZ" dirty="0"/>
              <a:t>Ve vakuu těleso s počáteční rychlostí </a:t>
            </a:r>
            <a:r>
              <a:rPr lang="cs-CZ" b="1" i="1" dirty="0"/>
              <a:t>v</a:t>
            </a:r>
            <a:r>
              <a:rPr lang="cs-CZ" b="1" i="1" baseline="-25000" dirty="0"/>
              <a:t>0</a:t>
            </a:r>
            <a:r>
              <a:rPr lang="cs-CZ" dirty="0"/>
              <a:t> koná v homogenním (stejnorodém) tíhovém poli Země pohyby, které rozložíme na rovnoměrný pohyb ve směru rychlosti </a:t>
            </a:r>
            <a:r>
              <a:rPr lang="cs-CZ" b="1" i="1" dirty="0"/>
              <a:t>v</a:t>
            </a:r>
            <a:r>
              <a:rPr lang="cs-CZ" b="1" i="1" baseline="-25000" dirty="0"/>
              <a:t>0</a:t>
            </a:r>
            <a:r>
              <a:rPr lang="cs-CZ" dirty="0"/>
              <a:t> a volný pád ve směru tíhového zrychlení </a:t>
            </a:r>
            <a:r>
              <a:rPr lang="cs-CZ" b="1" i="1" dirty="0"/>
              <a:t>g. </a:t>
            </a:r>
            <a:r>
              <a:rPr lang="cs-CZ" dirty="0" smtClean="0"/>
              <a:t>Tyto </a:t>
            </a:r>
            <a:r>
              <a:rPr lang="cs-CZ" dirty="0"/>
              <a:t>pohyby</a:t>
            </a:r>
            <a:r>
              <a:rPr lang="cs-CZ" b="1" i="1" dirty="0"/>
              <a:t> </a:t>
            </a:r>
            <a:r>
              <a:rPr lang="cs-CZ" dirty="0"/>
              <a:t>nazýváme </a:t>
            </a:r>
            <a:r>
              <a:rPr lang="cs-CZ" b="1" i="1" dirty="0"/>
              <a:t>vrhy</a:t>
            </a:r>
            <a:r>
              <a:rPr lang="cs-CZ" b="1" i="1" dirty="0" smtClean="0"/>
              <a:t>.</a:t>
            </a:r>
          </a:p>
          <a:p>
            <a:pPr marL="609600" indent="-609600"/>
            <a:endParaRPr lang="cs-CZ" b="1" i="1" dirty="0"/>
          </a:p>
          <a:p>
            <a:pPr marL="609600" indent="-609600"/>
            <a:r>
              <a:rPr lang="cs-CZ" dirty="0"/>
              <a:t>Podle směru počáteční rychlosti rozeznáváme:</a:t>
            </a:r>
          </a:p>
          <a:p>
            <a:pPr marL="990600" lvl="1" indent="-533400"/>
            <a:r>
              <a:rPr lang="cs-CZ" dirty="0"/>
              <a:t>svislý vrh,</a:t>
            </a:r>
          </a:p>
          <a:p>
            <a:pPr marL="990600" lvl="1" indent="-533400"/>
            <a:r>
              <a:rPr lang="cs-CZ" dirty="0"/>
              <a:t>vodorovný vrh,</a:t>
            </a:r>
          </a:p>
          <a:p>
            <a:pPr marL="990600" lvl="1" indent="-533400"/>
            <a:r>
              <a:rPr lang="cs-CZ" dirty="0"/>
              <a:t>šikmý vrh.</a:t>
            </a:r>
          </a:p>
        </p:txBody>
      </p:sp>
    </p:spTree>
    <p:extLst>
      <p:ext uri="{BB962C8B-B14F-4D97-AF65-F5344CB8AC3E}">
        <p14:creationId xmlns:p14="http://schemas.microsoft.com/office/powerpoint/2010/main" val="3418637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r>
              <a:rPr lang="cs-CZ" dirty="0"/>
              <a:t>ŠTOLL, Ivan. </a:t>
            </a:r>
            <a:r>
              <a:rPr lang="cs-CZ" i="1" dirty="0"/>
              <a:t>Fyzika pro netechnické obory SOŠ a SOU. </a:t>
            </a:r>
            <a:r>
              <a:rPr lang="cs-CZ" dirty="0"/>
              <a:t>1. vydání. Praha: Prometheus, 2001. 259 s. </a:t>
            </a:r>
            <a:r>
              <a:rPr lang="cs-CZ"/>
              <a:t>ISBN 80-7196-223-6.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7937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26627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35956153"/>
              </p:ext>
            </p:extLst>
          </p:nvPr>
        </p:nvGraphicFramePr>
        <p:xfrm>
          <a:off x="838200" y="1600200"/>
          <a:ext cx="10515600" cy="4843272"/>
        </p:xfrm>
        <a:graphic>
          <a:graphicData uri="http://schemas.openxmlformats.org/drawingml/2006/table">
            <a:tbl>
              <a:tblPr/>
              <a:tblGrid>
                <a:gridCol w="3785129"/>
                <a:gridCol w="6730471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Gravitační a tíhové pole Země.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VY_32_INOVACE_011_Fyzika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 26-51-H/01 Elektrikář,  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10. 12. 2013, 17. 12. 2013.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Gravitační pole, gravitační pole Země, gravitační síla, gravitační zrychlení, tíhová síla, tíhové zrychlení, tíhové pole, pohyby v blízkosti povrchu Země.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8502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5915" y="620713"/>
            <a:ext cx="10251584" cy="5903912"/>
          </a:xfrm>
        </p:spPr>
        <p:txBody>
          <a:bodyPr/>
          <a:lstStyle/>
          <a:p>
            <a:r>
              <a:rPr lang="cs-CZ" dirty="0"/>
              <a:t>Prostor, ve kterém působí gravitační síly, je </a:t>
            </a:r>
            <a:r>
              <a:rPr lang="cs-CZ" b="1" i="1" dirty="0"/>
              <a:t>gravitační pole</a:t>
            </a:r>
            <a:r>
              <a:rPr lang="cs-CZ" dirty="0"/>
              <a:t>.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Gravitační pole Země se projevuje tím, že na každé těleso (malých rozměrů), které je v něm umístěno, působí gravitační silou </a:t>
            </a:r>
            <a:r>
              <a:rPr lang="cs-CZ" b="1" dirty="0" err="1"/>
              <a:t>F</a:t>
            </a:r>
            <a:r>
              <a:rPr lang="cs-CZ" b="1" baseline="-25000" dirty="0" err="1"/>
              <a:t>g</a:t>
            </a:r>
            <a:r>
              <a:rPr lang="cs-CZ" dirty="0"/>
              <a:t>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892" y="2768959"/>
            <a:ext cx="7559630" cy="344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544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7431" y="620714"/>
            <a:ext cx="10148552" cy="5976937"/>
          </a:xfrm>
        </p:spPr>
        <p:txBody>
          <a:bodyPr/>
          <a:lstStyle/>
          <a:p>
            <a:r>
              <a:rPr lang="cs-CZ" dirty="0"/>
              <a:t>Vztah pro </a:t>
            </a:r>
            <a:r>
              <a:rPr lang="cs-CZ" b="1" dirty="0"/>
              <a:t>gravitační síly v okolí Země</a:t>
            </a:r>
          </a:p>
          <a:p>
            <a:endParaRPr lang="cs-CZ" dirty="0"/>
          </a:p>
          <a:p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b="1" dirty="0"/>
              <a:t>			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b="1" dirty="0"/>
              <a:t>	</a:t>
            </a:r>
            <a:r>
              <a:rPr lang="cs-CZ" b="1" dirty="0" err="1"/>
              <a:t>M</a:t>
            </a:r>
            <a:r>
              <a:rPr lang="cs-CZ" b="1" baseline="-25000" dirty="0" err="1"/>
              <a:t>z</a:t>
            </a:r>
            <a:r>
              <a:rPr lang="cs-CZ" dirty="0"/>
              <a:t> – hmotnost Země, </a:t>
            </a:r>
            <a:r>
              <a:rPr lang="cs-CZ" b="1" dirty="0"/>
              <a:t>m</a:t>
            </a:r>
            <a:r>
              <a:rPr lang="cs-CZ" dirty="0"/>
              <a:t> – hmotnost tělesa v jejím okolí</a:t>
            </a:r>
            <a:r>
              <a:rPr lang="cs-CZ" dirty="0" smtClean="0"/>
              <a:t>,                    </a:t>
            </a:r>
            <a:r>
              <a:rPr lang="cs-CZ" b="1" dirty="0"/>
              <a:t>r</a:t>
            </a:r>
            <a:r>
              <a:rPr lang="cs-CZ" dirty="0"/>
              <a:t> – vzdálenost těles od středu Země</a:t>
            </a:r>
          </a:p>
          <a:p>
            <a:endParaRPr lang="cs-CZ" dirty="0"/>
          </a:p>
          <a:p>
            <a:r>
              <a:rPr lang="cs-CZ" b="1" dirty="0"/>
              <a:t>Gravitační zrychlení </a:t>
            </a:r>
            <a:r>
              <a:rPr lang="cs-CZ" b="1" dirty="0" err="1"/>
              <a:t>a</a:t>
            </a:r>
            <a:r>
              <a:rPr lang="cs-CZ" b="1" baseline="-25000" dirty="0" err="1"/>
              <a:t>g</a:t>
            </a:r>
            <a:endParaRPr lang="cs-CZ" b="1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542485"/>
              </p:ext>
            </p:extLst>
          </p:nvPr>
        </p:nvGraphicFramePr>
        <p:xfrm>
          <a:off x="4872038" y="1324771"/>
          <a:ext cx="2160588" cy="104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Rovnice" r:id="rId3" imgW="850531" imgH="406224" progId="Equation.3">
                  <p:embed/>
                </p:oleObj>
              </mc:Choice>
              <mc:Fallback>
                <p:oleObj name="Rovnice" r:id="rId3" imgW="850531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038" y="1324771"/>
                        <a:ext cx="2160588" cy="104298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444254"/>
              </p:ext>
            </p:extLst>
          </p:nvPr>
        </p:nvGraphicFramePr>
        <p:xfrm>
          <a:off x="4511676" y="5157789"/>
          <a:ext cx="2881313" cy="109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Rovnice" r:id="rId5" imgW="1104900" imgH="419100" progId="Equation.3">
                  <p:embed/>
                </p:oleObj>
              </mc:Choice>
              <mc:Fallback>
                <p:oleObj name="Rovnice" r:id="rId5" imgW="11049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76" y="5157789"/>
                        <a:ext cx="2881313" cy="109378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6105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4413" y="620714"/>
            <a:ext cx="10115550" cy="5832475"/>
          </a:xfrm>
        </p:spPr>
        <p:txBody>
          <a:bodyPr>
            <a:normAutofit/>
          </a:bodyPr>
          <a:lstStyle/>
          <a:p>
            <a:r>
              <a:rPr lang="cs-CZ" dirty="0"/>
              <a:t>Gravitační zrychlení má v každém místě gravitačního pole Země různou velikost i směr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pPr lvl="1"/>
            <a:r>
              <a:rPr lang="cs-CZ" sz="2800" dirty="0"/>
              <a:t>U povrchu Země je gravitační zrychlení největší, s rostoucí nadmořskou výškou se gravitační zrychlení zmenšuje</a:t>
            </a:r>
            <a:r>
              <a:rPr lang="cs-CZ" sz="2800" dirty="0" smtClean="0"/>
              <a:t>.</a:t>
            </a:r>
          </a:p>
          <a:p>
            <a:pPr lvl="1"/>
            <a:endParaRPr lang="cs-CZ" sz="2800" dirty="0"/>
          </a:p>
          <a:p>
            <a:pPr lvl="1"/>
            <a:r>
              <a:rPr lang="cs-CZ" sz="2800" dirty="0"/>
              <a:t>Považujeme-li gravitační pole Země za centrální (Země je kulové stejnorodé těleso), směřuje gravitační zrychlení i gravitační síla do středu Země.</a:t>
            </a:r>
          </a:p>
        </p:txBody>
      </p:sp>
    </p:spTree>
    <p:extLst>
      <p:ext uri="{BB962C8B-B14F-4D97-AF65-F5344CB8AC3E}">
        <p14:creationId xmlns:p14="http://schemas.microsoft.com/office/powerpoint/2010/main" val="2645096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620713"/>
            <a:ext cx="10201275" cy="5903912"/>
          </a:xfrm>
        </p:spPr>
        <p:txBody>
          <a:bodyPr/>
          <a:lstStyle/>
          <a:p>
            <a:r>
              <a:rPr lang="cs-CZ" dirty="0"/>
              <a:t>Na těleso na povrchu a v okolí Země působí gravitační síla </a:t>
            </a:r>
            <a:r>
              <a:rPr lang="cs-CZ" b="1" i="1" dirty="0" err="1"/>
              <a:t>F</a:t>
            </a:r>
            <a:r>
              <a:rPr lang="cs-CZ" b="1" i="1" baseline="-25000" dirty="0" err="1"/>
              <a:t>g</a:t>
            </a:r>
            <a:r>
              <a:rPr lang="cs-CZ" dirty="0"/>
              <a:t>=</a:t>
            </a:r>
            <a:r>
              <a:rPr lang="cs-CZ" dirty="0" err="1"/>
              <a:t>m</a:t>
            </a:r>
            <a:r>
              <a:rPr lang="cs-CZ" b="1" i="1" dirty="0" err="1"/>
              <a:t>a</a:t>
            </a:r>
            <a:r>
              <a:rPr lang="cs-CZ" b="1" i="1" baseline="-25000" dirty="0" err="1"/>
              <a:t>g</a:t>
            </a:r>
            <a:r>
              <a:rPr lang="cs-CZ" baseline="-25000" dirty="0"/>
              <a:t> </a:t>
            </a:r>
            <a:r>
              <a:rPr lang="cs-CZ" dirty="0"/>
              <a:t>a setrvačná odstředivá síla </a:t>
            </a:r>
            <a:r>
              <a:rPr lang="cs-CZ" b="1" i="1" dirty="0" err="1"/>
              <a:t>F</a:t>
            </a:r>
            <a:r>
              <a:rPr lang="cs-CZ" b="1" i="1" baseline="-25000" dirty="0" err="1"/>
              <a:t>s</a:t>
            </a:r>
            <a:r>
              <a:rPr lang="cs-CZ" dirty="0"/>
              <a:t>=m</a:t>
            </a:r>
            <a:r>
              <a:rPr lang="cs-CZ" b="1" i="1" dirty="0"/>
              <a:t>a</a:t>
            </a:r>
            <a:r>
              <a:rPr lang="cs-CZ" b="1" i="1" baseline="-25000" dirty="0"/>
              <a:t>s</a:t>
            </a:r>
            <a:r>
              <a:rPr lang="cs-CZ" baseline="-25000" dirty="0"/>
              <a:t> </a:t>
            </a:r>
            <a:r>
              <a:rPr lang="cs-CZ" dirty="0"/>
              <a:t>(důsledek otáčení Země kolem osy</a:t>
            </a:r>
            <a:r>
              <a:rPr lang="cs-CZ" dirty="0" smtClean="0"/>
              <a:t>).</a:t>
            </a:r>
          </a:p>
          <a:p>
            <a:endParaRPr lang="cs-CZ" dirty="0"/>
          </a:p>
          <a:p>
            <a:r>
              <a:rPr lang="cs-CZ" dirty="0"/>
              <a:t>Vektorový součet gravitační a setrvačné odstředivé síly udává vektor </a:t>
            </a:r>
            <a:r>
              <a:rPr lang="cs-CZ" b="1" dirty="0"/>
              <a:t>tíhové síly</a:t>
            </a:r>
            <a:r>
              <a:rPr lang="cs-CZ" dirty="0"/>
              <a:t> </a:t>
            </a:r>
            <a:r>
              <a:rPr lang="cs-CZ" b="1" i="1" dirty="0"/>
              <a:t>F</a:t>
            </a:r>
            <a:r>
              <a:rPr lang="cs-CZ" b="1" i="1" baseline="-25000" dirty="0"/>
              <a:t>G</a:t>
            </a:r>
            <a:r>
              <a:rPr lang="cs-CZ" dirty="0"/>
              <a:t>, kterou naše Země působí na těleso ve vztažné soustavě spojené se Zemí.</a:t>
            </a: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3799741"/>
              </p:ext>
            </p:extLst>
          </p:nvPr>
        </p:nvGraphicFramePr>
        <p:xfrm>
          <a:off x="4855368" y="4329113"/>
          <a:ext cx="2376487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Rovnice" r:id="rId3" imgW="837836" imgH="266584" progId="Equation.3">
                  <p:embed/>
                </p:oleObj>
              </mc:Choice>
              <mc:Fallback>
                <p:oleObj name="Rovnice" r:id="rId3" imgW="837836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5368" y="4329113"/>
                        <a:ext cx="2376487" cy="7556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8334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Rectangle 9"/>
          <p:cNvSpPr>
            <a:spLocks noGrp="1" noChangeArrowheads="1"/>
          </p:cNvSpPr>
          <p:nvPr>
            <p:ph type="title"/>
          </p:nvPr>
        </p:nvSpPr>
        <p:spPr>
          <a:xfrm>
            <a:off x="1981200" y="620714"/>
            <a:ext cx="8229600" cy="504825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000" dirty="0"/>
              <a:t>Vznik tíhové síly</a:t>
            </a:r>
          </a:p>
        </p:txBody>
      </p:sp>
      <p:graphicFrame>
        <p:nvGraphicFramePr>
          <p:cNvPr id="16392" name="Object 8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848718"/>
              </p:ext>
            </p:extLst>
          </p:nvPr>
        </p:nvGraphicFramePr>
        <p:xfrm>
          <a:off x="3103091" y="1480809"/>
          <a:ext cx="5985818" cy="5377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Rastrový obrázek" r:id="rId3" imgW="4076190" imgH="3866667" progId="Paint.Picture">
                  <p:embed/>
                </p:oleObj>
              </mc:Choice>
              <mc:Fallback>
                <p:oleObj name="Rastrový obrázek" r:id="rId3" imgW="4076190" imgH="386666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3091" y="1480809"/>
                        <a:ext cx="5985818" cy="53771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6834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0138" y="692150"/>
            <a:ext cx="9986962" cy="5689600"/>
          </a:xfrm>
        </p:spPr>
        <p:txBody>
          <a:bodyPr/>
          <a:lstStyle/>
          <a:p>
            <a:r>
              <a:rPr lang="cs-CZ" dirty="0"/>
              <a:t>Tíhová síla, jíž působí Země na těleso na jejím povrchu, je nejmenší na rovníku a největší na pólech (rozdíl je však poměrně malý</a:t>
            </a:r>
            <a:r>
              <a:rPr lang="cs-CZ" dirty="0" smtClean="0"/>
              <a:t>).</a:t>
            </a:r>
          </a:p>
          <a:p>
            <a:endParaRPr lang="cs-CZ" dirty="0"/>
          </a:p>
          <a:p>
            <a:r>
              <a:rPr lang="cs-CZ" dirty="0"/>
              <a:t>Směr tíhové síly určuje olovnice (svislý směr).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2776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5838" y="692150"/>
            <a:ext cx="10115550" cy="5761038"/>
          </a:xfrm>
        </p:spPr>
        <p:txBody>
          <a:bodyPr/>
          <a:lstStyle/>
          <a:p>
            <a:r>
              <a:rPr lang="cs-CZ" b="1" dirty="0"/>
              <a:t>Tíhové zrychlení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/>
              <a:t>Tíhové zrychlení má svislý směr a jeho velikost se mění v závislosti na nadmořské výšce a zeměpisné šířce místa na povrchu Země. </a:t>
            </a:r>
          </a:p>
          <a:p>
            <a:pPr lvl="1"/>
            <a:r>
              <a:rPr lang="cs-CZ" dirty="0"/>
              <a:t>  Na pólech g = 9,83 m/s2.</a:t>
            </a:r>
          </a:p>
          <a:p>
            <a:pPr lvl="1"/>
            <a:r>
              <a:rPr lang="cs-CZ" dirty="0"/>
              <a:t>  Na rovníku g = 9,78 m/s2.</a:t>
            </a:r>
          </a:p>
          <a:p>
            <a:pPr lvl="1"/>
            <a:r>
              <a:rPr lang="cs-CZ" dirty="0"/>
              <a:t>  V naší zeměpisné šířce g = 9,81 m/s2</a:t>
            </a:r>
            <a:r>
              <a:rPr lang="cs-CZ" dirty="0" smtClean="0"/>
              <a:t>.</a:t>
            </a:r>
          </a:p>
          <a:p>
            <a:pPr lvl="1"/>
            <a:endParaRPr lang="cs-CZ" dirty="0"/>
          </a:p>
          <a:p>
            <a:r>
              <a:rPr lang="cs-CZ" dirty="0"/>
              <a:t>V prostoru, kde je tíhové zrychlení, existuje </a:t>
            </a:r>
            <a:r>
              <a:rPr lang="cs-CZ" b="1" dirty="0"/>
              <a:t>tíhové pole</a:t>
            </a:r>
            <a:r>
              <a:rPr lang="cs-CZ" dirty="0"/>
              <a:t>.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590258"/>
              </p:ext>
            </p:extLst>
          </p:nvPr>
        </p:nvGraphicFramePr>
        <p:xfrm>
          <a:off x="4727575" y="1436689"/>
          <a:ext cx="2160588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Rovnice" r:id="rId3" imgW="736600" imgH="241300" progId="Equation.3">
                  <p:embed/>
                </p:oleObj>
              </mc:Choice>
              <mc:Fallback>
                <p:oleObj name="Rovnice" r:id="rId3" imgW="736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5" y="1436689"/>
                        <a:ext cx="2160588" cy="70167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621734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502</Words>
  <Application>Microsoft Office PowerPoint</Application>
  <PresentationFormat>Širokoúhlá obrazovka</PresentationFormat>
  <Paragraphs>70</Paragraphs>
  <Slides>11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Rastrový obrázek</vt:lpstr>
      <vt:lpstr>Gravitační a tíhové pole Země. </vt:lpstr>
      <vt:lpstr>Záznamový list výukového materiálu </vt:lpstr>
      <vt:lpstr>Prezentace aplikace PowerPoint</vt:lpstr>
      <vt:lpstr>Prezentace aplikace PowerPoint</vt:lpstr>
      <vt:lpstr>Prezentace aplikace PowerPoint</vt:lpstr>
      <vt:lpstr>Prezentace aplikace PowerPoint</vt:lpstr>
      <vt:lpstr>Vznik tíhové síly</vt:lpstr>
      <vt:lpstr>Prezentace aplikace PowerPoint</vt:lpstr>
      <vt:lpstr>Prezentace aplikace PowerPoint</vt:lpstr>
      <vt:lpstr>Pohyby v blízkosti povrchu Země.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Gravitační a tíhové pole Země.</dc:title>
  <dc:creator>Berka</dc:creator>
  <cp:lastModifiedBy>Berka</cp:lastModifiedBy>
  <cp:revision>5</cp:revision>
  <dcterms:created xsi:type="dcterms:W3CDTF">2013-12-30T08:51:56Z</dcterms:created>
  <dcterms:modified xsi:type="dcterms:W3CDTF">2014-01-31T12:04:07Z</dcterms:modified>
</cp:coreProperties>
</file>