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02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483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26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414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6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148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6313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97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326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180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679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FC1B2-2AE8-4F6F-A2D2-0550BAAA4A47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6B3F5-725A-42AE-8B0A-CA0760254D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252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.png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Tlak. </a:t>
            </a:r>
            <a:br>
              <a:rPr lang="cs-CZ" sz="4600" b="1" dirty="0">
                <a:solidFill>
                  <a:srgbClr val="000000"/>
                </a:solidFill>
              </a:rPr>
            </a:br>
            <a:r>
              <a:rPr lang="cs-CZ" sz="4600" b="1" dirty="0">
                <a:solidFill>
                  <a:srgbClr val="000000"/>
                </a:solidFill>
              </a:rPr>
              <a:t>Hydrostatická vztlaková síla.</a:t>
            </a:r>
          </a:p>
        </p:txBody>
      </p:sp>
      <p:pic>
        <p:nvPicPr>
          <p:cNvPr id="30723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VY_32_INOVACE_019_Fyzika</a:t>
            </a:r>
          </a:p>
        </p:txBody>
      </p:sp>
      <p:sp>
        <p:nvSpPr>
          <p:cNvPr id="30725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630056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636" y="687389"/>
            <a:ext cx="10177463" cy="5616575"/>
          </a:xfrm>
        </p:spPr>
        <p:txBody>
          <a:bodyPr/>
          <a:lstStyle/>
          <a:p>
            <a:r>
              <a:rPr lang="cs-CZ" dirty="0"/>
              <a:t>Využití: hydraulický lis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700214"/>
            <a:ext cx="565785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524001" y="30204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535926"/>
              </p:ext>
            </p:extLst>
          </p:nvPr>
        </p:nvGraphicFramePr>
        <p:xfrm>
          <a:off x="4872039" y="5157789"/>
          <a:ext cx="1800225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Rovnice" r:id="rId4" imgW="558558" imgH="444307" progId="Equation.3">
                  <p:embed/>
                </p:oleObj>
              </mc:Choice>
              <mc:Fallback>
                <p:oleObj name="Rovnice" r:id="rId4" imgW="558558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039" y="5157789"/>
                        <a:ext cx="1800225" cy="114617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6646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42975" y="457200"/>
            <a:ext cx="9267825" cy="668338"/>
          </a:xfrm>
        </p:spPr>
        <p:txBody>
          <a:bodyPr/>
          <a:lstStyle/>
          <a:p>
            <a:r>
              <a:rPr lang="cs-CZ" sz="4000" b="1" dirty="0"/>
              <a:t>Hydrostatická vztlaková síla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4" y="1557339"/>
            <a:ext cx="5495925" cy="351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776452"/>
              </p:ext>
            </p:extLst>
          </p:nvPr>
        </p:nvGraphicFramePr>
        <p:xfrm>
          <a:off x="4811713" y="5502277"/>
          <a:ext cx="244792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Rovnice" r:id="rId4" imgW="850900" imgH="228600" progId="Equation.3">
                  <p:embed/>
                </p:oleObj>
              </mc:Choice>
              <mc:Fallback>
                <p:oleObj name="Rovnice" r:id="rId4" imgW="850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713" y="5502277"/>
                        <a:ext cx="2447925" cy="6604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6961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1628776"/>
            <a:ext cx="10334625" cy="504031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i="1" dirty="0">
                <a:solidFill>
                  <a:schemeClr val="bg2"/>
                </a:solidFill>
              </a:rPr>
              <a:t>	</a:t>
            </a:r>
            <a:r>
              <a:rPr lang="cs-CZ" i="1" dirty="0">
                <a:solidFill>
                  <a:srgbClr val="C00000"/>
                </a:solidFill>
              </a:rPr>
              <a:t>Na těleso ponořené do kapaliny působí hydrostatická vztlaková síla. Její velikost se rovná tíze kapaliny stejného objemu, jaký má ponořená část tělesa.</a:t>
            </a:r>
          </a:p>
          <a:p>
            <a:pPr>
              <a:buFont typeface="Wingdings" panose="05000000000000000000" pitchFamily="2" charset="2"/>
              <a:buNone/>
            </a:pPr>
            <a:endParaRPr lang="cs-CZ" i="1" dirty="0">
              <a:solidFill>
                <a:schemeClr val="bg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cs-CZ" i="1" dirty="0">
              <a:solidFill>
                <a:schemeClr val="bg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sz="2000" i="1" dirty="0">
                <a:solidFill>
                  <a:schemeClr val="bg2"/>
                </a:solidFill>
              </a:rPr>
              <a:t>	</a:t>
            </a:r>
            <a:r>
              <a:rPr lang="cs-CZ" sz="2000" dirty="0"/>
              <a:t>G</a:t>
            </a:r>
            <a:r>
              <a:rPr lang="cs-CZ" sz="2000" baseline="-25000" dirty="0"/>
              <a:t>1</a:t>
            </a:r>
            <a:r>
              <a:rPr lang="cs-CZ" sz="2000" dirty="0"/>
              <a:t> – tíha kapaliny o stejném objemu , </a:t>
            </a:r>
            <a:r>
              <a:rPr lang="cs-CZ" sz="2000" dirty="0" smtClean="0"/>
              <a:t>jaký má ponořená část tělesa.</a:t>
            </a:r>
            <a:endParaRPr lang="cs-CZ" sz="2000" dirty="0"/>
          </a:p>
          <a:p>
            <a:pPr>
              <a:buFont typeface="Wingdings" panose="05000000000000000000" pitchFamily="2" charset="2"/>
              <a:buNone/>
            </a:pPr>
            <a:r>
              <a:rPr lang="cs-CZ" sz="2000" dirty="0"/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Archimédův zákon platí také pro </a:t>
            </a:r>
            <a:r>
              <a:rPr lang="cs-CZ" dirty="0" smtClean="0"/>
              <a:t>plyny. V plynech na </a:t>
            </a:r>
            <a:r>
              <a:rPr lang="cs-CZ" dirty="0"/>
              <a:t>tělesa působí </a:t>
            </a:r>
            <a:r>
              <a:rPr lang="cs-CZ" b="1" dirty="0"/>
              <a:t>aerostatická vztlaková síla</a:t>
            </a:r>
            <a:r>
              <a:rPr lang="cs-CZ" dirty="0"/>
              <a:t>.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sz="2000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/>
              <a:t>Archimédův zákon.</a:t>
            </a:r>
            <a:br>
              <a:rPr lang="cs-CZ" sz="4000" b="1" dirty="0"/>
            </a:br>
            <a:r>
              <a:rPr lang="cs-CZ" sz="2000" b="1" dirty="0"/>
              <a:t>Archimédes (asi 287 – 212 před n.l.) starořecký fyzik a matematik.</a:t>
            </a:r>
            <a:br>
              <a:rPr lang="cs-CZ" sz="2000" b="1" dirty="0"/>
            </a:br>
            <a:endParaRPr lang="cs-CZ" sz="2000" b="1" dirty="0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956885"/>
              </p:ext>
            </p:extLst>
          </p:nvPr>
        </p:nvGraphicFramePr>
        <p:xfrm>
          <a:off x="5141911" y="2969419"/>
          <a:ext cx="172720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Rovnice" r:id="rId3" imgW="571252" imgH="228501" progId="Equation.3">
                  <p:embed/>
                </p:oleObj>
              </mc:Choice>
              <mc:Fallback>
                <p:oleObj name="Rovnice" r:id="rId3" imgW="571252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1911" y="2969419"/>
                        <a:ext cx="1727200" cy="6905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5690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268414"/>
            <a:ext cx="2360612" cy="41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9" y="1844675"/>
            <a:ext cx="22447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6" y="1773239"/>
            <a:ext cx="1947863" cy="41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85838" y="620714"/>
            <a:ext cx="10272712" cy="52466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r>
              <a:rPr lang="cs-CZ" sz="2400" dirty="0"/>
              <a:t>Hydrostatická vztlaková síla působí proti tíhové síle.</a:t>
            </a:r>
          </a:p>
        </p:txBody>
      </p:sp>
    </p:spTree>
    <p:extLst>
      <p:ext uri="{BB962C8B-B14F-4D97-AF65-F5344CB8AC3E}">
        <p14:creationId xmlns:p14="http://schemas.microsoft.com/office/powerpoint/2010/main" val="1201427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2066926"/>
            <a:ext cx="10277475" cy="3578225"/>
          </a:xfrm>
        </p:spPr>
        <p:txBody>
          <a:bodyPr/>
          <a:lstStyle/>
          <a:p>
            <a:r>
              <a:rPr lang="cs-CZ" sz="2400" dirty="0"/>
              <a:t>ŘEŠÁTKO, Miloš, Ivo VOLF a Jaroslav PITNER. </a:t>
            </a:r>
            <a:r>
              <a:rPr lang="cs-CZ" sz="2400" i="1" dirty="0"/>
              <a:t>Fyzika A: pro SOU</a:t>
            </a:r>
            <a:r>
              <a:rPr lang="cs-CZ" sz="2400" dirty="0"/>
              <a:t>. 1. vydání. Praha: Státní pedagogické nakladatelství Praha, 1984. 224 s. ISBN 14-462-84.  </a:t>
            </a:r>
          </a:p>
          <a:p>
            <a:r>
              <a:rPr lang="cs-CZ" sz="2400" dirty="0"/>
              <a:t>ŠTOLL, Ivan. </a:t>
            </a:r>
            <a:r>
              <a:rPr lang="cs-CZ" sz="2400" i="1" dirty="0"/>
              <a:t>Fyzika pro netechnické obory SOŠ a SOU. </a:t>
            </a:r>
            <a:r>
              <a:rPr lang="cs-CZ" sz="2400" dirty="0"/>
              <a:t>1. vydání. Praha: Prometheus, 2001. 259 s. ISBN 80-7196-223-6.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5901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31792" name="Group 4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82921302"/>
              </p:ext>
            </p:extLst>
          </p:nvPr>
        </p:nvGraphicFramePr>
        <p:xfrm>
          <a:off x="838200" y="1600201"/>
          <a:ext cx="10515600" cy="4857369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Tlak. Hydrostatická vztlaková síla.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VY_32_INOVACE_019_Fyzika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 41-51-H/01 Zemědělec – farmář, 41-54-H/01 Podkovář a zemědělský kovář,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17.1.2014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27.1.2014.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Tekutiny, tekutost, tlak, tlaková síla, hydrostatický tlak, Pascalův zákon, hydrostatická vztlaková síla, Archimedův zákon.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72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50890" y="470078"/>
            <a:ext cx="8229600" cy="668338"/>
          </a:xfrm>
        </p:spPr>
        <p:txBody>
          <a:bodyPr/>
          <a:lstStyle/>
          <a:p>
            <a:r>
              <a:rPr lang="cs-CZ" sz="4000" b="1" dirty="0"/>
              <a:t>Základní vlastnosti tekutin.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0889" y="1412876"/>
            <a:ext cx="10305245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b="1" dirty="0"/>
              <a:t>Tekutiny</a:t>
            </a:r>
            <a:r>
              <a:rPr lang="cs-CZ" dirty="0"/>
              <a:t> – společný název pro kapaliny a plyny</a:t>
            </a:r>
            <a:r>
              <a:rPr lang="cs-CZ" dirty="0" smtClean="0"/>
              <a:t>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Základní vlastnost tekutin je </a:t>
            </a:r>
            <a:r>
              <a:rPr lang="cs-CZ" b="1" dirty="0"/>
              <a:t>tekutost</a:t>
            </a:r>
            <a:r>
              <a:rPr lang="cs-CZ" dirty="0"/>
              <a:t>. Způsobuje u tekutin změnu tvaru. </a:t>
            </a:r>
            <a:r>
              <a:rPr lang="cs-CZ" dirty="0" smtClean="0"/>
              <a:t>Plyny </a:t>
            </a:r>
            <a:r>
              <a:rPr lang="cs-CZ" dirty="0"/>
              <a:t>– všechny mají velmi dobrou tekutost. Kapaliny – mají rozdílnou tekutost (voda, líh </a:t>
            </a:r>
            <a:r>
              <a:rPr lang="cs-CZ" dirty="0">
                <a:cs typeface="Arial" panose="020B0604020202020204" pitchFamily="34" charset="0"/>
              </a:rPr>
              <a:t>→ olej, med, barvy). </a:t>
            </a:r>
            <a:endParaRPr lang="cs-CZ" dirty="0" smtClean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cs-CZ" dirty="0">
                <a:cs typeface="Arial" panose="020B0604020202020204" pitchFamily="34" charset="0"/>
              </a:rPr>
              <a:t>Příčina rozdílné tekutosti – odporové síly působící proti vzájemnému pohybu molekul způsobují mezi pohybujícími se vrstvami kapaliny vnitřní tření, které charakterizuje </a:t>
            </a:r>
            <a:r>
              <a:rPr lang="cs-CZ" b="1" dirty="0">
                <a:cs typeface="Arial" panose="020B0604020202020204" pitchFamily="34" charset="0"/>
              </a:rPr>
              <a:t>viskozita</a:t>
            </a:r>
            <a:r>
              <a:rPr lang="cs-CZ" dirty="0">
                <a:cs typeface="Arial" panose="020B0604020202020204" pitchFamily="34" charset="0"/>
              </a:rPr>
              <a:t> (vazkost). Kapaliny se liší svoji viskozitou. Olej je </a:t>
            </a:r>
            <a:r>
              <a:rPr lang="cs-CZ" dirty="0" err="1">
                <a:cs typeface="Arial" panose="020B0604020202020204" pitchFamily="34" charset="0"/>
              </a:rPr>
              <a:t>viskoznější</a:t>
            </a:r>
            <a:r>
              <a:rPr lang="cs-CZ" dirty="0">
                <a:cs typeface="Arial" panose="020B0604020202020204" pitchFamily="34" charset="0"/>
              </a:rPr>
              <a:t> než voda.</a:t>
            </a:r>
          </a:p>
        </p:txBody>
      </p:sp>
    </p:spTree>
    <p:extLst>
      <p:ext uri="{BB962C8B-B14F-4D97-AF65-F5344CB8AC3E}">
        <p14:creationId xmlns:p14="http://schemas.microsoft.com/office/powerpoint/2010/main" val="1168658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8794" y="765176"/>
            <a:ext cx="10174310" cy="5688013"/>
          </a:xfrm>
        </p:spPr>
        <p:txBody>
          <a:bodyPr/>
          <a:lstStyle/>
          <a:p>
            <a:r>
              <a:rPr lang="cs-CZ" b="1" dirty="0"/>
              <a:t>Ideální kapalina</a:t>
            </a:r>
            <a:r>
              <a:rPr lang="cs-CZ" dirty="0"/>
              <a:t> a </a:t>
            </a:r>
            <a:r>
              <a:rPr lang="cs-CZ" b="1" dirty="0"/>
              <a:t>ideální plyn</a:t>
            </a:r>
            <a:r>
              <a:rPr lang="cs-CZ" dirty="0"/>
              <a:t> jsou modely reálné kapaliny a plynu s ideálními vlastnostmi, které vytváříme pro snadnější odvození fyzikálních zákonů.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 lvl="1"/>
            <a:r>
              <a:rPr lang="cs-CZ" sz="2800" b="1" dirty="0"/>
              <a:t>Ideální kapalina</a:t>
            </a:r>
            <a:r>
              <a:rPr lang="cs-CZ" sz="2800" dirty="0"/>
              <a:t> – nemá vnitřní tření, je dokonale tekutá a je nestlačitelná.</a:t>
            </a:r>
          </a:p>
          <a:p>
            <a:pPr lvl="1"/>
            <a:r>
              <a:rPr lang="cs-CZ" sz="2800" b="1" dirty="0"/>
              <a:t>Ideální plyn</a:t>
            </a:r>
            <a:r>
              <a:rPr lang="cs-CZ" sz="2800" dirty="0"/>
              <a:t> – nemá vnitřní tření a je dokonale stlačitelný. </a:t>
            </a:r>
          </a:p>
        </p:txBody>
      </p:sp>
    </p:spTree>
    <p:extLst>
      <p:ext uri="{BB962C8B-B14F-4D97-AF65-F5344CB8AC3E}">
        <p14:creationId xmlns:p14="http://schemas.microsoft.com/office/powerpoint/2010/main" val="1310145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4248" y="457200"/>
            <a:ext cx="9386552" cy="668338"/>
          </a:xfrm>
        </p:spPr>
        <p:txBody>
          <a:bodyPr/>
          <a:lstStyle/>
          <a:p>
            <a:r>
              <a:rPr lang="cs-CZ" sz="4000" b="1" dirty="0"/>
              <a:t>Tlak a tlaková síla.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3037" y="1268413"/>
            <a:ext cx="10264462" cy="5256212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/>
              <a:t>V uzavřeném válci vzniká působením vnější síly </a:t>
            </a:r>
            <a:r>
              <a:rPr lang="cs-CZ" b="1" dirty="0"/>
              <a:t>tlak p</a:t>
            </a:r>
            <a:r>
              <a:rPr lang="cs-CZ" dirty="0"/>
              <a:t>. </a:t>
            </a:r>
          </a:p>
          <a:p>
            <a:r>
              <a:rPr lang="cs-CZ" b="1" dirty="0"/>
              <a:t>Tlak</a:t>
            </a:r>
            <a:r>
              <a:rPr lang="cs-CZ" dirty="0"/>
              <a:t> je fyzikální veličina, kterou určujeme jako podíl velikosti vnější </a:t>
            </a:r>
            <a:r>
              <a:rPr lang="cs-CZ" b="1" dirty="0"/>
              <a:t>tlakové síly F</a:t>
            </a:r>
            <a:r>
              <a:rPr lang="cs-CZ" dirty="0"/>
              <a:t> kolmé k ploše o </a:t>
            </a:r>
            <a:r>
              <a:rPr lang="cs-CZ" b="1" dirty="0"/>
              <a:t>obsahu plochy S</a:t>
            </a:r>
            <a:r>
              <a:rPr lang="cs-CZ" dirty="0"/>
              <a:t>, na kterou tato síla působí.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028" y="1905314"/>
            <a:ext cx="3671887" cy="176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761" y="1225864"/>
            <a:ext cx="197167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625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49" y="765176"/>
            <a:ext cx="10258425" cy="5688013"/>
          </a:xfrm>
        </p:spPr>
        <p:txBody>
          <a:bodyPr/>
          <a:lstStyle/>
          <a:p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			</a:t>
            </a:r>
            <a:r>
              <a:rPr lang="cs-CZ" dirty="0" smtClean="0">
                <a:cs typeface="Arial" panose="020B0604020202020204" pitchFamily="34" charset="0"/>
              </a:rPr>
              <a:t>		, </a:t>
            </a: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dirty="0">
                <a:cs typeface="Arial" panose="020B0604020202020204" pitchFamily="34" charset="0"/>
              </a:rPr>
              <a:t>p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Pa (pascal)</a:t>
            </a:r>
          </a:p>
          <a:p>
            <a:endParaRPr lang="cs-CZ" dirty="0">
              <a:cs typeface="Arial" panose="020B0604020202020204" pitchFamily="34" charset="0"/>
            </a:endParaRPr>
          </a:p>
          <a:p>
            <a:endParaRPr lang="cs-CZ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Tlaková síla</a:t>
            </a:r>
          </a:p>
          <a:p>
            <a:endParaRPr lang="cs-CZ" dirty="0">
              <a:cs typeface="Arial" panose="020B0604020202020204" pitchFamily="34" charset="0"/>
            </a:endParaRPr>
          </a:p>
          <a:p>
            <a:r>
              <a:rPr lang="cs-CZ" dirty="0">
                <a:cs typeface="Arial" panose="020B0604020202020204" pitchFamily="34" charset="0"/>
              </a:rPr>
              <a:t>Tlak v tekutině měříme manometrem.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086963"/>
              </p:ext>
            </p:extLst>
          </p:nvPr>
        </p:nvGraphicFramePr>
        <p:xfrm>
          <a:off x="3538538" y="1008063"/>
          <a:ext cx="1295400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Rovnice" r:id="rId3" imgW="444307" imgH="393529" progId="Equation.3">
                  <p:embed/>
                </p:oleObj>
              </mc:Choice>
              <mc:Fallback>
                <p:oleObj name="Rovnice" r:id="rId3" imgW="44430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538" y="1008063"/>
                        <a:ext cx="1295400" cy="11287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870553"/>
              </p:ext>
            </p:extLst>
          </p:nvPr>
        </p:nvGraphicFramePr>
        <p:xfrm>
          <a:off x="5056979" y="2557462"/>
          <a:ext cx="2087563" cy="117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Rovnice" r:id="rId5" imgW="698197" imgH="393529" progId="Equation.3">
                  <p:embed/>
                </p:oleObj>
              </mc:Choice>
              <mc:Fallback>
                <p:oleObj name="Rovnice" r:id="rId5" imgW="69819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979" y="2557462"/>
                        <a:ext cx="2087563" cy="11731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960990"/>
              </p:ext>
            </p:extLst>
          </p:nvPr>
        </p:nvGraphicFramePr>
        <p:xfrm>
          <a:off x="5308597" y="4151312"/>
          <a:ext cx="158432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Rovnice" r:id="rId7" imgW="507780" imgH="203112" progId="Equation.3">
                  <p:embed/>
                </p:oleObj>
              </mc:Choice>
              <mc:Fallback>
                <p:oleObj name="Rovnice" r:id="rId7" imgW="507780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8597" y="4151312"/>
                        <a:ext cx="1584325" cy="6270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127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4604"/>
          </a:xfrm>
        </p:spPr>
        <p:txBody>
          <a:bodyPr/>
          <a:lstStyle/>
          <a:p>
            <a:r>
              <a:rPr lang="cs-CZ" b="1" dirty="0" smtClean="0"/>
              <a:t>Hydrostatický tlak.</a:t>
            </a:r>
            <a:endParaRPr lang="cs-CZ" b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00190"/>
            <a:ext cx="10515600" cy="535780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/>
              <a:t>je </a:t>
            </a:r>
            <a:r>
              <a:rPr lang="cs-CZ" dirty="0"/>
              <a:t>tlak v kapalině, který je vyvolaný tíhou kapaliny.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/>
              <a:t>				</a:t>
            </a:r>
            <a:r>
              <a:rPr lang="cs-CZ" dirty="0" smtClean="0"/>
              <a:t>	</a:t>
            </a:r>
            <a:r>
              <a:rPr lang="cs-CZ" b="1" dirty="0" err="1" smtClean="0"/>
              <a:t>F</a:t>
            </a:r>
            <a:r>
              <a:rPr lang="cs-CZ" b="1" baseline="-25000" dirty="0" err="1" smtClean="0"/>
              <a:t>h</a:t>
            </a:r>
            <a:r>
              <a:rPr lang="cs-CZ" dirty="0" smtClean="0"/>
              <a:t> </a:t>
            </a:r>
            <a:r>
              <a:rPr lang="cs-CZ" dirty="0"/>
              <a:t>– hydrostatická tlaková síla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/>
              <a:t>			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/>
              <a:t>					</a:t>
            </a:r>
            <a:r>
              <a:rPr lang="cs-CZ" b="1" dirty="0" err="1" smtClean="0"/>
              <a:t>F</a:t>
            </a:r>
            <a:r>
              <a:rPr lang="cs-CZ" b="1" baseline="-25000" dirty="0" err="1" smtClean="0"/>
              <a:t>h</a:t>
            </a:r>
            <a:r>
              <a:rPr lang="cs-CZ" dirty="0" smtClean="0"/>
              <a:t> </a:t>
            </a:r>
            <a:r>
              <a:rPr lang="cs-CZ" dirty="0"/>
              <a:t>nezávisí na tvaru nádoby </a:t>
            </a:r>
            <a:r>
              <a:rPr lang="cs-CZ" dirty="0" smtClean="0"/>
              <a:t>a na tíze kapaliny v nádobě 				     (hydrostatické paradoxon).</a:t>
            </a:r>
            <a:endParaRPr lang="el-GR" dirty="0">
              <a:cs typeface="Arial" panose="020B0604020202020204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003635" y="30395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cs-CZ"/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6526834"/>
              </p:ext>
            </p:extLst>
          </p:nvPr>
        </p:nvGraphicFramePr>
        <p:xfrm>
          <a:off x="5591175" y="1916114"/>
          <a:ext cx="1614488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Rovnice" r:id="rId3" imgW="533160" imgH="393480" progId="Equation.3">
                  <p:embed/>
                </p:oleObj>
              </mc:Choice>
              <mc:Fallback>
                <p:oleObj name="Rovnice" r:id="rId3" imgW="533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5" y="1916114"/>
                        <a:ext cx="1614488" cy="120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74" y="2137844"/>
            <a:ext cx="3302225" cy="42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06469"/>
              </p:ext>
            </p:extLst>
          </p:nvPr>
        </p:nvGraphicFramePr>
        <p:xfrm>
          <a:off x="5591175" y="3589339"/>
          <a:ext cx="2160588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Rovnice" r:id="rId6" imgW="685800" imgH="228600" progId="Equation.3">
                  <p:embed/>
                </p:oleObj>
              </mc:Choice>
              <mc:Fallback>
                <p:oleObj name="Rovnice" r:id="rId6" imgW="685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5" y="3589339"/>
                        <a:ext cx="2160588" cy="722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3430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7275" y="692150"/>
            <a:ext cx="10072688" cy="56896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Hydrostatický </a:t>
            </a:r>
            <a:r>
              <a:rPr lang="cs-CZ" dirty="0"/>
              <a:t>tlak je přímo úměrný: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- hloubce kapaliny </a:t>
            </a:r>
            <a:r>
              <a:rPr lang="cs-CZ" b="1" dirty="0"/>
              <a:t>h</a:t>
            </a:r>
            <a:r>
              <a:rPr lang="cs-CZ" dirty="0"/>
              <a:t> a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- hustotě kapaliny </a:t>
            </a:r>
            <a:r>
              <a:rPr lang="el-GR" b="1" dirty="0">
                <a:cs typeface="Arial" panose="020B0604020202020204" pitchFamily="34" charset="0"/>
              </a:rPr>
              <a:t>ρ</a:t>
            </a:r>
            <a:r>
              <a:rPr lang="cs-CZ" dirty="0">
                <a:cs typeface="Arial" panose="020B0604020202020204" pitchFamily="34" charset="0"/>
              </a:rPr>
              <a:t>.</a:t>
            </a:r>
            <a:endParaRPr lang="el-GR" b="1" dirty="0"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3648075" y="692150"/>
          <a:ext cx="4032250" cy="111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Rovnice" r:id="rId3" imgW="1473200" imgH="406400" progId="Equation.3">
                  <p:embed/>
                </p:oleObj>
              </mc:Choice>
              <mc:Fallback>
                <p:oleObj name="Rovnice" r:id="rId3" imgW="1473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5" y="692150"/>
                        <a:ext cx="4032250" cy="1119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053196"/>
              </p:ext>
            </p:extLst>
          </p:nvPr>
        </p:nvGraphicFramePr>
        <p:xfrm>
          <a:off x="4556918" y="2318822"/>
          <a:ext cx="2214564" cy="742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Rovnice" r:id="rId5" imgW="622030" imgH="228501" progId="Equation.3">
                  <p:embed/>
                </p:oleObj>
              </mc:Choice>
              <mc:Fallback>
                <p:oleObj name="Rovnice" r:id="rId5" imgW="622030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918" y="2318822"/>
                        <a:ext cx="2214564" cy="742794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8950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44150" cy="1316038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Pascalův zákon</a:t>
            </a:r>
            <a:br>
              <a:rPr lang="cs-CZ" b="1" dirty="0"/>
            </a:br>
            <a:r>
              <a:rPr lang="cs-CZ" sz="2800" dirty="0" err="1"/>
              <a:t>Blaise</a:t>
            </a:r>
            <a:r>
              <a:rPr lang="cs-CZ" sz="2800" dirty="0"/>
              <a:t> Pascal (francouzský fyzik a matematik).</a:t>
            </a:r>
            <a:br>
              <a:rPr lang="cs-CZ" sz="2800" dirty="0"/>
            </a:br>
            <a:endParaRPr lang="cs-CZ" sz="28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399" y="1844676"/>
            <a:ext cx="10201275" cy="4824413"/>
          </a:xfrm>
        </p:spPr>
        <p:txBody>
          <a:bodyPr/>
          <a:lstStyle/>
          <a:p>
            <a:r>
              <a:rPr lang="cs-CZ" i="1" dirty="0">
                <a:solidFill>
                  <a:srgbClr val="C00000"/>
                </a:solidFill>
              </a:rPr>
              <a:t>Tlak vyvolaný vnější silou, která působí na povrch kapaliny v uzavřené nádobě, je ve všech místech kapaliny stejný. </a:t>
            </a:r>
            <a:r>
              <a:rPr lang="cs-CZ" i="1" dirty="0" smtClean="0">
                <a:solidFill>
                  <a:srgbClr val="C00000"/>
                </a:solidFill>
              </a:rPr>
              <a:t>                  (</a:t>
            </a:r>
            <a:r>
              <a:rPr lang="cs-CZ" i="1" dirty="0">
                <a:solidFill>
                  <a:srgbClr val="C00000"/>
                </a:solidFill>
              </a:rPr>
              <a:t>Platí i pro plyny</a:t>
            </a:r>
            <a:r>
              <a:rPr lang="cs-CZ" i="1" dirty="0" smtClean="0">
                <a:solidFill>
                  <a:srgbClr val="C00000"/>
                </a:solidFill>
              </a:rPr>
              <a:t>).</a:t>
            </a:r>
          </a:p>
          <a:p>
            <a:pPr marL="0" indent="0">
              <a:buNone/>
            </a:pPr>
            <a:r>
              <a:rPr lang="cs-CZ" i="1" dirty="0" smtClean="0">
                <a:solidFill>
                  <a:srgbClr val="C00000"/>
                </a:solidFill>
              </a:rPr>
              <a:t>  </a:t>
            </a:r>
            <a:endParaRPr lang="cs-CZ" i="1" dirty="0">
              <a:solidFill>
                <a:srgbClr val="C00000"/>
              </a:solidFill>
            </a:endParaRPr>
          </a:p>
          <a:p>
            <a:r>
              <a:rPr lang="cs-CZ" dirty="0"/>
              <a:t>Využití: hydraulický lis</a:t>
            </a:r>
          </a:p>
        </p:txBody>
      </p:sp>
    </p:spTree>
    <p:extLst>
      <p:ext uri="{BB962C8B-B14F-4D97-AF65-F5344CB8AC3E}">
        <p14:creationId xmlns:p14="http://schemas.microsoft.com/office/powerpoint/2010/main" val="120209386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433</Words>
  <Application>Microsoft Office PowerPoint</Application>
  <PresentationFormat>Širokoúhlá obrazovka</PresentationFormat>
  <Paragraphs>92</Paragraphs>
  <Slides>14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Tlak.  Hydrostatická vztlaková síla.</vt:lpstr>
      <vt:lpstr>Záznamový list výukového materiálu </vt:lpstr>
      <vt:lpstr>Základní vlastnosti tekutin.</vt:lpstr>
      <vt:lpstr>Prezentace aplikace PowerPoint</vt:lpstr>
      <vt:lpstr>Tlak a tlaková síla.</vt:lpstr>
      <vt:lpstr>Prezentace aplikace PowerPoint</vt:lpstr>
      <vt:lpstr>Hydrostatický tlak.</vt:lpstr>
      <vt:lpstr>Prezentace aplikace PowerPoint</vt:lpstr>
      <vt:lpstr>Pascalův zákon Blaise Pascal (francouzský fyzik a matematik). </vt:lpstr>
      <vt:lpstr>Prezentace aplikace PowerPoint</vt:lpstr>
      <vt:lpstr>Hydrostatická vztlaková síla</vt:lpstr>
      <vt:lpstr>Archimédův zákon. Archimédes (asi 287 – 212 před n.l.) starořecký fyzik a matematik. 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Tlak.  Hydrostatická vztlaková síla.</dc:title>
  <dc:creator>Berka</dc:creator>
  <cp:lastModifiedBy>Berka</cp:lastModifiedBy>
  <cp:revision>9</cp:revision>
  <dcterms:created xsi:type="dcterms:W3CDTF">2014-01-02T09:03:45Z</dcterms:created>
  <dcterms:modified xsi:type="dcterms:W3CDTF">2014-01-31T14:38:44Z</dcterms:modified>
</cp:coreProperties>
</file>