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2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2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7" Type="http://schemas.openxmlformats.org/officeDocument/2006/relationships/image" Target="../media/image18.wmf"/><Relationship Id="rId2" Type="http://schemas.openxmlformats.org/officeDocument/2006/relationships/image" Target="../media/image14.wmf"/><Relationship Id="rId1" Type="http://schemas.openxmlformats.org/officeDocument/2006/relationships/image" Target="../media/image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6E92-387B-4F8D-8A90-37A50688AFC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0A4D0-3EF5-44AD-9BBE-F126E7D157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510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6E92-387B-4F8D-8A90-37A50688AFC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0A4D0-3EF5-44AD-9BBE-F126E7D157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7232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6E92-387B-4F8D-8A90-37A50688AFC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0A4D0-3EF5-44AD-9BBE-F126E7D157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8834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6E92-387B-4F8D-8A90-37A50688AFC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0A4D0-3EF5-44AD-9BBE-F126E7D157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4148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6E92-387B-4F8D-8A90-37A50688AFC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0A4D0-3EF5-44AD-9BBE-F126E7D157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204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6E92-387B-4F8D-8A90-37A50688AFC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0A4D0-3EF5-44AD-9BBE-F126E7D157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2945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6E92-387B-4F8D-8A90-37A50688AFC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0A4D0-3EF5-44AD-9BBE-F126E7D157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7613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6E92-387B-4F8D-8A90-37A50688AFC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0A4D0-3EF5-44AD-9BBE-F126E7D157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0563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6E92-387B-4F8D-8A90-37A50688AFC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0A4D0-3EF5-44AD-9BBE-F126E7D157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0876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6E92-387B-4F8D-8A90-37A50688AFC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0A4D0-3EF5-44AD-9BBE-F126E7D157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2455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6E92-387B-4F8D-8A90-37A50688AFC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0A4D0-3EF5-44AD-9BBE-F126E7D157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1613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46E92-387B-4F8D-8A90-37A50688AFC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0A4D0-3EF5-44AD-9BBE-F126E7D157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6304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27.bin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23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5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3.bin"/><Relationship Id="rId15" Type="http://schemas.openxmlformats.org/officeDocument/2006/relationships/oleObject" Target="../embeddings/oleObject28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25.bin"/><Relationship Id="rId14" Type="http://schemas.openxmlformats.org/officeDocument/2006/relationships/image" Target="../media/image24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26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29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oleObject" Target="../embeddings/oleObject40.bin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7.bin"/><Relationship Id="rId12" Type="http://schemas.openxmlformats.org/officeDocument/2006/relationships/image" Target="../media/image3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3.wmf"/><Relationship Id="rId11" Type="http://schemas.openxmlformats.org/officeDocument/2006/relationships/oleObject" Target="../embeddings/oleObject39.bin"/><Relationship Id="rId5" Type="http://schemas.openxmlformats.org/officeDocument/2006/relationships/oleObject" Target="../embeddings/oleObject36.bin"/><Relationship Id="rId10" Type="http://schemas.openxmlformats.org/officeDocument/2006/relationships/image" Target="../media/image35.wmf"/><Relationship Id="rId4" Type="http://schemas.openxmlformats.org/officeDocument/2006/relationships/image" Target="../media/image32.wmf"/><Relationship Id="rId9" Type="http://schemas.openxmlformats.org/officeDocument/2006/relationships/oleObject" Target="../embeddings/oleObject38.bin"/><Relationship Id="rId14" Type="http://schemas.openxmlformats.org/officeDocument/2006/relationships/image" Target="../media/image37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7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10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20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5" Type="http://schemas.openxmlformats.org/officeDocument/2006/relationships/oleObject" Target="../embeddings/oleObject21.bin"/><Relationship Id="rId10" Type="http://schemas.openxmlformats.org/officeDocument/2006/relationships/image" Target="../media/image10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ctrTitle" idx="4294967295"/>
          </p:nvPr>
        </p:nvSpPr>
        <p:spPr>
          <a:xfrm>
            <a:off x="2208212" y="3189249"/>
            <a:ext cx="7961699" cy="1203365"/>
          </a:xfrm>
        </p:spPr>
        <p:txBody>
          <a:bodyPr>
            <a:normAutofit/>
          </a:bodyPr>
          <a:lstStyle/>
          <a:p>
            <a:pPr algn="ctr"/>
            <a:r>
              <a:rPr lang="cs-CZ" sz="4600" b="1" dirty="0">
                <a:solidFill>
                  <a:srgbClr val="000000"/>
                </a:solidFill>
              </a:rPr>
              <a:t>Dynamika – </a:t>
            </a:r>
            <a:r>
              <a:rPr lang="cs-CZ" sz="4600" b="1" dirty="0" smtClean="0">
                <a:solidFill>
                  <a:srgbClr val="000000"/>
                </a:solidFill>
              </a:rPr>
              <a:t>příklady </a:t>
            </a:r>
            <a:r>
              <a:rPr lang="cs-CZ" sz="4600" b="1" dirty="0">
                <a:solidFill>
                  <a:srgbClr val="000000"/>
                </a:solidFill>
              </a:rPr>
              <a:t>k </a:t>
            </a:r>
            <a:r>
              <a:rPr lang="cs-CZ" sz="4600" b="1" dirty="0" smtClean="0">
                <a:solidFill>
                  <a:srgbClr val="000000"/>
                </a:solidFill>
              </a:rPr>
              <a:t>procvičení.</a:t>
            </a:r>
            <a:endParaRPr lang="cs-CZ" sz="4600" b="1" dirty="0">
              <a:solidFill>
                <a:srgbClr val="000000"/>
              </a:solidFill>
            </a:endParaRPr>
          </a:p>
        </p:txBody>
      </p:sp>
      <p:pic>
        <p:nvPicPr>
          <p:cNvPr id="17411" name="Obrázek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ovéPole 4"/>
          <p:cNvSpPr txBox="1">
            <a:spLocks noChangeArrowheads="1"/>
          </p:cNvSpPr>
          <p:nvPr/>
        </p:nvSpPr>
        <p:spPr bwMode="auto">
          <a:xfrm>
            <a:off x="3719514" y="2636838"/>
            <a:ext cx="4968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b="1">
                <a:solidFill>
                  <a:srgbClr val="000000"/>
                </a:solidFill>
                <a:latin typeface="Calibri" panose="020F0502020204030204" pitchFamily="34" charset="0"/>
              </a:rPr>
              <a:t>VY_32_INOVACE_009_Fyzika</a:t>
            </a:r>
          </a:p>
        </p:txBody>
      </p:sp>
      <p:sp>
        <p:nvSpPr>
          <p:cNvPr id="17413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>
                <a:latin typeface="Calibri" panose="020F0502020204030204" pitchFamily="34" charset="0"/>
              </a:rPr>
              <a:t>Autor: </a:t>
            </a:r>
            <a:r>
              <a:rPr lang="cs-CZ"/>
              <a:t>Mgr. Roman Berka</a:t>
            </a:r>
          </a:p>
        </p:txBody>
      </p:sp>
    </p:spTree>
    <p:extLst>
      <p:ext uri="{BB962C8B-B14F-4D97-AF65-F5344CB8AC3E}">
        <p14:creationId xmlns:p14="http://schemas.microsoft.com/office/powerpoint/2010/main" val="388642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0157" y="765175"/>
            <a:ext cx="10135673" cy="5759450"/>
          </a:xfrm>
        </p:spPr>
        <p:txBody>
          <a:bodyPr/>
          <a:lstStyle/>
          <a:p>
            <a:pPr marL="609600" indent="-609600">
              <a:buNone/>
            </a:pPr>
            <a:r>
              <a:rPr lang="cs-CZ" dirty="0"/>
              <a:t>5.	t = 10 s</a:t>
            </a:r>
          </a:p>
          <a:p>
            <a:pPr marL="609600" indent="-609600">
              <a:buNone/>
            </a:pPr>
            <a:r>
              <a:rPr lang="cs-CZ" dirty="0"/>
              <a:t>	s = 50 m</a:t>
            </a:r>
          </a:p>
          <a:p>
            <a:pPr marL="609600" indent="-609600">
              <a:buNone/>
            </a:pPr>
            <a:r>
              <a:rPr lang="cs-CZ" dirty="0"/>
              <a:t>	m = 80 kg</a:t>
            </a:r>
          </a:p>
          <a:p>
            <a:pPr marL="609600" indent="-609600">
              <a:buNone/>
            </a:pPr>
            <a:r>
              <a:rPr lang="cs-CZ" dirty="0"/>
              <a:t>	F = </a:t>
            </a:r>
            <a:r>
              <a:rPr lang="cs-CZ" dirty="0">
                <a:solidFill>
                  <a:srgbClr val="FF0000"/>
                </a:solidFill>
              </a:rPr>
              <a:t>x</a:t>
            </a:r>
            <a:r>
              <a:rPr lang="cs-CZ" dirty="0"/>
              <a:t> N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4440238" y="2660651"/>
          <a:ext cx="1511300" cy="101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Rovnice" r:id="rId3" imgW="583947" imgH="393529" progId="Equation.3">
                  <p:embed/>
                </p:oleObj>
              </mc:Choice>
              <mc:Fallback>
                <p:oleObj name="Rovnice" r:id="rId3" imgW="58394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0238" y="2660651"/>
                        <a:ext cx="1511300" cy="1014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4367214" y="3789363"/>
          <a:ext cx="1152525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1" name="Rovnice" r:id="rId5" imgW="457002" imgH="393529" progId="Equation.3">
                  <p:embed/>
                </p:oleObj>
              </mc:Choice>
              <mc:Fallback>
                <p:oleObj name="Rovnice" r:id="rId5" imgW="457002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7214" y="3789363"/>
                        <a:ext cx="1152525" cy="984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1524001" y="30300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0488" name="Object 8"/>
          <p:cNvGraphicFramePr>
            <a:graphicFrameLocks noChangeAspect="1"/>
          </p:cNvGraphicFramePr>
          <p:nvPr/>
        </p:nvGraphicFramePr>
        <p:xfrm>
          <a:off x="4367213" y="4797425"/>
          <a:ext cx="1727200" cy="1011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2" name="Rovnice" r:id="rId7" imgW="736600" imgH="431800" progId="Equation.3">
                  <p:embed/>
                </p:oleObj>
              </mc:Choice>
              <mc:Fallback>
                <p:oleObj name="Rovnice" r:id="rId7" imgW="7366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7213" y="4797425"/>
                        <a:ext cx="1727200" cy="1011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1524001" y="30871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0490" name="Object 10"/>
          <p:cNvGraphicFramePr>
            <a:graphicFrameLocks noChangeAspect="1"/>
          </p:cNvGraphicFramePr>
          <p:nvPr/>
        </p:nvGraphicFramePr>
        <p:xfrm>
          <a:off x="4367213" y="5846763"/>
          <a:ext cx="1223962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3" name="Rovnice" r:id="rId9" imgW="507960" imgH="393480" progId="Equation.3">
                  <p:embed/>
                </p:oleObj>
              </mc:Choice>
              <mc:Fallback>
                <p:oleObj name="Rovnice" r:id="rId9" imgW="507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7213" y="5846763"/>
                        <a:ext cx="1223962" cy="933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0492" name="Object 12"/>
          <p:cNvGraphicFramePr>
            <a:graphicFrameLocks noChangeAspect="1"/>
          </p:cNvGraphicFramePr>
          <p:nvPr/>
        </p:nvGraphicFramePr>
        <p:xfrm>
          <a:off x="7319964" y="2924175"/>
          <a:ext cx="1296987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4" name="Rovnice" r:id="rId11" imgW="507780" imgH="177723" progId="Equation.3">
                  <p:embed/>
                </p:oleObj>
              </mc:Choice>
              <mc:Fallback>
                <p:oleObj name="Rovnice" r:id="rId11" imgW="507780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9964" y="2924175"/>
                        <a:ext cx="1296987" cy="465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1524001" y="30998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0494" name="Object 14"/>
          <p:cNvGraphicFramePr>
            <a:graphicFrameLocks noChangeAspect="1"/>
          </p:cNvGraphicFramePr>
          <p:nvPr/>
        </p:nvGraphicFramePr>
        <p:xfrm>
          <a:off x="7319963" y="3860800"/>
          <a:ext cx="2305050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5" name="Rovnice" r:id="rId13" imgW="914400" imgH="393480" progId="Equation.3">
                  <p:embed/>
                </p:oleObj>
              </mc:Choice>
              <mc:Fallback>
                <p:oleObj name="Rovnice" r:id="rId13" imgW="914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9963" y="3860800"/>
                        <a:ext cx="2305050" cy="977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7" name="Rectangle 17"/>
          <p:cNvSpPr>
            <a:spLocks noChangeArrowheads="1"/>
          </p:cNvSpPr>
          <p:nvPr/>
        </p:nvSpPr>
        <p:spPr bwMode="auto">
          <a:xfrm>
            <a:off x="1524001" y="31728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0496" name="Object 16"/>
          <p:cNvGraphicFramePr>
            <a:graphicFrameLocks noChangeAspect="1"/>
          </p:cNvGraphicFramePr>
          <p:nvPr/>
        </p:nvGraphicFramePr>
        <p:xfrm>
          <a:off x="7319963" y="5084764"/>
          <a:ext cx="1439862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6" name="Rovnice" r:id="rId15" imgW="596641" imgH="177723" progId="Equation.3">
                  <p:embed/>
                </p:oleObj>
              </mc:Choice>
              <mc:Fallback>
                <p:oleObj name="Rovnice" r:id="rId15" imgW="596641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9963" y="5084764"/>
                        <a:ext cx="1439862" cy="434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380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0158" y="620714"/>
            <a:ext cx="9270642" cy="5832475"/>
          </a:xfrm>
        </p:spPr>
        <p:txBody>
          <a:bodyPr/>
          <a:lstStyle/>
          <a:p>
            <a:pPr marL="609600" indent="-609600">
              <a:buNone/>
            </a:pPr>
            <a:r>
              <a:rPr lang="cs-CZ" dirty="0"/>
              <a:t>6.	m = 1500 kg</a:t>
            </a:r>
          </a:p>
          <a:p>
            <a:pPr marL="609600" indent="-609600">
              <a:buNone/>
            </a:pPr>
            <a:r>
              <a:rPr lang="cs-CZ" dirty="0"/>
              <a:t>	r = 100 m</a:t>
            </a:r>
          </a:p>
          <a:p>
            <a:pPr marL="609600" indent="-609600">
              <a:buNone/>
            </a:pPr>
            <a:r>
              <a:rPr lang="cs-CZ" dirty="0"/>
              <a:t>	v = 10 m/s</a:t>
            </a:r>
          </a:p>
          <a:p>
            <a:pPr marL="609600" indent="-609600">
              <a:buNone/>
            </a:pPr>
            <a:r>
              <a:rPr lang="cs-CZ" dirty="0"/>
              <a:t>	</a:t>
            </a:r>
            <a:r>
              <a:rPr lang="cs-CZ" dirty="0" err="1"/>
              <a:t>F</a:t>
            </a:r>
            <a:r>
              <a:rPr lang="cs-CZ" baseline="-25000" dirty="0" err="1"/>
              <a:t>d</a:t>
            </a:r>
            <a:r>
              <a:rPr lang="cs-CZ" dirty="0"/>
              <a:t> = </a:t>
            </a:r>
            <a:r>
              <a:rPr lang="cs-CZ" dirty="0">
                <a:solidFill>
                  <a:srgbClr val="FF0000"/>
                </a:solidFill>
              </a:rPr>
              <a:t>x </a:t>
            </a:r>
            <a:r>
              <a:rPr lang="cs-CZ" dirty="0"/>
              <a:t>N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4341" name="Object 5"/>
          <p:cNvGraphicFramePr>
            <a:graphicFrameLocks noChangeAspect="1"/>
          </p:cNvGraphicFramePr>
          <p:nvPr/>
        </p:nvGraphicFramePr>
        <p:xfrm>
          <a:off x="2566989" y="2997201"/>
          <a:ext cx="1800225" cy="1116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Rovnice" r:id="rId3" imgW="672808" imgH="418918" progId="Equation.3">
                  <p:embed/>
                </p:oleObj>
              </mc:Choice>
              <mc:Fallback>
                <p:oleObj name="Rovnice" r:id="rId3" imgW="672808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6989" y="2997201"/>
                        <a:ext cx="1800225" cy="1116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1524001" y="30300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4343" name="Object 7"/>
          <p:cNvGraphicFramePr>
            <a:graphicFrameLocks noChangeAspect="1"/>
          </p:cNvGraphicFramePr>
          <p:nvPr/>
        </p:nvGraphicFramePr>
        <p:xfrm>
          <a:off x="2566988" y="4221163"/>
          <a:ext cx="3960812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Rovnice" r:id="rId5" imgW="1485900" imgH="431800" progId="Equation.3">
                  <p:embed/>
                </p:oleObj>
              </mc:Choice>
              <mc:Fallback>
                <p:oleObj name="Rovnice" r:id="rId5" imgW="14859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6988" y="4221163"/>
                        <a:ext cx="3960812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1524001" y="31300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4345" name="Object 9"/>
          <p:cNvGraphicFramePr>
            <a:graphicFrameLocks noChangeAspect="1"/>
          </p:cNvGraphicFramePr>
          <p:nvPr/>
        </p:nvGraphicFramePr>
        <p:xfrm>
          <a:off x="2566989" y="5661025"/>
          <a:ext cx="202247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Rovnice" r:id="rId7" imgW="774360" imgH="228600" progId="Equation.3">
                  <p:embed/>
                </p:oleObj>
              </mc:Choice>
              <mc:Fallback>
                <p:oleObj name="Rovnice" r:id="rId7" imgW="774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6989" y="5661025"/>
                        <a:ext cx="2022475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954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4552" y="692151"/>
            <a:ext cx="9206248" cy="5832475"/>
          </a:xfrm>
        </p:spPr>
        <p:txBody>
          <a:bodyPr/>
          <a:lstStyle/>
          <a:p>
            <a:pPr marL="609600" indent="-609600">
              <a:buNone/>
            </a:pPr>
            <a:r>
              <a:rPr lang="cs-CZ" dirty="0"/>
              <a:t>7.	r = 360 m</a:t>
            </a:r>
          </a:p>
          <a:p>
            <a:pPr marL="609600" indent="-609600">
              <a:buNone/>
            </a:pPr>
            <a:r>
              <a:rPr lang="cs-CZ" dirty="0"/>
              <a:t>	v = 54 km/h = 15 m/s</a:t>
            </a:r>
          </a:p>
          <a:p>
            <a:pPr marL="609600" indent="-609600">
              <a:buNone/>
            </a:pPr>
            <a:r>
              <a:rPr lang="cs-CZ" dirty="0"/>
              <a:t>	a</a:t>
            </a:r>
            <a:r>
              <a:rPr lang="cs-CZ" baseline="-25000" dirty="0"/>
              <a:t>d</a:t>
            </a:r>
            <a:r>
              <a:rPr lang="cs-CZ" dirty="0"/>
              <a:t> = </a:t>
            </a:r>
            <a:r>
              <a:rPr lang="cs-CZ" dirty="0">
                <a:solidFill>
                  <a:srgbClr val="FF0000"/>
                </a:solidFill>
              </a:rPr>
              <a:t>x</a:t>
            </a:r>
            <a:r>
              <a:rPr lang="cs-CZ" dirty="0"/>
              <a:t> m/s</a:t>
            </a:r>
            <a:r>
              <a:rPr lang="cs-CZ" baseline="30000" dirty="0"/>
              <a:t>2</a:t>
            </a:r>
            <a:endParaRPr lang="cs-CZ" dirty="0"/>
          </a:p>
          <a:p>
            <a:pPr marL="609600" indent="-609600">
              <a:buNone/>
            </a:pPr>
            <a:endParaRPr lang="cs-CZ" dirty="0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5365" name="Object 5"/>
          <p:cNvGraphicFramePr>
            <a:graphicFrameLocks noChangeAspect="1"/>
          </p:cNvGraphicFramePr>
          <p:nvPr/>
        </p:nvGraphicFramePr>
        <p:xfrm>
          <a:off x="2640013" y="2781300"/>
          <a:ext cx="1439862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2" name="Rovnice" r:id="rId3" imgW="545863" imgH="418918" progId="Equation.3">
                  <p:embed/>
                </p:oleObj>
              </mc:Choice>
              <mc:Fallback>
                <p:oleObj name="Rovnice" r:id="rId3" imgW="545863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3" y="2781300"/>
                        <a:ext cx="1439862" cy="1111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1524001" y="30300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5367" name="Object 7"/>
          <p:cNvGraphicFramePr>
            <a:graphicFrameLocks noChangeAspect="1"/>
          </p:cNvGraphicFramePr>
          <p:nvPr/>
        </p:nvGraphicFramePr>
        <p:xfrm>
          <a:off x="2640013" y="3933826"/>
          <a:ext cx="2449512" cy="110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Rovnice" r:id="rId5" imgW="952087" imgH="431613" progId="Equation.3">
                  <p:embed/>
                </p:oleObj>
              </mc:Choice>
              <mc:Fallback>
                <p:oleObj name="Rovnice" r:id="rId5" imgW="952087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3" y="3933826"/>
                        <a:ext cx="2449512" cy="1101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1524001" y="31252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5369" name="Object 9"/>
          <p:cNvGraphicFramePr>
            <a:graphicFrameLocks noChangeAspect="1"/>
          </p:cNvGraphicFramePr>
          <p:nvPr/>
        </p:nvGraphicFramePr>
        <p:xfrm>
          <a:off x="2640014" y="5310189"/>
          <a:ext cx="2879725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name="Rovnice" r:id="rId7" imgW="1040948" imgH="241195" progId="Equation.3">
                  <p:embed/>
                </p:oleObj>
              </mc:Choice>
              <mc:Fallback>
                <p:oleObj name="Rovnice" r:id="rId7" imgW="1040948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4" y="5310189"/>
                        <a:ext cx="2879725" cy="661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27599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5915" y="692150"/>
            <a:ext cx="9244885" cy="5761038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rabicPeriod" startAt="8"/>
            </a:pPr>
            <a:r>
              <a:rPr lang="cs-CZ" dirty="0"/>
              <a:t>m = 7,25 kg</a:t>
            </a:r>
          </a:p>
          <a:p>
            <a:pPr marL="609600" indent="-609600">
              <a:buNone/>
            </a:pPr>
            <a:r>
              <a:rPr lang="cs-CZ" dirty="0"/>
              <a:t>	r = 2,00 m</a:t>
            </a:r>
          </a:p>
          <a:p>
            <a:pPr marL="609600" indent="-609600">
              <a:buNone/>
            </a:pPr>
            <a:r>
              <a:rPr lang="cs-CZ" dirty="0"/>
              <a:t>	T = 0,50 s</a:t>
            </a:r>
          </a:p>
          <a:p>
            <a:pPr marL="609600" indent="-609600">
              <a:buNone/>
            </a:pPr>
            <a:r>
              <a:rPr lang="cs-CZ" dirty="0"/>
              <a:t>	</a:t>
            </a:r>
            <a:r>
              <a:rPr lang="cs-CZ" dirty="0" err="1"/>
              <a:t>F</a:t>
            </a:r>
            <a:r>
              <a:rPr lang="cs-CZ" baseline="-25000" dirty="0" err="1"/>
              <a:t>d</a:t>
            </a:r>
            <a:r>
              <a:rPr lang="cs-CZ" dirty="0"/>
              <a:t> = </a:t>
            </a:r>
            <a:r>
              <a:rPr lang="cs-CZ" dirty="0">
                <a:solidFill>
                  <a:srgbClr val="FF0000"/>
                </a:solidFill>
              </a:rPr>
              <a:t>x</a:t>
            </a:r>
            <a:r>
              <a:rPr lang="cs-CZ" dirty="0"/>
              <a:t> N</a:t>
            </a:r>
          </a:p>
          <a:p>
            <a:pPr marL="609600" indent="-609600">
              <a:buNone/>
            </a:pPr>
            <a:r>
              <a:rPr lang="cs-CZ" dirty="0"/>
              <a:t>	v = </a:t>
            </a:r>
            <a:r>
              <a:rPr lang="cs-CZ" dirty="0">
                <a:solidFill>
                  <a:srgbClr val="FF0000"/>
                </a:solidFill>
              </a:rPr>
              <a:t>y</a:t>
            </a:r>
            <a:r>
              <a:rPr lang="cs-CZ" dirty="0"/>
              <a:t> m/s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2640013" y="3429001"/>
          <a:ext cx="1223962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8" name="Rovnice" r:id="rId3" imgW="520474" imgH="393529" progId="Equation.3">
                  <p:embed/>
                </p:oleObj>
              </mc:Choice>
              <mc:Fallback>
                <p:oleObj name="Rovnice" r:id="rId3" imgW="520474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3" y="3429001"/>
                        <a:ext cx="1223962" cy="911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1524001" y="30347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2640014" y="4508500"/>
          <a:ext cx="2232025" cy="992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9" name="Rovnice" r:id="rId5" imgW="939800" imgH="419100" progId="Equation.3">
                  <p:embed/>
                </p:oleObj>
              </mc:Choice>
              <mc:Fallback>
                <p:oleObj name="Rovnice" r:id="rId5" imgW="9398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4" y="4508500"/>
                        <a:ext cx="2232025" cy="992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1524001" y="30284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2536" name="Object 8"/>
          <p:cNvGraphicFramePr>
            <a:graphicFrameLocks noChangeAspect="1"/>
          </p:cNvGraphicFramePr>
          <p:nvPr/>
        </p:nvGraphicFramePr>
        <p:xfrm>
          <a:off x="2654300" y="5516563"/>
          <a:ext cx="1841500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0" name="Rovnice" r:id="rId7" imgW="749160" imgH="393480" progId="Equation.3">
                  <p:embed/>
                </p:oleObj>
              </mc:Choice>
              <mc:Fallback>
                <p:oleObj name="Rovnice" r:id="rId7" imgW="7491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4300" y="5516563"/>
                        <a:ext cx="1841500" cy="958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1524001" y="30347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2538" name="Object 10"/>
          <p:cNvGraphicFramePr>
            <a:graphicFrameLocks noChangeAspect="1"/>
          </p:cNvGraphicFramePr>
          <p:nvPr/>
        </p:nvGraphicFramePr>
        <p:xfrm>
          <a:off x="5951539" y="3357564"/>
          <a:ext cx="1584325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1" name="Rovnice" r:id="rId9" imgW="685800" imgH="419100" progId="Equation.3">
                  <p:embed/>
                </p:oleObj>
              </mc:Choice>
              <mc:Fallback>
                <p:oleObj name="Rovnice" r:id="rId9" imgW="6858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1539" y="3357564"/>
                        <a:ext cx="1584325" cy="968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524001" y="30157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2540" name="Object 12"/>
          <p:cNvGraphicFramePr>
            <a:graphicFrameLocks noChangeAspect="1"/>
          </p:cNvGraphicFramePr>
          <p:nvPr/>
        </p:nvGraphicFramePr>
        <p:xfrm>
          <a:off x="5995988" y="4437063"/>
          <a:ext cx="372745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2" name="Rovnice" r:id="rId11" imgW="1600200" imgH="457200" progId="Equation.3">
                  <p:embed/>
                </p:oleObj>
              </mc:Choice>
              <mc:Fallback>
                <p:oleObj name="Rovnice" r:id="rId11" imgW="16002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5988" y="4437063"/>
                        <a:ext cx="3727450" cy="1066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1524001" y="31300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2542" name="Object 14"/>
          <p:cNvGraphicFramePr>
            <a:graphicFrameLocks noChangeAspect="1"/>
          </p:cNvGraphicFramePr>
          <p:nvPr/>
        </p:nvGraphicFramePr>
        <p:xfrm>
          <a:off x="5980114" y="5805488"/>
          <a:ext cx="3616325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3" name="Rovnice" r:id="rId13" imgW="1587240" imgH="228600" progId="Equation.3">
                  <p:embed/>
                </p:oleObj>
              </mc:Choice>
              <mc:Fallback>
                <p:oleObj name="Rovnice" r:id="rId13" imgW="1587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0114" y="5805488"/>
                        <a:ext cx="3616325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124020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Zdroje.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199" y="1700214"/>
            <a:ext cx="10327783" cy="4661949"/>
          </a:xfrm>
        </p:spPr>
        <p:txBody>
          <a:bodyPr>
            <a:normAutofit/>
          </a:bodyPr>
          <a:lstStyle/>
          <a:p>
            <a:r>
              <a:rPr lang="cs-CZ" dirty="0"/>
              <a:t>ŘEŠÁTKO, Miloš, Ivo VOLF a Jaroslav PITNER. </a:t>
            </a:r>
            <a:r>
              <a:rPr lang="cs-CZ" i="1" dirty="0"/>
              <a:t>Fyzika A: pro SOU</a:t>
            </a:r>
            <a:r>
              <a:rPr lang="cs-CZ" dirty="0"/>
              <a:t>. 1. vydání. Praha: Státní pedagogické nakladatelství Praha, 1984. 224 s. ISBN 14-462-84.  </a:t>
            </a:r>
          </a:p>
          <a:p>
            <a:pPr>
              <a:lnSpc>
                <a:spcPct val="80000"/>
              </a:lnSpc>
            </a:pPr>
            <a:r>
              <a:rPr lang="cs-CZ" dirty="0" smtClean="0"/>
              <a:t>LEPIL</a:t>
            </a:r>
            <a:r>
              <a:rPr lang="cs-CZ" dirty="0"/>
              <a:t>, Oldřich, Milan BEDNAŘÍK a Miroslava ŠIROKÁ. </a:t>
            </a:r>
            <a:r>
              <a:rPr lang="cs-CZ" i="1" dirty="0"/>
              <a:t>Fyzika: Sbírka úloh pro střední školy</a:t>
            </a:r>
            <a:r>
              <a:rPr lang="cs-CZ" dirty="0"/>
              <a:t>. 2. vydání. Praha: Prometheus, 2001. </a:t>
            </a:r>
            <a:r>
              <a:rPr lang="cs-CZ" dirty="0" smtClean="0"/>
              <a:t>269 s. </a:t>
            </a:r>
            <a:r>
              <a:rPr lang="cs-CZ" dirty="0"/>
              <a:t>ISBN 80-7196-202-X. </a:t>
            </a:r>
          </a:p>
          <a:p>
            <a:pPr>
              <a:lnSpc>
                <a:spcPct val="80000"/>
              </a:lnSpc>
            </a:pPr>
            <a:r>
              <a:rPr lang="cs-CZ" dirty="0"/>
              <a:t>BARTÁK, František, Milan BEDNAŘÍK, Oldřich LEPIL, Miroslava ŠIROKÁ a Emanuel SVOBODA. </a:t>
            </a:r>
            <a:r>
              <a:rPr lang="cs-CZ" i="1" dirty="0"/>
              <a:t>Sbírka úloh z fyziky: pro studijní obory SOU a SOŠ</a:t>
            </a:r>
            <a:r>
              <a:rPr lang="cs-CZ" dirty="0"/>
              <a:t>. 1. vydání. Praha: Státní pedagogické nakladatelství, 1988. </a:t>
            </a:r>
            <a:r>
              <a:rPr lang="cs-CZ" dirty="0" smtClean="0"/>
              <a:t>272 s. </a:t>
            </a:r>
            <a:r>
              <a:rPr lang="cs-CZ" dirty="0"/>
              <a:t>ISBN 14-423-88. </a:t>
            </a:r>
          </a:p>
        </p:txBody>
      </p:sp>
    </p:spTree>
    <p:extLst>
      <p:ext uri="{BB962C8B-B14F-4D97-AF65-F5344CB8AC3E}">
        <p14:creationId xmlns:p14="http://schemas.microsoft.com/office/powerpoint/2010/main" val="1149449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cs-CZ" sz="1800" b="1">
                <a:solidFill>
                  <a:srgbClr val="000000"/>
                </a:solidFill>
              </a:rPr>
              <a:t>Záznamový list výukového materiálu</a:t>
            </a:r>
            <a:br>
              <a:rPr lang="cs-CZ" sz="1800" b="1">
                <a:solidFill>
                  <a:srgbClr val="000000"/>
                </a:solidFill>
              </a:rPr>
            </a:br>
            <a:endParaRPr lang="cs-CZ" sz="1800" b="1">
              <a:solidFill>
                <a:srgbClr val="000000"/>
              </a:solidFill>
            </a:endParaRPr>
          </a:p>
        </p:txBody>
      </p:sp>
      <p:graphicFrame>
        <p:nvGraphicFramePr>
          <p:cNvPr id="18479" name="Group 4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22479668"/>
              </p:ext>
            </p:extLst>
          </p:nvPr>
        </p:nvGraphicFramePr>
        <p:xfrm>
          <a:off x="838200" y="1600200"/>
          <a:ext cx="10515600" cy="4843272"/>
        </p:xfrm>
        <a:graphic>
          <a:graphicData uri="http://schemas.openxmlformats.org/drawingml/2006/table">
            <a:tbl>
              <a:tblPr/>
              <a:tblGrid>
                <a:gridCol w="3785129"/>
                <a:gridCol w="6730471"/>
              </a:tblGrid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CZ.1.07/1.5.00/34.0033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 / 2  Inovace a zkvalitnění výuky prostřednictvím ICT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Dynamika – příklady k procvičení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VY_32_INOVACE_009_Fyzika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23-52-H/01 Nástrojař, 23-56-H/01 Obráběč kovů, 26-51-H/01 Elektrikář,  41-51-H/01 Zemědělec – farmář, 41-54-H/01 Podkovář a zemědělský kovář,  41-55-H/01Opravář zemědělských strojů.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Fyzikální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19. 11. 2013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Příklady k doplnění základního učiva dynamiky a k jeho procvičení.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026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0157" y="1412876"/>
            <a:ext cx="10315977" cy="5256213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S jakým zrychlením se rozjíždí vozík </a:t>
            </a:r>
            <a:r>
              <a:rPr lang="cs-CZ" dirty="0" smtClean="0"/>
              <a:t>o </a:t>
            </a:r>
            <a:r>
              <a:rPr lang="cs-CZ" dirty="0"/>
              <a:t>hmotnosti 200 kg, </a:t>
            </a:r>
            <a:r>
              <a:rPr lang="cs-CZ" dirty="0" smtClean="0"/>
              <a:t>jestliže   </a:t>
            </a:r>
            <a:r>
              <a:rPr lang="cs-CZ" dirty="0"/>
              <a:t>na něj působí chlapec silou 30 N ve směru zrychlení?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Jakou setrvačnou hmotnost má vagón, který uvede stálá síla </a:t>
            </a:r>
            <a:r>
              <a:rPr lang="cs-CZ" dirty="0" smtClean="0"/>
              <a:t>      50 </a:t>
            </a:r>
            <a:r>
              <a:rPr lang="cs-CZ" dirty="0" err="1"/>
              <a:t>kN</a:t>
            </a:r>
            <a:r>
              <a:rPr lang="cs-CZ" dirty="0"/>
              <a:t> do rovnoměrně zrychleného pohybu se zrychlením 2 m/s</a:t>
            </a:r>
            <a:r>
              <a:rPr lang="cs-CZ" baseline="30000" dirty="0"/>
              <a:t>2</a:t>
            </a:r>
            <a:r>
              <a:rPr lang="cs-CZ" dirty="0"/>
              <a:t>?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Jaké rychlosti dosáhne za 12 sekund vozidlo  o hmotnosti 250 kg, které se rozjíždí z klidu? Motor působí na vozidlo tahovou silou 500 N.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8229600" cy="884238"/>
          </a:xfrm>
        </p:spPr>
        <p:txBody>
          <a:bodyPr/>
          <a:lstStyle/>
          <a:p>
            <a:r>
              <a:rPr lang="cs-CZ"/>
              <a:t>Zadání příkladů.</a:t>
            </a:r>
          </a:p>
        </p:txBody>
      </p:sp>
    </p:spTree>
    <p:extLst>
      <p:ext uri="{BB962C8B-B14F-4D97-AF65-F5344CB8AC3E}">
        <p14:creationId xmlns:p14="http://schemas.microsoft.com/office/powerpoint/2010/main" val="324998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30309" y="476250"/>
            <a:ext cx="10135673" cy="6381750"/>
          </a:xfrm>
          <a:noFill/>
          <a:ln/>
        </p:spPr>
        <p:txBody>
          <a:bodyPr/>
          <a:lstStyle/>
          <a:p>
            <a:pPr marL="609600" indent="-609600">
              <a:buNone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 startAt="4"/>
            </a:pPr>
            <a:r>
              <a:rPr lang="cs-CZ" dirty="0"/>
              <a:t>Vlak o hmotnosti 500 t se rozjíždí z klidu</a:t>
            </a:r>
            <a:r>
              <a:rPr lang="cs-CZ" dirty="0" smtClean="0"/>
              <a:t>. </a:t>
            </a:r>
            <a:r>
              <a:rPr lang="cs-CZ" dirty="0"/>
              <a:t>Za jakou dobu dosáhl rychlosti 54 km/h, jestliže na něj působila lokomotiva tahovou silou 100 </a:t>
            </a:r>
            <a:r>
              <a:rPr lang="cs-CZ" dirty="0" err="1"/>
              <a:t>kN</a:t>
            </a:r>
            <a:r>
              <a:rPr lang="cs-CZ" dirty="0"/>
              <a:t>?</a:t>
            </a:r>
          </a:p>
          <a:p>
            <a:pPr marL="609600" indent="-609600">
              <a:buFont typeface="Wingdings" panose="05000000000000000000" pitchFamily="2" charset="2"/>
              <a:buAutoNum type="arabicPeriod" startAt="4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 startAt="4"/>
            </a:pPr>
            <a:r>
              <a:rPr lang="cs-CZ" dirty="0"/>
              <a:t>Cyklista ujel od okamžiku startu za dobu 10 s dráhu  50 m. Jak velkou stálou sílu vyvíjel, jestliže celková hmotnost cyklisty a kola </a:t>
            </a:r>
            <a:r>
              <a:rPr lang="cs-CZ" dirty="0" smtClean="0"/>
              <a:t>je </a:t>
            </a:r>
            <a:r>
              <a:rPr lang="cs-CZ" dirty="0"/>
              <a:t>80 kg? Odporové síly neuvažujte.</a:t>
            </a:r>
          </a:p>
          <a:p>
            <a:pPr marL="609600" indent="-609600">
              <a:buFont typeface="Wingdings" panose="05000000000000000000" pitchFamily="2" charset="2"/>
              <a:buAutoNum type="arabicPeriod" startAt="4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 startAt="4"/>
            </a:pPr>
            <a:r>
              <a:rPr lang="cs-CZ" dirty="0"/>
              <a:t>Automobil o hmotnosti 1500 kg projíždí zatáčkou o poloměru 100 m rychlostí 10 m/s. Jakou dostředivou silou působí silnice prostřednictvím pneumatik na automobil?</a:t>
            </a:r>
          </a:p>
          <a:p>
            <a:pPr marL="609600" indent="-609600">
              <a:buFont typeface="Wingdings" panose="05000000000000000000" pitchFamily="2" charset="2"/>
              <a:buAutoNum type="arabicPeriod" startAt="4"/>
            </a:pPr>
            <a:endParaRPr lang="cs-CZ" dirty="0"/>
          </a:p>
          <a:p>
            <a:pPr marL="609600" indent="-60960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471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0309" y="908051"/>
            <a:ext cx="10109915" cy="5400675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rabicPeriod" startAt="7"/>
            </a:pPr>
            <a:r>
              <a:rPr lang="cs-CZ" dirty="0"/>
              <a:t>Vlak jede v zatáčce o poloměru 360 m rychlostí 54 km/h. Vypočtěte velikost dostředivého zrychlení.</a:t>
            </a:r>
          </a:p>
          <a:p>
            <a:pPr marL="609600" indent="-609600">
              <a:buFont typeface="Wingdings" panose="05000000000000000000" pitchFamily="2" charset="2"/>
              <a:buAutoNum type="arabicPeriod" startAt="7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 startAt="7"/>
            </a:pPr>
            <a:r>
              <a:rPr lang="cs-CZ" dirty="0"/>
              <a:t>Při vrhu kladivem roztáčí atlet kladivo </a:t>
            </a:r>
            <a:r>
              <a:rPr lang="cs-CZ" dirty="0" smtClean="0"/>
              <a:t>o </a:t>
            </a:r>
            <a:r>
              <a:rPr lang="cs-CZ" dirty="0"/>
              <a:t>hmotnosti 7,25 kg </a:t>
            </a:r>
            <a:r>
              <a:rPr lang="cs-CZ" dirty="0" smtClean="0"/>
              <a:t>       po </a:t>
            </a:r>
            <a:r>
              <a:rPr lang="cs-CZ" dirty="0"/>
              <a:t>kružnici o poloměru 2,00 m tak, že vykoná jednu otáčku </a:t>
            </a:r>
            <a:r>
              <a:rPr lang="cs-CZ" dirty="0" smtClean="0"/>
              <a:t>      za </a:t>
            </a:r>
            <a:r>
              <a:rPr lang="cs-CZ" dirty="0"/>
              <a:t>dobu 0,50 s. </a:t>
            </a:r>
          </a:p>
          <a:p>
            <a:pPr marL="609600" indent="-609600">
              <a:buNone/>
            </a:pPr>
            <a:r>
              <a:rPr lang="cs-CZ" dirty="0"/>
              <a:t>	a) Jak velkou dostředivou silou </a:t>
            </a:r>
            <a:r>
              <a:rPr lang="cs-CZ" dirty="0" smtClean="0"/>
              <a:t>musí </a:t>
            </a:r>
            <a:r>
              <a:rPr lang="cs-CZ" dirty="0"/>
              <a:t>na kladivo působit? </a:t>
            </a:r>
          </a:p>
          <a:p>
            <a:pPr marL="609600" indent="-609600">
              <a:buNone/>
            </a:pPr>
            <a:r>
              <a:rPr lang="cs-CZ" dirty="0"/>
              <a:t>	b) Jak velké rychlosti kladivo dosáhne?</a:t>
            </a:r>
          </a:p>
          <a:p>
            <a:pPr marL="609600" indent="-609600">
              <a:buFont typeface="Wingdings" panose="05000000000000000000" pitchFamily="2" charset="2"/>
              <a:buAutoNum type="arabicPeriod" startAt="7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 startAt="7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 startAt="7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826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8229600" cy="884238"/>
          </a:xfrm>
        </p:spPr>
        <p:txBody>
          <a:bodyPr/>
          <a:lstStyle/>
          <a:p>
            <a:r>
              <a:rPr lang="cs-CZ"/>
              <a:t>Řešení příkladů.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1673" y="1412876"/>
            <a:ext cx="10225826" cy="5184775"/>
          </a:xfrm>
        </p:spPr>
        <p:txBody>
          <a:bodyPr/>
          <a:lstStyle/>
          <a:p>
            <a:pPr marL="609600" indent="-609600">
              <a:buNone/>
            </a:pPr>
            <a:r>
              <a:rPr lang="cs-CZ" dirty="0"/>
              <a:t>1.	m = 200 kg</a:t>
            </a:r>
          </a:p>
          <a:p>
            <a:pPr marL="609600" indent="-609600">
              <a:buNone/>
            </a:pPr>
            <a:r>
              <a:rPr lang="cs-CZ" dirty="0"/>
              <a:t>	F = 30 N</a:t>
            </a:r>
          </a:p>
          <a:p>
            <a:pPr marL="609600" indent="-609600">
              <a:buNone/>
            </a:pPr>
            <a:r>
              <a:rPr lang="cs-CZ" dirty="0"/>
              <a:t>	a = </a:t>
            </a:r>
            <a:r>
              <a:rPr lang="cs-CZ" dirty="0">
                <a:solidFill>
                  <a:srgbClr val="FF0000"/>
                </a:solidFill>
              </a:rPr>
              <a:t>x</a:t>
            </a:r>
            <a:r>
              <a:rPr lang="cs-CZ" dirty="0"/>
              <a:t> m/s</a:t>
            </a:r>
            <a:r>
              <a:rPr lang="cs-CZ" baseline="30000" dirty="0"/>
              <a:t>2</a:t>
            </a:r>
            <a:endParaRPr lang="cs-CZ" dirty="0"/>
          </a:p>
          <a:p>
            <a:pPr marL="609600" indent="-609600">
              <a:buNone/>
            </a:pPr>
            <a:r>
              <a:rPr lang="cs-CZ" dirty="0"/>
              <a:t>	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2640013" y="3644900"/>
          <a:ext cx="1225550" cy="111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Rovnice" r:id="rId3" imgW="431613" imgH="393529" progId="Equation.3">
                  <p:embed/>
                </p:oleObj>
              </mc:Choice>
              <mc:Fallback>
                <p:oleObj name="Rovnice" r:id="rId3" imgW="43161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3" y="3644900"/>
                        <a:ext cx="1225550" cy="1117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1524001" y="30347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9222" name="Object 6"/>
          <p:cNvGraphicFramePr>
            <a:graphicFrameLocks noChangeAspect="1"/>
          </p:cNvGraphicFramePr>
          <p:nvPr/>
        </p:nvGraphicFramePr>
        <p:xfrm>
          <a:off x="5375275" y="3627439"/>
          <a:ext cx="1944688" cy="117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Rovnice" r:id="rId5" imgW="698500" imgH="419100" progId="Equation.3">
                  <p:embed/>
                </p:oleObj>
              </mc:Choice>
              <mc:Fallback>
                <p:oleObj name="Rovnice" r:id="rId5" imgW="6985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5275" y="3627439"/>
                        <a:ext cx="1944688" cy="1171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9224" name="Object 8"/>
          <p:cNvGraphicFramePr>
            <a:graphicFrameLocks noChangeAspect="1"/>
          </p:cNvGraphicFramePr>
          <p:nvPr/>
        </p:nvGraphicFramePr>
        <p:xfrm>
          <a:off x="5375275" y="4941889"/>
          <a:ext cx="1943100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Rovnice" r:id="rId7" imgW="710891" imgH="393529" progId="Equation.3">
                  <p:embed/>
                </p:oleObj>
              </mc:Choice>
              <mc:Fallback>
                <p:oleObj name="Rovnice" r:id="rId7" imgW="710891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5275" y="4941889"/>
                        <a:ext cx="1943100" cy="1063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9594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0309" y="692151"/>
            <a:ext cx="10225825" cy="5832475"/>
          </a:xfrm>
        </p:spPr>
        <p:txBody>
          <a:bodyPr/>
          <a:lstStyle/>
          <a:p>
            <a:pPr marL="609600" indent="-609600">
              <a:buNone/>
            </a:pPr>
            <a:r>
              <a:rPr lang="cs-CZ" dirty="0"/>
              <a:t>2.	F = 50 </a:t>
            </a:r>
            <a:r>
              <a:rPr lang="cs-CZ" dirty="0" err="1"/>
              <a:t>kN</a:t>
            </a:r>
            <a:r>
              <a:rPr lang="cs-CZ" dirty="0"/>
              <a:t> = 50 </a:t>
            </a:r>
            <a:r>
              <a:rPr lang="cs-CZ"/>
              <a:t>000 </a:t>
            </a:r>
            <a:r>
              <a:rPr lang="cs-CZ" smtClean="0"/>
              <a:t>N</a:t>
            </a:r>
            <a:endParaRPr lang="cs-CZ" dirty="0"/>
          </a:p>
          <a:p>
            <a:pPr marL="609600" indent="-609600">
              <a:buNone/>
            </a:pPr>
            <a:r>
              <a:rPr lang="cs-CZ" dirty="0"/>
              <a:t>	a = 2 m/s</a:t>
            </a:r>
            <a:r>
              <a:rPr lang="cs-CZ" baseline="30000" dirty="0"/>
              <a:t>2</a:t>
            </a:r>
            <a:endParaRPr lang="cs-CZ" dirty="0"/>
          </a:p>
          <a:p>
            <a:pPr marL="609600" indent="-609600">
              <a:buNone/>
            </a:pPr>
            <a:r>
              <a:rPr lang="cs-CZ" dirty="0"/>
              <a:t>	m = </a:t>
            </a:r>
            <a:r>
              <a:rPr lang="cs-CZ" dirty="0">
                <a:solidFill>
                  <a:srgbClr val="FF0000"/>
                </a:solidFill>
              </a:rPr>
              <a:t>x </a:t>
            </a:r>
            <a:r>
              <a:rPr lang="cs-CZ" dirty="0"/>
              <a:t>kg</a:t>
            </a:r>
          </a:p>
          <a:p>
            <a:pPr marL="609600" indent="-609600">
              <a:buNone/>
            </a:pPr>
            <a:endParaRPr lang="cs-CZ" dirty="0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2640013" y="2781301"/>
          <a:ext cx="1223962" cy="1116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Rovnice" r:id="rId3" imgW="431613" imgH="393529" progId="Equation.3">
                  <p:embed/>
                </p:oleObj>
              </mc:Choice>
              <mc:Fallback>
                <p:oleObj name="Rovnice" r:id="rId3" imgW="43161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3" y="2781301"/>
                        <a:ext cx="1223962" cy="1116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0247" name="Object 7"/>
          <p:cNvGraphicFramePr>
            <a:graphicFrameLocks noChangeAspect="1"/>
          </p:cNvGraphicFramePr>
          <p:nvPr/>
        </p:nvGraphicFramePr>
        <p:xfrm>
          <a:off x="4511675" y="2781301"/>
          <a:ext cx="1296988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Rovnice" r:id="rId5" imgW="457002" imgH="393529" progId="Equation.3">
                  <p:embed/>
                </p:oleObj>
              </mc:Choice>
              <mc:Fallback>
                <p:oleObj name="Rovnice" r:id="rId5" imgW="457002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1675" y="2781301"/>
                        <a:ext cx="1296988" cy="1108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1524001" y="29442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0249" name="Object 9"/>
          <p:cNvGraphicFramePr>
            <a:graphicFrameLocks noChangeAspect="1"/>
          </p:cNvGraphicFramePr>
          <p:nvPr/>
        </p:nvGraphicFramePr>
        <p:xfrm>
          <a:off x="4511675" y="4005263"/>
          <a:ext cx="2305050" cy="163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Rovnice" r:id="rId7" imgW="850900" imgH="596900" progId="Equation.3">
                  <p:embed/>
                </p:oleObj>
              </mc:Choice>
              <mc:Fallback>
                <p:oleObj name="Rovnice" r:id="rId7" imgW="850900" imgH="596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1675" y="4005263"/>
                        <a:ext cx="2305050" cy="163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1524001" y="31443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0251" name="Object 11"/>
          <p:cNvGraphicFramePr>
            <a:graphicFrameLocks noChangeAspect="1"/>
          </p:cNvGraphicFramePr>
          <p:nvPr/>
        </p:nvGraphicFramePr>
        <p:xfrm>
          <a:off x="4511676" y="5800725"/>
          <a:ext cx="2447925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Rovnice" r:id="rId9" imgW="863225" imgH="203112" progId="Equation.3">
                  <p:embed/>
                </p:oleObj>
              </mc:Choice>
              <mc:Fallback>
                <p:oleObj name="Rovnice" r:id="rId9" imgW="863225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1676" y="5800725"/>
                        <a:ext cx="2447925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959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0158" y="692150"/>
            <a:ext cx="10212946" cy="5905500"/>
          </a:xfrm>
        </p:spPr>
        <p:txBody>
          <a:bodyPr/>
          <a:lstStyle/>
          <a:p>
            <a:pPr marL="609600" indent="-609600">
              <a:buNone/>
            </a:pPr>
            <a:r>
              <a:rPr lang="cs-CZ" dirty="0"/>
              <a:t>3.	t = 12 s</a:t>
            </a:r>
          </a:p>
          <a:p>
            <a:pPr marL="609600" indent="-609600">
              <a:buNone/>
            </a:pPr>
            <a:r>
              <a:rPr lang="cs-CZ" dirty="0"/>
              <a:t>	m = 250 kg</a:t>
            </a:r>
          </a:p>
          <a:p>
            <a:pPr marL="609600" indent="-609600">
              <a:buNone/>
            </a:pPr>
            <a:r>
              <a:rPr lang="cs-CZ" dirty="0"/>
              <a:t>	F = 500 N</a:t>
            </a:r>
          </a:p>
          <a:p>
            <a:pPr marL="609600" indent="-609600">
              <a:buNone/>
            </a:pPr>
            <a:r>
              <a:rPr lang="cs-CZ" dirty="0"/>
              <a:t>	v = </a:t>
            </a:r>
            <a:r>
              <a:rPr lang="cs-CZ" dirty="0">
                <a:solidFill>
                  <a:srgbClr val="FF0000"/>
                </a:solidFill>
              </a:rPr>
              <a:t>x</a:t>
            </a:r>
            <a:r>
              <a:rPr lang="cs-CZ" dirty="0"/>
              <a:t> m/s</a:t>
            </a:r>
          </a:p>
          <a:p>
            <a:pPr marL="609600" indent="-609600">
              <a:buNone/>
            </a:pPr>
            <a:endParaRPr lang="cs-CZ" dirty="0"/>
          </a:p>
          <a:p>
            <a:pPr marL="609600" indent="-609600">
              <a:buNone/>
            </a:pPr>
            <a:r>
              <a:rPr lang="cs-CZ" dirty="0"/>
              <a:t>	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2640013" y="2852738"/>
          <a:ext cx="129540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Rovnice" r:id="rId3" imgW="431613" imgH="393529" progId="Equation.3">
                  <p:embed/>
                </p:oleObj>
              </mc:Choice>
              <mc:Fallback>
                <p:oleObj name="Rovnice" r:id="rId3" imgW="43161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3" y="2852738"/>
                        <a:ext cx="1295400" cy="1181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1524001" y="30347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1270" name="Object 6"/>
          <p:cNvGraphicFramePr>
            <a:graphicFrameLocks noChangeAspect="1"/>
          </p:cNvGraphicFramePr>
          <p:nvPr/>
        </p:nvGraphicFramePr>
        <p:xfrm>
          <a:off x="2640013" y="4076701"/>
          <a:ext cx="2089150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Rovnice" r:id="rId5" imgW="698500" imgH="419100" progId="Equation.3">
                  <p:embed/>
                </p:oleObj>
              </mc:Choice>
              <mc:Fallback>
                <p:oleObj name="Rovnice" r:id="rId5" imgW="6985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3" y="4076701"/>
                        <a:ext cx="2089150" cy="1260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1272" name="Object 8"/>
          <p:cNvGraphicFramePr>
            <a:graphicFrameLocks noChangeAspect="1"/>
          </p:cNvGraphicFramePr>
          <p:nvPr/>
        </p:nvGraphicFramePr>
        <p:xfrm>
          <a:off x="2640013" y="5229225"/>
          <a:ext cx="1727200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Rovnice" r:id="rId7" imgW="558558" imgH="393529" progId="Equation.3">
                  <p:embed/>
                </p:oleObj>
              </mc:Choice>
              <mc:Fallback>
                <p:oleObj name="Rovnice" r:id="rId7" imgW="558558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3" y="5229225"/>
                        <a:ext cx="1727200" cy="1200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1274" name="Object 10"/>
          <p:cNvGraphicFramePr>
            <a:graphicFrameLocks noChangeAspect="1"/>
          </p:cNvGraphicFramePr>
          <p:nvPr/>
        </p:nvGraphicFramePr>
        <p:xfrm>
          <a:off x="6600825" y="2636839"/>
          <a:ext cx="1265238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Rovnice" r:id="rId9" imgW="380835" imgH="393529" progId="Equation.3">
                  <p:embed/>
                </p:oleObj>
              </mc:Choice>
              <mc:Fallback>
                <p:oleObj name="Rovnice" r:id="rId9" imgW="380835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0825" y="2636839"/>
                        <a:ext cx="1265238" cy="1296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1524001" y="31681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1276" name="Object 12"/>
          <p:cNvGraphicFramePr>
            <a:graphicFrameLocks noChangeAspect="1"/>
          </p:cNvGraphicFramePr>
          <p:nvPr/>
        </p:nvGraphicFramePr>
        <p:xfrm>
          <a:off x="6600826" y="4005263"/>
          <a:ext cx="1368425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Rovnice" r:id="rId11" imgW="406048" imgH="152268" progId="Equation.3">
                  <p:embed/>
                </p:oleObj>
              </mc:Choice>
              <mc:Fallback>
                <p:oleObj name="Rovnice" r:id="rId11" imgW="406048" imgH="15226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0826" y="4005263"/>
                        <a:ext cx="1368425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1278" name="Object 14"/>
          <p:cNvGraphicFramePr>
            <a:graphicFrameLocks noChangeAspect="1"/>
          </p:cNvGraphicFramePr>
          <p:nvPr/>
        </p:nvGraphicFramePr>
        <p:xfrm>
          <a:off x="6600826" y="4508501"/>
          <a:ext cx="2735263" cy="128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Rovnice" r:id="rId13" imgW="825500" imgH="393700" progId="Equation.3">
                  <p:embed/>
                </p:oleObj>
              </mc:Choice>
              <mc:Fallback>
                <p:oleObj name="Rovnice" r:id="rId13" imgW="8255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0826" y="4508501"/>
                        <a:ext cx="2735263" cy="1287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1524001" y="30284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1282" name="Object 18"/>
          <p:cNvGraphicFramePr>
            <a:graphicFrameLocks noChangeAspect="1"/>
          </p:cNvGraphicFramePr>
          <p:nvPr/>
        </p:nvGraphicFramePr>
        <p:xfrm>
          <a:off x="6600825" y="5622926"/>
          <a:ext cx="3887788" cy="123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Rovnice" r:id="rId15" imgW="1231366" imgH="393529" progId="Equation.3">
                  <p:embed/>
                </p:oleObj>
              </mc:Choice>
              <mc:Fallback>
                <p:oleObj name="Rovnice" r:id="rId15" imgW="1231366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0825" y="5622926"/>
                        <a:ext cx="3887788" cy="1235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566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7431" y="692150"/>
            <a:ext cx="10109915" cy="5175250"/>
          </a:xfrm>
        </p:spPr>
        <p:txBody>
          <a:bodyPr/>
          <a:lstStyle/>
          <a:p>
            <a:pPr marL="609600" indent="-609600">
              <a:buNone/>
            </a:pPr>
            <a:r>
              <a:rPr lang="cs-CZ" dirty="0"/>
              <a:t>4.	m = 500 t = 500 000 kg</a:t>
            </a:r>
          </a:p>
          <a:p>
            <a:pPr marL="609600" indent="-609600">
              <a:buNone/>
            </a:pPr>
            <a:r>
              <a:rPr lang="cs-CZ" dirty="0"/>
              <a:t>	v = 54 km/h = 15 m/s</a:t>
            </a:r>
          </a:p>
          <a:p>
            <a:pPr marL="609600" indent="-609600">
              <a:buNone/>
            </a:pPr>
            <a:r>
              <a:rPr lang="cs-CZ" dirty="0"/>
              <a:t>	F = 100 </a:t>
            </a:r>
            <a:r>
              <a:rPr lang="cs-CZ" dirty="0" err="1"/>
              <a:t>kN</a:t>
            </a:r>
            <a:r>
              <a:rPr lang="cs-CZ" dirty="0"/>
              <a:t> = 100 000 N</a:t>
            </a:r>
          </a:p>
          <a:p>
            <a:pPr marL="609600" indent="-609600">
              <a:buNone/>
            </a:pPr>
            <a:r>
              <a:rPr lang="cs-CZ" dirty="0"/>
              <a:t>	t = </a:t>
            </a:r>
            <a:r>
              <a:rPr lang="cs-CZ" dirty="0">
                <a:solidFill>
                  <a:srgbClr val="FF0000"/>
                </a:solidFill>
              </a:rPr>
              <a:t>x</a:t>
            </a:r>
            <a:r>
              <a:rPr lang="cs-CZ" dirty="0"/>
              <a:t> s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2640014" y="2900364"/>
          <a:ext cx="1152525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Rovnice" r:id="rId3" imgW="431613" imgH="393529" progId="Equation.3">
                  <p:embed/>
                </p:oleObj>
              </mc:Choice>
              <mc:Fallback>
                <p:oleObj name="Rovnice" r:id="rId3" imgW="43161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4" y="2900364"/>
                        <a:ext cx="1152525" cy="1050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1524001" y="30347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3318" name="Object 6"/>
          <p:cNvGraphicFramePr>
            <a:graphicFrameLocks noChangeAspect="1"/>
          </p:cNvGraphicFramePr>
          <p:nvPr/>
        </p:nvGraphicFramePr>
        <p:xfrm>
          <a:off x="2640014" y="4076701"/>
          <a:ext cx="2376487" cy="107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7" name="Rovnice" r:id="rId5" imgW="927100" imgH="419100" progId="Equation.3">
                  <p:embed/>
                </p:oleObj>
              </mc:Choice>
              <mc:Fallback>
                <p:oleObj name="Rovnice" r:id="rId5" imgW="9271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4" y="4076701"/>
                        <a:ext cx="2376487" cy="1077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3320" name="Object 8"/>
          <p:cNvGraphicFramePr>
            <a:graphicFrameLocks noChangeAspect="1"/>
          </p:cNvGraphicFramePr>
          <p:nvPr/>
        </p:nvGraphicFramePr>
        <p:xfrm>
          <a:off x="2640014" y="5229226"/>
          <a:ext cx="1728787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" name="Rovnice" r:id="rId7" imgW="660113" imgH="393529" progId="Equation.3">
                  <p:embed/>
                </p:oleObj>
              </mc:Choice>
              <mc:Fallback>
                <p:oleObj name="Rovnice" r:id="rId7" imgW="66011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4" y="5229226"/>
                        <a:ext cx="1728787" cy="1025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3322" name="Object 10"/>
          <p:cNvGraphicFramePr>
            <a:graphicFrameLocks noChangeAspect="1"/>
          </p:cNvGraphicFramePr>
          <p:nvPr/>
        </p:nvGraphicFramePr>
        <p:xfrm>
          <a:off x="6959600" y="2708276"/>
          <a:ext cx="984250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Rovnice" r:id="rId9" imgW="380835" imgH="393529" progId="Equation.3">
                  <p:embed/>
                </p:oleObj>
              </mc:Choice>
              <mc:Fallback>
                <p:oleObj name="Rovnice" r:id="rId9" imgW="380835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9600" y="2708276"/>
                        <a:ext cx="984250" cy="1008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3324" name="Object 12"/>
          <p:cNvGraphicFramePr>
            <a:graphicFrameLocks noChangeAspect="1"/>
          </p:cNvGraphicFramePr>
          <p:nvPr/>
        </p:nvGraphicFramePr>
        <p:xfrm>
          <a:off x="6959601" y="3644901"/>
          <a:ext cx="989013" cy="103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0" name="Rovnice" r:id="rId11" imgW="368140" imgH="393529" progId="Equation.3">
                  <p:embed/>
                </p:oleObj>
              </mc:Choice>
              <mc:Fallback>
                <p:oleObj name="Rovnice" r:id="rId11" imgW="36814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9601" y="3644901"/>
                        <a:ext cx="989013" cy="1039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1524001" y="30284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3326" name="Object 14"/>
          <p:cNvGraphicFramePr>
            <a:graphicFrameLocks noChangeAspect="1"/>
          </p:cNvGraphicFramePr>
          <p:nvPr/>
        </p:nvGraphicFramePr>
        <p:xfrm>
          <a:off x="6888163" y="4640264"/>
          <a:ext cx="2087562" cy="110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1" name="Rovnice" r:id="rId13" imgW="812447" imgH="431613" progId="Equation.3">
                  <p:embed/>
                </p:oleObj>
              </mc:Choice>
              <mc:Fallback>
                <p:oleObj name="Rovnice" r:id="rId13" imgW="812447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8163" y="4640264"/>
                        <a:ext cx="2087562" cy="1106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9" name="Rectangle 17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3331" name="Rectangle 19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3330" name="Object 18"/>
          <p:cNvGraphicFramePr>
            <a:graphicFrameLocks noChangeAspect="1"/>
          </p:cNvGraphicFramePr>
          <p:nvPr/>
        </p:nvGraphicFramePr>
        <p:xfrm>
          <a:off x="6888163" y="5870575"/>
          <a:ext cx="1223962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2" name="Rovnice" r:id="rId15" imgW="469696" imgH="177723" progId="Equation.3">
                  <p:embed/>
                </p:oleObj>
              </mc:Choice>
              <mc:Fallback>
                <p:oleObj name="Rovnice" r:id="rId15" imgW="469696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8163" y="5870575"/>
                        <a:ext cx="1223962" cy="476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125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467</Words>
  <Application>Microsoft Office PowerPoint</Application>
  <PresentationFormat>Širokoúhlá obrazovka</PresentationFormat>
  <Paragraphs>85</Paragraphs>
  <Slides>14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Wingdings</vt:lpstr>
      <vt:lpstr>Motiv Office</vt:lpstr>
      <vt:lpstr>Rovnice</vt:lpstr>
      <vt:lpstr>Dynamika – příklady k procvičení.</vt:lpstr>
      <vt:lpstr>Záznamový list výukového materiálu </vt:lpstr>
      <vt:lpstr>Zadání příkladů.</vt:lpstr>
      <vt:lpstr>Prezentace aplikace PowerPoint</vt:lpstr>
      <vt:lpstr>Prezentace aplikace PowerPoint</vt:lpstr>
      <vt:lpstr>Řešení příkladů.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Zdroje.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Dynamika – příklady k procvičení</dc:title>
  <dc:creator>Berka</dc:creator>
  <cp:lastModifiedBy>Berka</cp:lastModifiedBy>
  <cp:revision>5</cp:revision>
  <dcterms:created xsi:type="dcterms:W3CDTF">2013-12-30T08:26:17Z</dcterms:created>
  <dcterms:modified xsi:type="dcterms:W3CDTF">2014-01-31T11:36:18Z</dcterms:modified>
</cp:coreProperties>
</file>