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4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590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4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07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75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64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57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684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3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689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227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15999-958F-4FC1-894A-93499176FFC0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E0D64-8E99-43D0-8167-5A368EFB03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064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 eaLnBrk="1" hangingPunct="1"/>
            <a:r>
              <a:rPr lang="cs-CZ" sz="4600" b="1" dirty="0">
                <a:solidFill>
                  <a:srgbClr val="000000"/>
                </a:solidFill>
              </a:rPr>
              <a:t>Mechanická práce.    </a:t>
            </a:r>
            <a:r>
              <a:rPr lang="cs-CZ" sz="4600" b="1" dirty="0" smtClean="0">
                <a:solidFill>
                  <a:srgbClr val="000000"/>
                </a:solidFill>
              </a:rPr>
              <a:t>      Kinetická </a:t>
            </a:r>
            <a:r>
              <a:rPr lang="cs-CZ" sz="4600" b="1" dirty="0">
                <a:solidFill>
                  <a:srgbClr val="000000"/>
                </a:solidFill>
              </a:rPr>
              <a:t>a potenciální energie.</a:t>
            </a: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 b="1">
                <a:solidFill>
                  <a:srgbClr val="000000"/>
                </a:solidFill>
                <a:latin typeface="Calibri" panose="020F0502020204030204" pitchFamily="34" charset="0"/>
              </a:rPr>
              <a:t>VY_32_INOVACE_015_Fyzika</a:t>
            </a:r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>
                <a:latin typeface="Calibri" panose="020F0502020204030204" pitchFamily="34" charset="0"/>
              </a:rPr>
              <a:t>Autor: </a:t>
            </a:r>
            <a:r>
              <a:rPr lang="cs-CZ" sz="1800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9456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542925"/>
            <a:ext cx="10287000" cy="60864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3000" dirty="0"/>
              <a:t>Vykonaná práce je tedy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000" dirty="0"/>
          </a:p>
          <a:p>
            <a:pPr eaLnBrk="1" hangingPunct="1">
              <a:lnSpc>
                <a:spcPct val="90000"/>
              </a:lnSpc>
            </a:pPr>
            <a:endParaRPr lang="cs-CZ" sz="3000" dirty="0"/>
          </a:p>
          <a:p>
            <a:pPr eaLnBrk="1" hangingPunct="1">
              <a:lnSpc>
                <a:spcPct val="90000"/>
              </a:lnSpc>
            </a:pPr>
            <a:endParaRPr lang="cs-CZ" sz="3000" dirty="0" smtClean="0"/>
          </a:p>
          <a:p>
            <a:pPr eaLnBrk="1" hangingPunct="1">
              <a:lnSpc>
                <a:spcPct val="90000"/>
              </a:lnSpc>
            </a:pPr>
            <a:endParaRPr lang="cs-CZ" sz="3000" dirty="0"/>
          </a:p>
          <a:p>
            <a:pPr eaLnBrk="1" hangingPunct="1">
              <a:lnSpc>
                <a:spcPct val="90000"/>
              </a:lnSpc>
            </a:pPr>
            <a:r>
              <a:rPr lang="cs-CZ" sz="3000" dirty="0"/>
              <a:t>Kinetickou energii měříme prací, proto přírůstek kinetické energie se rovná práci </a:t>
            </a:r>
            <a:r>
              <a:rPr lang="cs-CZ" sz="3000" b="1" i="1" dirty="0" err="1"/>
              <a:t>E</a:t>
            </a:r>
            <a:r>
              <a:rPr lang="cs-CZ" sz="3000" b="1" i="1" baseline="-25000" dirty="0" err="1"/>
              <a:t>k</a:t>
            </a:r>
            <a:r>
              <a:rPr lang="cs-CZ" sz="3000" b="1" i="1" dirty="0"/>
              <a:t> = W</a:t>
            </a:r>
            <a:r>
              <a:rPr lang="cs-CZ" sz="3000" dirty="0"/>
              <a:t>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000" dirty="0"/>
          </a:p>
          <a:p>
            <a:pPr eaLnBrk="1" hangingPunct="1">
              <a:lnSpc>
                <a:spcPct val="90000"/>
              </a:lnSpc>
            </a:pPr>
            <a:endParaRPr lang="cs-CZ" sz="3000" dirty="0" smtClean="0"/>
          </a:p>
          <a:p>
            <a:pPr eaLnBrk="1" hangingPunct="1">
              <a:lnSpc>
                <a:spcPct val="90000"/>
              </a:lnSpc>
            </a:pPr>
            <a:r>
              <a:rPr lang="cs-CZ" sz="3000" dirty="0" smtClean="0"/>
              <a:t>Jednotka </a:t>
            </a:r>
            <a:r>
              <a:rPr lang="cs-CZ" sz="3000" dirty="0"/>
              <a:t>kinetické energie, </a:t>
            </a:r>
            <a:r>
              <a:rPr lang="en-US" sz="3000" dirty="0">
                <a:cs typeface="Arial" panose="020B0604020202020204" pitchFamily="34" charset="0"/>
              </a:rPr>
              <a:t>[</a:t>
            </a:r>
            <a:r>
              <a:rPr lang="cs-CZ" sz="3000" dirty="0" err="1"/>
              <a:t>E</a:t>
            </a:r>
            <a:r>
              <a:rPr lang="cs-CZ" sz="3000" baseline="-25000" dirty="0" err="1"/>
              <a:t>k</a:t>
            </a:r>
            <a:r>
              <a:rPr lang="en-US" sz="3000" dirty="0">
                <a:cs typeface="Arial" panose="020B0604020202020204" pitchFamily="34" charset="0"/>
              </a:rPr>
              <a:t>]</a:t>
            </a:r>
            <a:r>
              <a:rPr lang="cs-CZ" sz="3000" dirty="0">
                <a:cs typeface="Arial" panose="020B0604020202020204" pitchFamily="34" charset="0"/>
              </a:rPr>
              <a:t> = J (joule).</a:t>
            </a:r>
            <a:endParaRPr lang="en-US" sz="3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sz="3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3000" dirty="0"/>
              <a:t>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</a:pPr>
            <a:endParaRPr lang="cs-CZ" dirty="0"/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251430"/>
              </p:ext>
            </p:extLst>
          </p:nvPr>
        </p:nvGraphicFramePr>
        <p:xfrm>
          <a:off x="3432175" y="1341438"/>
          <a:ext cx="5327650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Rovnice" r:id="rId3" imgW="2413000" imgH="393700" progId="Equation.3">
                  <p:embed/>
                </p:oleObj>
              </mc:Choice>
              <mc:Fallback>
                <p:oleObj name="Rovnice" r:id="rId3" imgW="2413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1341438"/>
                        <a:ext cx="5327650" cy="8620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053734"/>
              </p:ext>
            </p:extLst>
          </p:nvPr>
        </p:nvGraphicFramePr>
        <p:xfrm>
          <a:off x="5087938" y="3716338"/>
          <a:ext cx="1655762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Rovnice" r:id="rId5" imgW="736280" imgH="393529" progId="Equation.3">
                  <p:embed/>
                </p:oleObj>
              </mc:Choice>
              <mc:Fallback>
                <p:oleObj name="Rovnice" r:id="rId5" imgW="73628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8" y="3716338"/>
                        <a:ext cx="1655762" cy="8826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3187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457201"/>
            <a:ext cx="9382125" cy="811213"/>
          </a:xfrm>
        </p:spPr>
        <p:txBody>
          <a:bodyPr/>
          <a:lstStyle/>
          <a:p>
            <a:pPr eaLnBrk="1" hangingPunct="1"/>
            <a:r>
              <a:rPr lang="cs-CZ" b="1" dirty="0" smtClean="0"/>
              <a:t>Potenciální energie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341438"/>
            <a:ext cx="102870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dirty="0"/>
              <a:t>Zvedáme-li rovnoměrným pohybem těleso, které má tíhu </a:t>
            </a:r>
            <a:r>
              <a:rPr lang="cs-CZ" b="1" i="1" dirty="0"/>
              <a:t>G</a:t>
            </a:r>
            <a:r>
              <a:rPr lang="cs-CZ" dirty="0"/>
              <a:t>, z výšky </a:t>
            </a:r>
            <a:r>
              <a:rPr lang="cs-CZ" b="1" i="1" dirty="0"/>
              <a:t>h</a:t>
            </a:r>
            <a:r>
              <a:rPr lang="cs-CZ" b="1" i="1" baseline="-25000" dirty="0"/>
              <a:t>1</a:t>
            </a:r>
            <a:r>
              <a:rPr lang="cs-CZ" dirty="0"/>
              <a:t> do výšky </a:t>
            </a:r>
            <a:r>
              <a:rPr lang="cs-CZ" b="1" i="1" dirty="0"/>
              <a:t>h</a:t>
            </a:r>
            <a:r>
              <a:rPr lang="cs-CZ" b="1" i="1" baseline="-25000" dirty="0"/>
              <a:t>2</a:t>
            </a:r>
            <a:r>
              <a:rPr lang="cs-CZ" dirty="0"/>
              <a:t>, je třeba vykonat práci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									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/>
              <a:t>kde </a:t>
            </a:r>
            <a:r>
              <a:rPr lang="cs-CZ" b="1" i="1" dirty="0"/>
              <a:t>g</a:t>
            </a:r>
            <a:r>
              <a:rPr lang="cs-CZ" dirty="0"/>
              <a:t> je tíhové zrychlení v příslušném místě.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</a:pPr>
            <a:r>
              <a:rPr lang="cs-CZ" dirty="0"/>
              <a:t>Při přemístění tělesa se změní veličina, kterou nazýváme </a:t>
            </a:r>
            <a:r>
              <a:rPr lang="cs-CZ" b="1" i="1" dirty="0"/>
              <a:t>potenciální energie tíhová (polohová energie).</a:t>
            </a:r>
            <a:r>
              <a:rPr lang="cs-CZ" dirty="0"/>
              <a:t> </a:t>
            </a:r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33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331481"/>
              </p:ext>
            </p:extLst>
          </p:nvPr>
        </p:nvGraphicFramePr>
        <p:xfrm>
          <a:off x="2759869" y="2466976"/>
          <a:ext cx="6624638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Rovnice" r:id="rId3" imgW="2641600" imgH="215900" progId="Equation.3">
                  <p:embed/>
                </p:oleObj>
              </mc:Choice>
              <mc:Fallback>
                <p:oleObj name="Rovnice" r:id="rId3" imgW="2641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9869" y="2466976"/>
                        <a:ext cx="6624638" cy="5762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6228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620714"/>
            <a:ext cx="10244138" cy="606583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/>
              <a:t>	Její změna je rovna vykonané práci.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</a:pPr>
            <a:endParaRPr lang="cs-CZ" dirty="0"/>
          </a:p>
          <a:p>
            <a:pPr eaLnBrk="1" hangingPunct="1">
              <a:lnSpc>
                <a:spcPct val="90000"/>
              </a:lnSpc>
            </a:pPr>
            <a:r>
              <a:rPr lang="cs-CZ" dirty="0"/>
              <a:t>Potenciální energie tíhová se značí </a:t>
            </a:r>
            <a:r>
              <a:rPr lang="cs-CZ" b="1" i="1" dirty="0" err="1"/>
              <a:t>E</a:t>
            </a:r>
            <a:r>
              <a:rPr lang="cs-CZ" b="1" i="1" baseline="-25000" dirty="0" err="1"/>
              <a:t>p</a:t>
            </a:r>
            <a:r>
              <a:rPr lang="cs-CZ" baseline="-25000" dirty="0"/>
              <a:t>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b="1" i="1" dirty="0">
                <a:cs typeface="Arial" panose="020B0604020202020204" pitchFamily="34" charset="0"/>
              </a:rPr>
              <a:t>				</a:t>
            </a:r>
            <a:r>
              <a:rPr lang="en-US" b="1" i="1" dirty="0">
                <a:cs typeface="Arial" panose="020B0604020202020204" pitchFamily="34" charset="0"/>
              </a:rPr>
              <a:t>[</a:t>
            </a:r>
            <a:r>
              <a:rPr lang="cs-CZ" b="1" i="1" dirty="0" err="1"/>
              <a:t>E</a:t>
            </a:r>
            <a:r>
              <a:rPr lang="cs-CZ" b="1" i="1" baseline="-25000" dirty="0" err="1"/>
              <a:t>p</a:t>
            </a:r>
            <a:r>
              <a:rPr lang="en-US" b="1" i="1" dirty="0">
                <a:cs typeface="Arial" panose="020B0604020202020204" pitchFamily="34" charset="0"/>
              </a:rPr>
              <a:t>]</a:t>
            </a:r>
            <a:r>
              <a:rPr lang="cs-CZ" b="1" i="1" dirty="0">
                <a:cs typeface="Arial" panose="020B0604020202020204" pitchFamily="34" charset="0"/>
              </a:rPr>
              <a:t> = J (joule).</a:t>
            </a:r>
            <a:r>
              <a:rPr lang="cs-CZ" b="1" i="1" baseline="-25000" dirty="0"/>
              <a:t> </a:t>
            </a:r>
            <a:endParaRPr lang="cs-CZ" b="1" i="1" dirty="0"/>
          </a:p>
          <a:p>
            <a:pPr eaLnBrk="1" hangingPunct="1">
              <a:lnSpc>
                <a:spcPct val="90000"/>
              </a:lnSpc>
            </a:pPr>
            <a:endParaRPr lang="cs-CZ" b="1" i="1" dirty="0"/>
          </a:p>
          <a:p>
            <a:pPr eaLnBrk="1" hangingPunct="1">
              <a:lnSpc>
                <a:spcPct val="90000"/>
              </a:lnSpc>
            </a:pPr>
            <a:r>
              <a:rPr lang="cs-CZ" dirty="0"/>
              <a:t>Povrch Země volíme zpravidla za místo s nulovou potenciální energií tíhovou. Zvedáme-li těleso nad místo s nulovou potenciální energií tíhovou je jeho energie rovna součinu tíhy tělesa </a:t>
            </a:r>
            <a:r>
              <a:rPr lang="cs-CZ" b="1" i="1" dirty="0"/>
              <a:t>G</a:t>
            </a:r>
            <a:r>
              <a:rPr lang="cs-CZ" dirty="0"/>
              <a:t> a jeho výšky </a:t>
            </a:r>
            <a:r>
              <a:rPr lang="cs-CZ" b="1" i="1" dirty="0"/>
              <a:t>h</a:t>
            </a:r>
            <a:r>
              <a:rPr lang="cs-CZ" dirty="0"/>
              <a:t>.</a:t>
            </a:r>
          </a:p>
          <a:p>
            <a:pPr eaLnBrk="1" hangingPunct="1">
              <a:lnSpc>
                <a:spcPct val="90000"/>
              </a:lnSpc>
            </a:pPr>
            <a:endParaRPr lang="cs-CZ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</p:txBody>
      </p:sp>
      <p:graphicFrame>
        <p:nvGraphicFramePr>
          <p:cNvPr id="14339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060585525"/>
              </p:ext>
            </p:extLst>
          </p:nvPr>
        </p:nvGraphicFramePr>
        <p:xfrm>
          <a:off x="3509169" y="1268413"/>
          <a:ext cx="511175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Rovnice" r:id="rId3" imgW="2133600" imgH="254000" progId="Equation.3">
                  <p:embed/>
                </p:oleObj>
              </mc:Choice>
              <mc:Fallback>
                <p:oleObj name="Rovnice" r:id="rId3" imgW="21336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169" y="1268413"/>
                        <a:ext cx="5111750" cy="60801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434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325714"/>
              </p:ext>
            </p:extLst>
          </p:nvPr>
        </p:nvGraphicFramePr>
        <p:xfrm>
          <a:off x="4841081" y="5719764"/>
          <a:ext cx="2447925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Rovnice" r:id="rId5" imgW="1002865" imgH="253890" progId="Equation.3">
                  <p:embed/>
                </p:oleObj>
              </mc:Choice>
              <mc:Fallback>
                <p:oleObj name="Rovnice" r:id="rId5" imgW="1002865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081" y="5719764"/>
                        <a:ext cx="2447925" cy="63023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322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1071563"/>
            <a:ext cx="10058400" cy="5237162"/>
          </a:xfrm>
        </p:spPr>
        <p:txBody>
          <a:bodyPr/>
          <a:lstStyle/>
          <a:p>
            <a:pPr eaLnBrk="1" hangingPunct="1"/>
            <a:r>
              <a:rPr lang="cs-CZ" dirty="0" smtClean="0"/>
              <a:t>Potenciální a kinetická energie se označují společným názvem </a:t>
            </a:r>
            <a:r>
              <a:rPr lang="cs-CZ" b="1" i="1" dirty="0" smtClean="0"/>
              <a:t>mechanická energie</a:t>
            </a:r>
            <a:r>
              <a:rPr lang="cs-CZ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/>
            <a:r>
              <a:rPr lang="cs-CZ" dirty="0" smtClean="0">
                <a:solidFill>
                  <a:srgbClr val="FF0000"/>
                </a:solidFill>
              </a:rPr>
              <a:t>Zákon zachování mechanické energie: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b="1" i="1" dirty="0" smtClean="0"/>
              <a:t>V izolované soustavě těles je v každém okamžiku úhrnná mechanická energie stálá.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b="1" i="1" dirty="0" smtClean="0"/>
              <a:t>				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51670"/>
              </p:ext>
            </p:extLst>
          </p:nvPr>
        </p:nvGraphicFramePr>
        <p:xfrm>
          <a:off x="4829177" y="4197351"/>
          <a:ext cx="223202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Rovnice" r:id="rId3" imgW="799753" imgH="241195" progId="Equation.3">
                  <p:embed/>
                </p:oleObj>
              </mc:Choice>
              <mc:Fallback>
                <p:oleObj name="Rovnice" r:id="rId3" imgW="79975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177" y="4197351"/>
                        <a:ext cx="2232025" cy="6635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4977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Zdroje.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</a:t>
            </a:r>
            <a:r>
              <a:rPr lang="cs-CZ"/>
              <a:t>ISBN 80-7196-223-6.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6443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4624" name="Group 4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31559838"/>
              </p:ext>
            </p:extLst>
          </p:nvPr>
        </p:nvGraphicFramePr>
        <p:xfrm>
          <a:off x="838199" y="1600200"/>
          <a:ext cx="10379299" cy="5049866"/>
        </p:xfrm>
        <a:graphic>
          <a:graphicData uri="http://schemas.openxmlformats.org/drawingml/2006/table">
            <a:tbl>
              <a:tblPr/>
              <a:tblGrid>
                <a:gridCol w="3736067"/>
                <a:gridCol w="6643232"/>
              </a:tblGrid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Mechanická práce. Kinetická a potenciální energie.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VY_32_INOVACE_015_Fyzika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83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22.11.2013, 26. 11. 2013, 20. 01. 2014.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Mechanická práce – vztahy pro výpočet, jednotka, příklady. Kinetická a potenciální energie. Zákon zachování mechanické energie.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9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1521" y="457201"/>
            <a:ext cx="9309279" cy="739775"/>
          </a:xfrm>
        </p:spPr>
        <p:txBody>
          <a:bodyPr/>
          <a:lstStyle/>
          <a:p>
            <a:pPr eaLnBrk="1" hangingPunct="1"/>
            <a:r>
              <a:rPr lang="cs-CZ" sz="4000" b="1" dirty="0"/>
              <a:t>Mechanická práce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521" y="1412876"/>
            <a:ext cx="10277341" cy="4454525"/>
          </a:xfrm>
        </p:spPr>
        <p:txBody>
          <a:bodyPr/>
          <a:lstStyle/>
          <a:p>
            <a:pPr eaLnBrk="1" hangingPunct="1"/>
            <a:r>
              <a:rPr lang="cs-CZ" dirty="0" smtClean="0"/>
              <a:t>Jestliže na těleso působí stálá síla </a:t>
            </a:r>
            <a:r>
              <a:rPr lang="cs-CZ" b="1" i="1" dirty="0" smtClean="0"/>
              <a:t>F</a:t>
            </a:r>
            <a:r>
              <a:rPr lang="cs-CZ" dirty="0" smtClean="0"/>
              <a:t> a těleso se přemisťuje po přímé trajektorii ve směru působící síly, pak k popisu účinku síly zavádíme veličinu </a:t>
            </a:r>
            <a:r>
              <a:rPr lang="cs-CZ" b="1" i="1" dirty="0" smtClean="0"/>
              <a:t>mechanická práce</a:t>
            </a:r>
            <a:r>
              <a:rPr lang="cs-CZ" dirty="0" smtClean="0"/>
              <a:t>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169" y="3053583"/>
            <a:ext cx="7932044" cy="352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15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78793" y="692151"/>
            <a:ext cx="10238705" cy="56165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b="1" dirty="0" smtClean="0"/>
              <a:t>	Mechanická práce W</a:t>
            </a:r>
            <a:r>
              <a:rPr lang="cs-CZ" dirty="0" smtClean="0"/>
              <a:t>, </a:t>
            </a:r>
            <a:r>
              <a:rPr lang="en-US" dirty="0" smtClean="0">
                <a:cs typeface="Arial" panose="020B0604020202020204" pitchFamily="34" charset="0"/>
              </a:rPr>
              <a:t>[</a:t>
            </a:r>
            <a:r>
              <a:rPr lang="cs-CZ" dirty="0" smtClean="0">
                <a:cs typeface="Arial" panose="020B0604020202020204" pitchFamily="34" charset="0"/>
              </a:rPr>
              <a:t>W</a:t>
            </a:r>
            <a:r>
              <a:rPr lang="en-US" dirty="0" smtClean="0">
                <a:cs typeface="Arial" panose="020B0604020202020204" pitchFamily="34" charset="0"/>
              </a:rPr>
              <a:t>]</a:t>
            </a:r>
            <a:r>
              <a:rPr lang="cs-CZ" dirty="0" smtClean="0">
                <a:cs typeface="Arial" panose="020B0604020202020204" pitchFamily="34" charset="0"/>
              </a:rPr>
              <a:t> = </a:t>
            </a:r>
            <a:r>
              <a:rPr lang="cs-CZ" b="1" dirty="0" smtClean="0">
                <a:cs typeface="Arial" panose="020B0604020202020204" pitchFamily="34" charset="0"/>
              </a:rPr>
              <a:t>J</a:t>
            </a:r>
            <a:r>
              <a:rPr lang="cs-CZ" dirty="0" smtClean="0">
                <a:cs typeface="Arial" panose="020B0604020202020204" pitchFamily="34" charset="0"/>
              </a:rPr>
              <a:t> (joule)</a:t>
            </a:r>
          </a:p>
          <a:p>
            <a:pPr eaLnBrk="1" hangingPunct="1"/>
            <a:endParaRPr lang="cs-CZ" dirty="0" smtClean="0">
              <a:cs typeface="Arial" panose="020B0604020202020204" pitchFamily="34" charset="0"/>
            </a:endParaRPr>
          </a:p>
          <a:p>
            <a:pPr eaLnBrk="1" hangingPunct="1"/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>
                <a:cs typeface="Arial" panose="020B060402020202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cs-CZ" dirty="0" smtClean="0">
                <a:cs typeface="Arial" panose="020B0604020202020204" pitchFamily="34" charset="0"/>
              </a:rPr>
              <a:t>Mechanická práce je přímo úměrná součinu síly a dráhy, po které síla působí.</a:t>
            </a:r>
          </a:p>
          <a:p>
            <a:pPr eaLnBrk="1" hangingPunct="1"/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>
                <a:cs typeface="Arial" panose="020B0604020202020204" pitchFamily="34" charset="0"/>
              </a:rPr>
              <a:t>	Jeden joule je práce, kterou vykoná stálá síla jednoho newtonu působící po dráze jednoho metru ve směru působící síly.</a:t>
            </a:r>
            <a:endParaRPr lang="en-US" dirty="0" smtClean="0">
              <a:cs typeface="Arial" panose="020B0604020202020204" pitchFamily="34" charset="0"/>
            </a:endParaRP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97518"/>
              </p:ext>
            </p:extLst>
          </p:nvPr>
        </p:nvGraphicFramePr>
        <p:xfrm>
          <a:off x="4943476" y="1557339"/>
          <a:ext cx="1655763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Rovnice" r:id="rId3" imgW="507780" imgH="177723" progId="Equation.3">
                  <p:embed/>
                </p:oleObj>
              </mc:Choice>
              <mc:Fallback>
                <p:oleObj name="Rovnice" r:id="rId3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1557339"/>
                        <a:ext cx="1655763" cy="5937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6150" name="Object 9"/>
          <p:cNvGraphicFramePr>
            <a:graphicFrameLocks noChangeAspect="1"/>
          </p:cNvGraphicFramePr>
          <p:nvPr/>
        </p:nvGraphicFramePr>
        <p:xfrm>
          <a:off x="4727575" y="3860801"/>
          <a:ext cx="2160588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Rovnice" r:id="rId5" imgW="774028" imgH="177646" progId="Equation.3">
                  <p:embed/>
                </p:oleObj>
              </mc:Choice>
              <mc:Fallback>
                <p:oleObj name="Rovnice" r:id="rId5" imgW="774028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3860801"/>
                        <a:ext cx="2160588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33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620713"/>
            <a:ext cx="10515599" cy="1655762"/>
          </a:xfrm>
        </p:spPr>
        <p:txBody>
          <a:bodyPr/>
          <a:lstStyle/>
          <a:p>
            <a:pPr eaLnBrk="1" hangingPunct="1"/>
            <a:r>
              <a:rPr lang="cs-CZ" sz="2800" dirty="0"/>
              <a:t>Příklad č.1:</a:t>
            </a:r>
            <a:br>
              <a:rPr lang="cs-CZ" sz="2800" dirty="0"/>
            </a:br>
            <a:r>
              <a:rPr lang="cs-CZ" sz="2800" dirty="0"/>
              <a:t>Chlapec před sebou tlačí vozík silou 500 N po dráze 200 m. Jakou práci vykoná při přemístění vozíku?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2636838"/>
            <a:ext cx="9210675" cy="36004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F = 500 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s = 200 m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W = </a:t>
            </a:r>
            <a:r>
              <a:rPr lang="cs-CZ" dirty="0" err="1" smtClean="0"/>
              <a:t>F.s</a:t>
            </a:r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W = 500 N . 200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W = 100 000J = 100 </a:t>
            </a:r>
            <a:r>
              <a:rPr lang="cs-CZ" dirty="0" err="1" smtClean="0"/>
              <a:t>kJ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8501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314326"/>
            <a:ext cx="10329863" cy="6354764"/>
          </a:xfrm>
        </p:spPr>
        <p:txBody>
          <a:bodyPr/>
          <a:lstStyle/>
          <a:p>
            <a:pPr eaLnBrk="1" hangingPunct="1"/>
            <a:r>
              <a:rPr lang="cs-CZ" dirty="0"/>
              <a:t>Jestliže síla F nepůsobí po dráze ve směru síly, určíme průmět síly</a:t>
            </a:r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/>
            <a:endParaRPr lang="cs-CZ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Pro mechanickou práci platí vztah</a:t>
            </a:r>
          </a:p>
          <a:p>
            <a:pPr eaLnBrk="1" hangingPunct="1"/>
            <a:endParaRPr lang="cs-CZ" dirty="0"/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618" y="1139430"/>
            <a:ext cx="6264275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1524001" y="313559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279899"/>
              </p:ext>
            </p:extLst>
          </p:nvPr>
        </p:nvGraphicFramePr>
        <p:xfrm>
          <a:off x="4943474" y="4979195"/>
          <a:ext cx="1944688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Rovnice" r:id="rId4" imgW="812447" imgH="215806" progId="Equation.3">
                  <p:embed/>
                </p:oleObj>
              </mc:Choice>
              <mc:Fallback>
                <p:oleObj name="Rovnice" r:id="rId4" imgW="81244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4" y="4979195"/>
                        <a:ext cx="1944688" cy="5270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7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30902586"/>
              </p:ext>
            </p:extLst>
          </p:nvPr>
        </p:nvGraphicFramePr>
        <p:xfrm>
          <a:off x="4403725" y="6129340"/>
          <a:ext cx="302418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6" imgW="1205977" imgH="215806" progId="Equation.3">
                  <p:embed/>
                </p:oleObj>
              </mc:Choice>
              <mc:Fallback>
                <p:oleObj name="Rovnice" r:id="rId6" imgW="120597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3725" y="6129340"/>
                        <a:ext cx="3024187" cy="5397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98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3" y="404814"/>
            <a:ext cx="10258425" cy="62642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 smtClean="0">
                <a:latin typeface="+mj-lt"/>
              </a:rPr>
              <a:t>Příklad č.2: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>
                <a:latin typeface="+mj-lt"/>
              </a:rPr>
              <a:t>	Chlapec za sebou táhne vozík silou 500 N. Oje vozíku svírá s jeho směrem pohybu úhel 30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°</a:t>
            </a:r>
            <a:r>
              <a:rPr lang="cs-CZ" dirty="0" smtClean="0">
                <a:latin typeface="+mj-lt"/>
                <a:cs typeface="Arial" panose="020B0604020202020204" pitchFamily="34" charset="0"/>
              </a:rPr>
              <a:t>. Jakou mechanickou práci vykoná chlapec, přemístí-li vozík po dráze 200m?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>
              <a:latin typeface="+mj-lt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>
                <a:cs typeface="Arial" panose="020B0604020202020204" pitchFamily="34" charset="0"/>
              </a:rPr>
              <a:t>	</a:t>
            </a:r>
            <a:r>
              <a:rPr lang="cs-CZ" dirty="0">
                <a:cs typeface="Arial" panose="020B0604020202020204" pitchFamily="34" charset="0"/>
              </a:rPr>
              <a:t>F = 500 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s = 200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</a:t>
            </a:r>
            <a:r>
              <a:rPr lang="el-GR" dirty="0">
                <a:cs typeface="Arial" panose="020B0604020202020204" pitchFamily="34" charset="0"/>
              </a:rPr>
              <a:t>α</a:t>
            </a:r>
            <a:r>
              <a:rPr lang="cs-CZ" dirty="0">
                <a:cs typeface="Arial" panose="020B0604020202020204" pitchFamily="34" charset="0"/>
              </a:rPr>
              <a:t> = 30</a:t>
            </a:r>
            <a:r>
              <a:rPr lang="en-US" dirty="0" smtClean="0">
                <a:cs typeface="Arial" panose="020B0604020202020204" pitchFamily="34" charset="0"/>
              </a:rPr>
              <a:t>°</a:t>
            </a: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W = F s cos</a:t>
            </a:r>
            <a:r>
              <a:rPr lang="el-GR" dirty="0">
                <a:cs typeface="Arial" panose="020B0604020202020204" pitchFamily="34" charset="0"/>
              </a:rPr>
              <a:t>α</a:t>
            </a:r>
            <a:r>
              <a:rPr lang="cs-CZ" dirty="0">
                <a:cs typeface="Arial" panose="020B060402020202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>
                <a:cs typeface="Arial" panose="020B0604020202020204" pitchFamily="34" charset="0"/>
              </a:rPr>
              <a:t>	W = 500 N . 200 m . cos 30 </a:t>
            </a:r>
            <a:r>
              <a:rPr lang="en-US" dirty="0">
                <a:cs typeface="Arial" panose="020B0604020202020204" pitchFamily="34" charset="0"/>
              </a:rPr>
              <a:t>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W = 86 602,5 J = 86,6 </a:t>
            </a:r>
            <a:r>
              <a:rPr lang="cs-CZ" dirty="0" err="1"/>
              <a:t>kJ</a:t>
            </a:r>
            <a:endParaRPr lang="cs-CZ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/>
          </a:p>
          <a:p>
            <a:pPr eaLnBrk="1" hangingPunct="1"/>
            <a:endParaRPr lang="cs-CZ" dirty="0" smtClean="0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3584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3" y="1125538"/>
            <a:ext cx="10401299" cy="47418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b="1" i="1" dirty="0" smtClean="0"/>
              <a:t>Z výsledků příkladů č.1 a 2 vyplývá, že mechanická práce je menší, působí-li síla šikmo.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b="1" i="1" dirty="0" smtClean="0"/>
          </a:p>
          <a:p>
            <a:pPr eaLnBrk="1" hangingPunct="1"/>
            <a:r>
              <a:rPr lang="cs-CZ" dirty="0" smtClean="0"/>
              <a:t>Působí-li síla kolmo (</a:t>
            </a:r>
            <a:r>
              <a:rPr lang="el-GR" dirty="0" smtClean="0">
                <a:cs typeface="Arial" panose="020B0604020202020204" pitchFamily="34" charset="0"/>
              </a:rPr>
              <a:t>α</a:t>
            </a:r>
            <a:r>
              <a:rPr lang="cs-CZ" dirty="0" smtClean="0">
                <a:cs typeface="Arial" panose="020B0604020202020204" pitchFamily="34" charset="0"/>
              </a:rPr>
              <a:t> = 90</a:t>
            </a:r>
            <a:r>
              <a:rPr lang="en-US" dirty="0" smtClean="0">
                <a:cs typeface="Arial" panose="020B0604020202020204" pitchFamily="34" charset="0"/>
              </a:rPr>
              <a:t>°</a:t>
            </a:r>
            <a:r>
              <a:rPr lang="cs-CZ" dirty="0" smtClean="0">
                <a:cs typeface="Arial" panose="020B0604020202020204" pitchFamily="34" charset="0"/>
              </a:rPr>
              <a:t>), cos 90</a:t>
            </a:r>
            <a:r>
              <a:rPr lang="en-US" dirty="0" smtClean="0">
                <a:cs typeface="Arial" panose="020B0604020202020204" pitchFamily="34" charset="0"/>
              </a:rPr>
              <a:t>°</a:t>
            </a:r>
            <a:r>
              <a:rPr lang="cs-CZ" dirty="0" smtClean="0">
                <a:cs typeface="Arial" panose="020B0604020202020204" pitchFamily="34" charset="0"/>
              </a:rPr>
              <a:t>= 0, mechanická práce W = 0 J.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>
                <a:cs typeface="Arial" panose="020B0604020202020204" pitchFamily="34" charset="0"/>
              </a:rPr>
              <a:t>	Práce se nekoná, protože síla nemá vliv na přemístění tělesa.</a:t>
            </a:r>
            <a:endParaRPr lang="en-US" dirty="0" smtClean="0">
              <a:cs typeface="Arial" panose="020B0604020202020204" pitchFamily="34" charset="0"/>
            </a:endParaRP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481833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457201"/>
            <a:ext cx="9339262" cy="811213"/>
          </a:xfrm>
        </p:spPr>
        <p:txBody>
          <a:bodyPr/>
          <a:lstStyle/>
          <a:p>
            <a:pPr eaLnBrk="1" hangingPunct="1"/>
            <a:r>
              <a:rPr lang="cs-CZ" b="1" dirty="0" smtClean="0"/>
              <a:t>Kinetická energie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1539" y="1341439"/>
            <a:ext cx="10358436" cy="5183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dirty="0" smtClean="0"/>
              <a:t>Každé těleso, které se pohybuje má </a:t>
            </a:r>
            <a:r>
              <a:rPr lang="cs-CZ" b="1" i="1" dirty="0" smtClean="0"/>
              <a:t>kinetickou</a:t>
            </a:r>
            <a:r>
              <a:rPr lang="cs-CZ" dirty="0" smtClean="0"/>
              <a:t> čili </a:t>
            </a:r>
            <a:r>
              <a:rPr lang="cs-CZ" b="1" i="1" dirty="0" smtClean="0"/>
              <a:t>pohybovou energii</a:t>
            </a:r>
            <a:r>
              <a:rPr lang="cs-CZ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b="1" i="1" dirty="0" smtClean="0"/>
              <a:t>Kinetická energie</a:t>
            </a:r>
            <a:r>
              <a:rPr lang="cs-CZ" dirty="0" smtClean="0"/>
              <a:t> má fyzikální značku </a:t>
            </a:r>
            <a:r>
              <a:rPr lang="cs-CZ" b="1" i="1" dirty="0" err="1" smtClean="0"/>
              <a:t>E</a:t>
            </a:r>
            <a:r>
              <a:rPr lang="cs-CZ" b="1" i="1" baseline="-25000" dirty="0" err="1" smtClean="0"/>
              <a:t>k</a:t>
            </a:r>
            <a:r>
              <a:rPr lang="cs-CZ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>
              <a:lnSpc>
                <a:spcPct val="90000"/>
              </a:lnSpc>
            </a:pPr>
            <a:r>
              <a:rPr lang="cs-CZ" i="1" dirty="0" smtClean="0">
                <a:solidFill>
                  <a:srgbClr val="FF0000"/>
                </a:solidFill>
              </a:rPr>
              <a:t>Co je potřeba učinit, aby těleso o hmotnosti </a:t>
            </a:r>
            <a:r>
              <a:rPr lang="cs-CZ" b="1" i="1" dirty="0" smtClean="0">
                <a:solidFill>
                  <a:srgbClr val="FF0000"/>
                </a:solidFill>
              </a:rPr>
              <a:t>m</a:t>
            </a:r>
            <a:r>
              <a:rPr lang="cs-CZ" i="1" dirty="0" smtClean="0">
                <a:solidFill>
                  <a:srgbClr val="FF0000"/>
                </a:solidFill>
              </a:rPr>
              <a:t> získalo větší rychlost?</a:t>
            </a:r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 </a:t>
            </a:r>
            <a:r>
              <a:rPr lang="cs-CZ" sz="2800" dirty="0" smtClean="0"/>
              <a:t>Působit na těleso větší silou po stejné dráze,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2800" dirty="0" smtClean="0"/>
              <a:t>nebo</a:t>
            </a:r>
          </a:p>
          <a:p>
            <a:pPr lvl="1" eaLnBrk="1" hangingPunct="1">
              <a:lnSpc>
                <a:spcPct val="90000"/>
              </a:lnSpc>
            </a:pPr>
            <a:r>
              <a:rPr lang="cs-CZ" sz="2800" dirty="0" smtClean="0"/>
              <a:t> působit na těleso stejnou silou po delší dráze.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3600" dirty="0"/>
              <a:t>	</a:t>
            </a:r>
            <a:r>
              <a:rPr lang="cs-CZ" dirty="0" smtClean="0"/>
              <a:t>Tím jsme vykonali větší práci a těleso získalo větší kinetickou energii.</a:t>
            </a:r>
          </a:p>
        </p:txBody>
      </p:sp>
    </p:spTree>
    <p:extLst>
      <p:ext uri="{BB962C8B-B14F-4D97-AF65-F5344CB8AC3E}">
        <p14:creationId xmlns:p14="http://schemas.microsoft.com/office/powerpoint/2010/main" val="242297456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373</Words>
  <Application>Microsoft Office PowerPoint</Application>
  <PresentationFormat>Širokoúhlá obrazovka</PresentationFormat>
  <Paragraphs>118</Paragraphs>
  <Slides>14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Mechanická práce.          Kinetická a potenciální energie.</vt:lpstr>
      <vt:lpstr>Záznamový list výukového materiálu </vt:lpstr>
      <vt:lpstr>Mechanická práce</vt:lpstr>
      <vt:lpstr>Prezentace aplikace PowerPoint</vt:lpstr>
      <vt:lpstr>Příklad č.1: Chlapec před sebou tlačí vozík silou 500 N po dráze 200 m. Jakou práci vykoná při přemístění vozíku?</vt:lpstr>
      <vt:lpstr>Prezentace aplikace PowerPoint</vt:lpstr>
      <vt:lpstr>Prezentace aplikace PowerPoint</vt:lpstr>
      <vt:lpstr>Prezentace aplikace PowerPoint</vt:lpstr>
      <vt:lpstr>Kinetická energie</vt:lpstr>
      <vt:lpstr>Prezentace aplikace PowerPoint</vt:lpstr>
      <vt:lpstr>Potenciální energie</vt:lpstr>
      <vt:lpstr>Prezentace aplikace PowerPoint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Mechanická práce.          Kinetická a potenciální energie.</dc:title>
  <dc:creator>Berka</dc:creator>
  <cp:lastModifiedBy>Berka</cp:lastModifiedBy>
  <cp:revision>4</cp:revision>
  <dcterms:created xsi:type="dcterms:W3CDTF">2014-01-02T07:51:25Z</dcterms:created>
  <dcterms:modified xsi:type="dcterms:W3CDTF">2014-01-31T12:30:00Z</dcterms:modified>
</cp:coreProperties>
</file>