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66B9-1487-4880-BA10-D68705AD7A62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00BF9-B53F-4C83-924C-AEE2507346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6637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66B9-1487-4880-BA10-D68705AD7A62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00BF9-B53F-4C83-924C-AEE2507346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5927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66B9-1487-4880-BA10-D68705AD7A62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00BF9-B53F-4C83-924C-AEE2507346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7997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66B9-1487-4880-BA10-D68705AD7A62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00BF9-B53F-4C83-924C-AEE2507346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6018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66B9-1487-4880-BA10-D68705AD7A62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00BF9-B53F-4C83-924C-AEE2507346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9920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66B9-1487-4880-BA10-D68705AD7A62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00BF9-B53F-4C83-924C-AEE2507346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0794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66B9-1487-4880-BA10-D68705AD7A62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00BF9-B53F-4C83-924C-AEE2507346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7451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66B9-1487-4880-BA10-D68705AD7A62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00BF9-B53F-4C83-924C-AEE2507346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8379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66B9-1487-4880-BA10-D68705AD7A62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00BF9-B53F-4C83-924C-AEE2507346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9340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66B9-1487-4880-BA10-D68705AD7A62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00BF9-B53F-4C83-924C-AEE2507346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5367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66B9-1487-4880-BA10-D68705AD7A62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00BF9-B53F-4C83-924C-AEE2507346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2325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466B9-1487-4880-BA10-D68705AD7A62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500BF9-B53F-4C83-924C-AEE2507346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7171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dpis 1"/>
          <p:cNvSpPr>
            <a:spLocks noGrp="1"/>
          </p:cNvSpPr>
          <p:nvPr>
            <p:ph type="ctrTitle" idx="4294967295"/>
          </p:nvPr>
        </p:nvSpPr>
        <p:spPr>
          <a:xfrm>
            <a:off x="2208213" y="3068639"/>
            <a:ext cx="7772400" cy="1323975"/>
          </a:xfrm>
        </p:spPr>
        <p:txBody>
          <a:bodyPr/>
          <a:lstStyle/>
          <a:p>
            <a:pPr algn="ctr"/>
            <a:r>
              <a:rPr lang="cs-CZ" sz="4600" b="1">
                <a:solidFill>
                  <a:srgbClr val="000000"/>
                </a:solidFill>
              </a:rPr>
              <a:t>Gravitační </a:t>
            </a:r>
            <a:r>
              <a:rPr lang="cs-CZ" sz="4600" b="1" smtClean="0">
                <a:solidFill>
                  <a:srgbClr val="000000"/>
                </a:solidFill>
              </a:rPr>
              <a:t>zákon.</a:t>
            </a:r>
            <a:endParaRPr lang="cs-CZ" sz="4600" b="1" dirty="0">
              <a:solidFill>
                <a:srgbClr val="000000"/>
              </a:solidFill>
            </a:endParaRPr>
          </a:p>
        </p:txBody>
      </p:sp>
      <p:pic>
        <p:nvPicPr>
          <p:cNvPr id="14339" name="Obrázek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TextovéPole 4"/>
          <p:cNvSpPr txBox="1">
            <a:spLocks noChangeArrowheads="1"/>
          </p:cNvSpPr>
          <p:nvPr/>
        </p:nvSpPr>
        <p:spPr bwMode="auto">
          <a:xfrm>
            <a:off x="3719514" y="2636838"/>
            <a:ext cx="4968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b="1">
                <a:solidFill>
                  <a:srgbClr val="000000"/>
                </a:solidFill>
                <a:latin typeface="Calibri" panose="020F0502020204030204" pitchFamily="34" charset="0"/>
              </a:rPr>
              <a:t>VY_32_INOVACE_010_Fyzika</a:t>
            </a:r>
          </a:p>
        </p:txBody>
      </p:sp>
      <p:sp>
        <p:nvSpPr>
          <p:cNvPr id="1434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s-CZ">
                <a:latin typeface="Calibri" panose="020F0502020204030204" pitchFamily="34" charset="0"/>
              </a:rPr>
              <a:t>Autor: </a:t>
            </a:r>
            <a:r>
              <a:rPr lang="cs-CZ"/>
              <a:t>Mgr. Roman Berka</a:t>
            </a:r>
          </a:p>
        </p:txBody>
      </p:sp>
    </p:spTree>
    <p:extLst>
      <p:ext uri="{BB962C8B-B14F-4D97-AF65-F5344CB8AC3E}">
        <p14:creationId xmlns:p14="http://schemas.microsoft.com/office/powerpoint/2010/main" val="2986876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cs-CZ" sz="1800" b="1">
                <a:solidFill>
                  <a:srgbClr val="000000"/>
                </a:solidFill>
              </a:rPr>
              <a:t>Záznamový list výukového materiálu</a:t>
            </a:r>
            <a:br>
              <a:rPr lang="cs-CZ" sz="1800" b="1">
                <a:solidFill>
                  <a:srgbClr val="000000"/>
                </a:solidFill>
              </a:rPr>
            </a:br>
            <a:endParaRPr lang="cs-CZ" sz="1800" b="1">
              <a:solidFill>
                <a:srgbClr val="000000"/>
              </a:solidFill>
            </a:endParaRPr>
          </a:p>
        </p:txBody>
      </p:sp>
      <p:graphicFrame>
        <p:nvGraphicFramePr>
          <p:cNvPr id="13315" name="Group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669623100"/>
              </p:ext>
            </p:extLst>
          </p:nvPr>
        </p:nvGraphicFramePr>
        <p:xfrm>
          <a:off x="838200" y="1600200"/>
          <a:ext cx="10515600" cy="4843272"/>
        </p:xfrm>
        <a:graphic>
          <a:graphicData uri="http://schemas.openxmlformats.org/drawingml/2006/table">
            <a:tbl>
              <a:tblPr/>
              <a:tblGrid>
                <a:gridCol w="3785129"/>
                <a:gridCol w="6730471"/>
              </a:tblGrid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CZ.1.07/1.5.00/34.0033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 / 2  Inovace a zkvalitnění výuky prostřednictvím ICT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Gravitační zákon.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VY_32_INOVACE_010_Fyzika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23-52-H/01 Nástrojař, 23-56-H/01 Obráběč kovů, 26-51-H/01 Elektrikář,  41-51-H/01 Zemědělec – farmář, 41-54-H/01 Podkovář a zemědělský kovář,  41-55-H/01Opravář zemědělských strojů.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Fyzikální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3. 12. 2013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Gravitace, gravitační zákon, gravitační síla, gravitační konstanta.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2585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28776"/>
            <a:ext cx="10405056" cy="4824413"/>
          </a:xfrm>
        </p:spPr>
        <p:txBody>
          <a:bodyPr/>
          <a:lstStyle/>
          <a:p>
            <a:r>
              <a:rPr lang="cs-CZ" dirty="0"/>
              <a:t>Tělesa volně vypuštěná blízko povrchu Země jsou přitahována k Zemi</a:t>
            </a:r>
            <a:r>
              <a:rPr lang="cs-CZ" dirty="0" smtClean="0"/>
              <a:t>.</a:t>
            </a:r>
          </a:p>
          <a:p>
            <a:endParaRPr lang="cs-CZ" dirty="0"/>
          </a:p>
          <a:p>
            <a:r>
              <a:rPr lang="cs-CZ" i="1" dirty="0"/>
              <a:t>Toto silové působení je zvláštním případem obecné vlastnosti těles, které říkáme </a:t>
            </a:r>
            <a:r>
              <a:rPr lang="cs-CZ" b="1" i="1" dirty="0"/>
              <a:t>gravitace</a:t>
            </a:r>
            <a:r>
              <a:rPr lang="cs-CZ" i="1" dirty="0" smtClean="0"/>
              <a:t>.</a:t>
            </a:r>
          </a:p>
          <a:p>
            <a:endParaRPr lang="cs-CZ" i="1" dirty="0"/>
          </a:p>
          <a:p>
            <a:r>
              <a:rPr lang="cs-CZ" dirty="0"/>
              <a:t>Podle 3. pohybového zákona existuje k této přitažlivé síle síla stejné velikosti, ale opačného směru, jíž je Země přitahována k padajícímu tělesu. </a:t>
            </a:r>
          </a:p>
          <a:p>
            <a:pPr>
              <a:buFont typeface="Wingdings" panose="05000000000000000000" pitchFamily="2" charset="2"/>
              <a:buNone/>
            </a:pPr>
            <a:endParaRPr lang="cs-CZ" dirty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Gravitační zákon.</a:t>
            </a:r>
          </a:p>
        </p:txBody>
      </p:sp>
    </p:spTree>
    <p:extLst>
      <p:ext uri="{BB962C8B-B14F-4D97-AF65-F5344CB8AC3E}">
        <p14:creationId xmlns:p14="http://schemas.microsoft.com/office/powerpoint/2010/main" val="162769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56067" y="1268414"/>
            <a:ext cx="10045521" cy="4598987"/>
          </a:xfrm>
        </p:spPr>
        <p:txBody>
          <a:bodyPr/>
          <a:lstStyle/>
          <a:p>
            <a:r>
              <a:rPr lang="cs-CZ" dirty="0"/>
              <a:t>Vzájemná přitažlivost existuje mezi Sluncem a planetami, mezi planetami a jejich měsíci. Důsledkem tohoto silového působení je, že Měsíc se pohybuje kolem Země po uzavřené eliptické trajektorii a Měsíc působí na vodní plochy na zemském povrchu a vytváří slapové jevy (příliv a odliv).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49623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62885" y="620714"/>
            <a:ext cx="10251583" cy="5761037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cs-CZ" dirty="0"/>
              <a:t>	Libovolná dvě tělesa na sebe působí gravitačními silami, jejichž velikost je ovlivněna hmotností těles a jejich vzájemnou vzdáleností.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795" y="2160569"/>
            <a:ext cx="7417762" cy="3833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6689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30310" y="692150"/>
            <a:ext cx="10212946" cy="5761038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cs-CZ" b="1" dirty="0"/>
              <a:t>Gravitační zákon</a:t>
            </a:r>
            <a:r>
              <a:rPr lang="cs-CZ" dirty="0"/>
              <a:t> 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sz="2000" dirty="0"/>
              <a:t>(konec 17. století, Isaac Newton, anglický fyzik a matematik)</a:t>
            </a:r>
          </a:p>
          <a:p>
            <a:pPr>
              <a:buFont typeface="Wingdings" panose="05000000000000000000" pitchFamily="2" charset="2"/>
              <a:buNone/>
            </a:pPr>
            <a:endParaRPr lang="cs-CZ" sz="2000" dirty="0"/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	</a:t>
            </a:r>
            <a:r>
              <a:rPr lang="cs-CZ" i="1" dirty="0"/>
              <a:t>Dva hmotné body se navzájem přitahují stejně velkými gravitačními silami opačného směru. Velikost gravitační síly (</a:t>
            </a:r>
            <a:r>
              <a:rPr lang="cs-CZ" b="1" i="1" dirty="0" err="1"/>
              <a:t>F</a:t>
            </a:r>
            <a:r>
              <a:rPr lang="cs-CZ" b="1" i="1" baseline="-25000" dirty="0" err="1"/>
              <a:t>g</a:t>
            </a:r>
            <a:r>
              <a:rPr lang="cs-CZ" i="1" dirty="0"/>
              <a:t>) je přímo úměrná součinu jejich hmotností (</a:t>
            </a:r>
            <a:r>
              <a:rPr lang="cs-CZ" b="1" i="1" dirty="0"/>
              <a:t>m</a:t>
            </a:r>
            <a:r>
              <a:rPr lang="cs-CZ" b="1" i="1" baseline="-25000" dirty="0"/>
              <a:t>1</a:t>
            </a:r>
            <a:r>
              <a:rPr lang="cs-CZ" i="1" dirty="0"/>
              <a:t>,</a:t>
            </a:r>
            <a:r>
              <a:rPr lang="cs-CZ" b="1" i="1" dirty="0"/>
              <a:t> m</a:t>
            </a:r>
            <a:r>
              <a:rPr lang="cs-CZ" b="1" i="1" baseline="-25000" dirty="0"/>
              <a:t>2</a:t>
            </a:r>
            <a:r>
              <a:rPr lang="cs-CZ" i="1" dirty="0"/>
              <a:t>) a nepřímo úměrná druhé mocnině jejich vzdáleností (</a:t>
            </a:r>
            <a:r>
              <a:rPr lang="cs-CZ" b="1" i="1" dirty="0"/>
              <a:t>r</a:t>
            </a:r>
            <a:r>
              <a:rPr lang="cs-CZ" i="1" dirty="0"/>
              <a:t>).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524001" y="30395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8250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7279" y="692150"/>
            <a:ext cx="10328856" cy="517525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cs-CZ" dirty="0"/>
              <a:t>	Gravitační zákon je vyjádřen vztahem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	</a:t>
            </a:r>
            <a:endParaRPr lang="cs-CZ" dirty="0" smtClean="0"/>
          </a:p>
          <a:p>
            <a:pPr>
              <a:buFont typeface="Wingdings" panose="05000000000000000000" pitchFamily="2" charset="2"/>
              <a:buNone/>
            </a:pPr>
            <a:r>
              <a:rPr lang="cs-CZ" dirty="0" smtClean="0"/>
              <a:t>Konstanta </a:t>
            </a:r>
            <a:r>
              <a:rPr lang="cs-CZ" dirty="0"/>
              <a:t>úměrnosti      (kapa) se nazývá gravitační konstanta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graphicFrame>
        <p:nvGraphicFramePr>
          <p:cNvPr id="9220" name="Object 4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143177683"/>
              </p:ext>
            </p:extLst>
          </p:nvPr>
        </p:nvGraphicFramePr>
        <p:xfrm>
          <a:off x="4511675" y="1557339"/>
          <a:ext cx="2520950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Rovnice" r:id="rId3" imgW="850531" imgH="406224" progId="Equation.3">
                  <p:embed/>
                </p:oleObj>
              </mc:Choice>
              <mc:Fallback>
                <p:oleObj name="Rovnice" r:id="rId3" imgW="850531" imgH="4062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1675" y="1557339"/>
                        <a:ext cx="2520950" cy="1203325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922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3610614"/>
              </p:ext>
            </p:extLst>
          </p:nvPr>
        </p:nvGraphicFramePr>
        <p:xfrm>
          <a:off x="4079875" y="3261133"/>
          <a:ext cx="576262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Rovnice" r:id="rId5" imgW="139680" imgH="126720" progId="Equation.3">
                  <p:embed/>
                </p:oleObj>
              </mc:Choice>
              <mc:Fallback>
                <p:oleObj name="Rovnice" r:id="rId5" imgW="139680" imgH="126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9875" y="3261133"/>
                        <a:ext cx="576262" cy="427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1524001" y="30395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9229" name="Rectangle 13"/>
          <p:cNvSpPr>
            <a:spLocks noChangeArrowheads="1"/>
          </p:cNvSpPr>
          <p:nvPr/>
        </p:nvSpPr>
        <p:spPr bwMode="auto">
          <a:xfrm>
            <a:off x="1524001" y="30157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9228" name="Object 12"/>
          <p:cNvGraphicFramePr>
            <a:graphicFrameLocks noChangeAspect="1"/>
          </p:cNvGraphicFramePr>
          <p:nvPr/>
        </p:nvGraphicFramePr>
        <p:xfrm>
          <a:off x="4079875" y="4365626"/>
          <a:ext cx="3600450" cy="119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Rovnice" r:id="rId7" imgW="1384300" imgH="457200" progId="Equation.3">
                  <p:embed/>
                </p:oleObj>
              </mc:Choice>
              <mc:Fallback>
                <p:oleObj name="Rovnice" r:id="rId7" imgW="13843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9875" y="4365626"/>
                        <a:ext cx="3600450" cy="1192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55678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28700" y="1125538"/>
            <a:ext cx="10172700" cy="4741862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endParaRPr lang="cs-CZ" dirty="0"/>
          </a:p>
          <a:p>
            <a:r>
              <a:rPr lang="cs-CZ" dirty="0"/>
              <a:t>Vzájemné přitažlivé síly předmětů, které nás v běžném životě obklopují jsou nepatrné a navenek se nijak neprojeví, proto si je vůbec neuvědomujeme.</a:t>
            </a:r>
          </a:p>
        </p:txBody>
      </p:sp>
    </p:spTree>
    <p:extLst>
      <p:ext uri="{BB962C8B-B14F-4D97-AF65-F5344CB8AC3E}">
        <p14:creationId xmlns:p14="http://schemas.microsoft.com/office/powerpoint/2010/main" val="12700493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Zdroje.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ŘEŠÁTKO, Miloš, Ivo VOLF a Jaroslav PITNER. </a:t>
            </a:r>
            <a:r>
              <a:rPr lang="cs-CZ" i="1" dirty="0"/>
              <a:t>Fyzika A: pro SOU</a:t>
            </a:r>
            <a:r>
              <a:rPr lang="cs-CZ" dirty="0"/>
              <a:t>. 1. vydání. Praha: Státní pedagogické nakladatelství Praha, 1984. 224 s. ISBN 14-462-84.  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5487847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300</Words>
  <Application>Microsoft Office PowerPoint</Application>
  <PresentationFormat>Širokoúhlá obrazovka</PresentationFormat>
  <Paragraphs>52</Paragraphs>
  <Slides>9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Wingdings</vt:lpstr>
      <vt:lpstr>Motiv Office</vt:lpstr>
      <vt:lpstr>Rovnice</vt:lpstr>
      <vt:lpstr>Gravitační zákon.</vt:lpstr>
      <vt:lpstr>Záznamový list výukového materiálu </vt:lpstr>
      <vt:lpstr>Gravitační zákon.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Zdroje.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Gravitační zákon</dc:title>
  <dc:creator>Berka</dc:creator>
  <cp:lastModifiedBy>Berka</cp:lastModifiedBy>
  <cp:revision>4</cp:revision>
  <dcterms:created xsi:type="dcterms:W3CDTF">2013-12-30T08:41:41Z</dcterms:created>
  <dcterms:modified xsi:type="dcterms:W3CDTF">2014-01-31T11:42:31Z</dcterms:modified>
</cp:coreProperties>
</file>