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7.wmf"/><Relationship Id="rId7" Type="http://schemas.openxmlformats.org/officeDocument/2006/relationships/image" Target="../media/image12.wmf"/><Relationship Id="rId2" Type="http://schemas.openxmlformats.org/officeDocument/2006/relationships/image" Target="../media/image16.wmf"/><Relationship Id="rId1" Type="http://schemas.openxmlformats.org/officeDocument/2006/relationships/image" Target="../media/image6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9.wmf"/><Relationship Id="rId9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370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045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370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83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899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86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0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04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91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23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787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4BAB-AEC9-47A2-808D-7321B1112381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1108B-8FB0-428A-B08B-673E250CC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641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0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6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4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45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4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51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6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62.bin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4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3.bin"/><Relationship Id="rId10" Type="http://schemas.openxmlformats.org/officeDocument/2006/relationships/image" Target="../media/image61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60.bin"/><Relationship Id="rId14" Type="http://schemas.openxmlformats.org/officeDocument/2006/relationships/image" Target="../media/image6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oleObject" Target="../embeddings/oleObject69.bin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6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1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5" Type="http://schemas.openxmlformats.org/officeDocument/2006/relationships/oleObject" Target="../embeddings/oleObject70.bin"/><Relationship Id="rId10" Type="http://schemas.openxmlformats.org/officeDocument/2006/relationships/image" Target="../media/image68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67.bin"/><Relationship Id="rId14" Type="http://schemas.openxmlformats.org/officeDocument/2006/relationships/image" Target="../media/image70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12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0000"/>
                </a:solidFill>
              </a:rPr>
              <a:t> </a:t>
            </a:r>
            <a:r>
              <a:rPr lang="cs-CZ" sz="4600" b="1" dirty="0">
                <a:solidFill>
                  <a:srgbClr val="000000"/>
                </a:solidFill>
              </a:rPr>
              <a:t>Kinematika – příklady </a:t>
            </a:r>
            <a:r>
              <a:rPr lang="cs-CZ" sz="4600" b="1" dirty="0" smtClean="0">
                <a:solidFill>
                  <a:srgbClr val="000000"/>
                </a:solidFill>
              </a:rPr>
              <a:t>k </a:t>
            </a:r>
            <a:r>
              <a:rPr lang="cs-CZ" sz="4600" b="1" dirty="0">
                <a:solidFill>
                  <a:srgbClr val="000000"/>
                </a:solidFill>
              </a:rPr>
              <a:t>procvičení.</a:t>
            </a:r>
          </a:p>
        </p:txBody>
      </p:sp>
      <p:pic>
        <p:nvPicPr>
          <p:cNvPr id="35843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VY_32_INOVACE_005_</a:t>
            </a:r>
            <a:r>
              <a:rPr lang="cs-CZ" b="1">
                <a:solidFill>
                  <a:srgbClr val="000000"/>
                </a:solidFill>
              </a:rPr>
              <a:t>Fyzika</a:t>
            </a:r>
          </a:p>
        </p:txBody>
      </p:sp>
      <p:sp>
        <p:nvSpPr>
          <p:cNvPr id="35845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684013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595313"/>
          </a:xfrm>
        </p:spPr>
        <p:txBody>
          <a:bodyPr/>
          <a:lstStyle/>
          <a:p>
            <a:pPr eaLnBrk="1" hangingPunct="1"/>
            <a:r>
              <a:rPr lang="cs-CZ" sz="2800" dirty="0"/>
              <a:t>3.b. Řešení: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052514"/>
            <a:ext cx="10472738" cy="48148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t</a:t>
            </a:r>
            <a:r>
              <a:rPr lang="cs-CZ" baseline="-25000" dirty="0"/>
              <a:t>1</a:t>
            </a:r>
            <a:r>
              <a:rPr lang="cs-CZ" dirty="0"/>
              <a:t>= 8h 07 min   	 s</a:t>
            </a:r>
            <a:r>
              <a:rPr lang="cs-CZ" baseline="-25000" dirty="0"/>
              <a:t>1</a:t>
            </a:r>
            <a:r>
              <a:rPr lang="cs-CZ" dirty="0"/>
              <a:t>= 42 km </a:t>
            </a:r>
            <a:br>
              <a:rPr lang="cs-CZ" dirty="0"/>
            </a:br>
            <a:r>
              <a:rPr lang="cs-CZ" dirty="0"/>
              <a:t>t</a:t>
            </a:r>
            <a:r>
              <a:rPr lang="cs-CZ" baseline="-25000" dirty="0"/>
              <a:t>2</a:t>
            </a:r>
            <a:r>
              <a:rPr lang="cs-CZ" dirty="0"/>
              <a:t>= 8h 55 min	 </a:t>
            </a:r>
            <a:r>
              <a:rPr lang="cs-CZ" dirty="0" smtClean="0"/>
              <a:t>s</a:t>
            </a:r>
            <a:r>
              <a:rPr lang="cs-CZ" baseline="-25000" dirty="0" smtClean="0"/>
              <a:t>2</a:t>
            </a:r>
            <a:r>
              <a:rPr lang="cs-CZ" dirty="0"/>
              <a:t>= 70 km </a:t>
            </a:r>
            <a:br>
              <a:rPr lang="cs-CZ" dirty="0"/>
            </a:br>
            <a:endParaRPr lang="cs-CZ" dirty="0"/>
          </a:p>
          <a:p>
            <a:pPr eaLnBrk="1" hangingPunct="1"/>
            <a:endParaRPr lang="cs-CZ" dirty="0" smtClean="0"/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69" name="Object 4"/>
          <p:cNvGraphicFramePr>
            <a:graphicFrameLocks noChangeAspect="1"/>
          </p:cNvGraphicFramePr>
          <p:nvPr/>
        </p:nvGraphicFramePr>
        <p:xfrm>
          <a:off x="2351088" y="2205039"/>
          <a:ext cx="1655762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Rovnice" r:id="rId3" imgW="685502" imgH="215806" progId="Equation.3">
                  <p:embed/>
                </p:oleObj>
              </mc:Choice>
              <mc:Fallback>
                <p:oleObj name="Rovnice" r:id="rId3" imgW="685502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2205039"/>
                        <a:ext cx="1655762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6003635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cs-CZ"/>
          </a:p>
        </p:txBody>
      </p:sp>
      <p:graphicFrame>
        <p:nvGraphicFramePr>
          <p:cNvPr id="11271" name="Object 6"/>
          <p:cNvGraphicFramePr>
            <a:graphicFrameLocks noChangeAspect="1"/>
          </p:cNvGraphicFramePr>
          <p:nvPr/>
        </p:nvGraphicFramePr>
        <p:xfrm>
          <a:off x="5016501" y="2205039"/>
          <a:ext cx="3959225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Rovnice" r:id="rId5" imgW="1586811" imgH="177723" progId="Equation.3">
                  <p:embed/>
                </p:oleObj>
              </mc:Choice>
              <mc:Fallback>
                <p:oleObj name="Rovnice" r:id="rId5" imgW="158681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1" y="2205039"/>
                        <a:ext cx="3959225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73" name="Object 8"/>
          <p:cNvGraphicFramePr>
            <a:graphicFrameLocks noChangeAspect="1"/>
          </p:cNvGraphicFramePr>
          <p:nvPr/>
        </p:nvGraphicFramePr>
        <p:xfrm>
          <a:off x="5016501" y="2657475"/>
          <a:ext cx="35274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Rovnice" r:id="rId7" imgW="1307532" imgH="177723" progId="Equation.3">
                  <p:embed/>
                </p:oleObj>
              </mc:Choice>
              <mc:Fallback>
                <p:oleObj name="Rovnice" r:id="rId7" imgW="1307532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1" y="2657475"/>
                        <a:ext cx="3527425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Rectangle 11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75" name="Object 10"/>
          <p:cNvGraphicFramePr>
            <a:graphicFrameLocks noChangeAspect="1"/>
          </p:cNvGraphicFramePr>
          <p:nvPr/>
        </p:nvGraphicFramePr>
        <p:xfrm>
          <a:off x="2351089" y="3225800"/>
          <a:ext cx="1944687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Rovnice" r:id="rId9" imgW="748975" imgH="215806" progId="Equation.3">
                  <p:embed/>
                </p:oleObj>
              </mc:Choice>
              <mc:Fallback>
                <p:oleObj name="Rovnice" r:id="rId9" imgW="74897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3225800"/>
                        <a:ext cx="1944687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Rectangle 13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7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706210"/>
              </p:ext>
            </p:extLst>
          </p:nvPr>
        </p:nvGraphicFramePr>
        <p:xfrm>
          <a:off x="5016501" y="3284539"/>
          <a:ext cx="352742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Rovnice" r:id="rId11" imgW="1167893" imgH="177723" progId="Equation.3">
                  <p:embed/>
                </p:oleObj>
              </mc:Choice>
              <mc:Fallback>
                <p:oleObj name="Rovnice" r:id="rId11" imgW="1167893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1" y="3284539"/>
                        <a:ext cx="3527425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8" name="Rectangle 15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7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326314"/>
              </p:ext>
            </p:extLst>
          </p:nvPr>
        </p:nvGraphicFramePr>
        <p:xfrm>
          <a:off x="5016500" y="3811883"/>
          <a:ext cx="4127500" cy="483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Rovnice" r:id="rId13" imgW="1358310" imgH="177723" progId="Equation.3">
                  <p:embed/>
                </p:oleObj>
              </mc:Choice>
              <mc:Fallback>
                <p:oleObj name="Rovnice" r:id="rId13" imgW="135831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0" y="3811883"/>
                        <a:ext cx="4127500" cy="483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0" name="Rectangle 1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8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019404"/>
              </p:ext>
            </p:extLst>
          </p:nvPr>
        </p:nvGraphicFramePr>
        <p:xfrm>
          <a:off x="2424113" y="4437064"/>
          <a:ext cx="1439862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Rovnice" r:id="rId15" imgW="545863" imgH="393529" progId="Equation.3">
                  <p:embed/>
                </p:oleObj>
              </mc:Choice>
              <mc:Fallback>
                <p:oleObj name="Rovnice" r:id="rId15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4437064"/>
                        <a:ext cx="1439862" cy="10366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2" name="Rectangle 1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83" name="Object 18"/>
          <p:cNvGraphicFramePr>
            <a:graphicFrameLocks noChangeAspect="1"/>
          </p:cNvGraphicFramePr>
          <p:nvPr/>
        </p:nvGraphicFramePr>
        <p:xfrm>
          <a:off x="5016500" y="4365626"/>
          <a:ext cx="2592388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Rovnice" r:id="rId17" imgW="875920" imgH="393529" progId="Equation.3">
                  <p:embed/>
                </p:oleObj>
              </mc:Choice>
              <mc:Fallback>
                <p:oleObj name="Rovnice" r:id="rId17" imgW="87592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0" y="4365626"/>
                        <a:ext cx="2592388" cy="1154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4" name="Rectangle 2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1285" name="Object 20"/>
          <p:cNvGraphicFramePr>
            <a:graphicFrameLocks noChangeAspect="1"/>
          </p:cNvGraphicFramePr>
          <p:nvPr/>
        </p:nvGraphicFramePr>
        <p:xfrm>
          <a:off x="5016500" y="5445125"/>
          <a:ext cx="4319588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Rovnice" r:id="rId19" imgW="1485900" imgH="393700" progId="Equation.3">
                  <p:embed/>
                </p:oleObj>
              </mc:Choice>
              <mc:Fallback>
                <p:oleObj name="Rovnice" r:id="rId19" imgW="1485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0" y="5445125"/>
                        <a:ext cx="4319588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516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842963" y="457201"/>
            <a:ext cx="10515600" cy="5851525"/>
          </a:xfrm>
        </p:spPr>
        <p:txBody>
          <a:bodyPr/>
          <a:lstStyle/>
          <a:p>
            <a:pPr eaLnBrk="1" hangingPunct="1"/>
            <a:r>
              <a:rPr lang="cs-CZ" sz="3200" dirty="0"/>
              <a:t>4. 	Rychloměr automobilu ukazoval po </a:t>
            </a:r>
            <a:r>
              <a:rPr lang="cs-CZ" sz="3200" dirty="0" smtClean="0"/>
              <a:t>dobu </a:t>
            </a:r>
            <a:r>
              <a:rPr lang="cs-CZ" sz="3200" dirty="0"/>
              <a:t>15 minut stálou 	</a:t>
            </a:r>
            <a:r>
              <a:rPr lang="cs-CZ" sz="3200" dirty="0" smtClean="0"/>
              <a:t>rychlost </a:t>
            </a:r>
            <a:r>
              <a:rPr lang="cs-CZ" sz="3200" dirty="0"/>
              <a:t>80 km/h. </a:t>
            </a:r>
            <a:r>
              <a:rPr lang="cs-CZ" sz="3200" dirty="0" smtClean="0"/>
              <a:t>Jakou </a:t>
            </a:r>
            <a:r>
              <a:rPr lang="cs-CZ" sz="3200" dirty="0"/>
              <a:t>dráhu automobil urazil?</a:t>
            </a:r>
          </a:p>
        </p:txBody>
      </p:sp>
    </p:spTree>
    <p:extLst>
      <p:ext uri="{BB962C8B-B14F-4D97-AF65-F5344CB8AC3E}">
        <p14:creationId xmlns:p14="http://schemas.microsoft.com/office/powerpoint/2010/main" val="3152827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549275"/>
            <a:ext cx="10387012" cy="51752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sz="3200" dirty="0" smtClean="0">
                <a:latin typeface="+mj-lt"/>
              </a:rPr>
              <a:t>4. Řešení: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t = 15 minut = 900 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v = 80 km/h = 22,22 m/s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s = </a:t>
            </a:r>
            <a:r>
              <a:rPr lang="cs-CZ" dirty="0" smtClean="0">
                <a:solidFill>
                  <a:srgbClr val="FF0000"/>
                </a:solidFill>
              </a:rPr>
              <a:t>x</a:t>
            </a:r>
            <a:r>
              <a:rPr lang="cs-CZ" dirty="0" smtClean="0"/>
              <a:t> m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15518"/>
              </p:ext>
            </p:extLst>
          </p:nvPr>
        </p:nvGraphicFramePr>
        <p:xfrm>
          <a:off x="2711451" y="3789363"/>
          <a:ext cx="1471613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Rovnice" r:id="rId3" imgW="457200" imgH="152400" progId="Equation.3">
                  <p:embed/>
                </p:oleObj>
              </mc:Choice>
              <mc:Fallback>
                <p:oleObj name="Rovnice" r:id="rId3" imgW="457200" imgH="15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1" y="3789363"/>
                        <a:ext cx="1471613" cy="4937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31790"/>
              </p:ext>
            </p:extLst>
          </p:nvPr>
        </p:nvGraphicFramePr>
        <p:xfrm>
          <a:off x="5232400" y="3380279"/>
          <a:ext cx="3997326" cy="127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Rovnice" r:id="rId5" imgW="1155700" imgH="393700" progId="Equation.3">
                  <p:embed/>
                </p:oleObj>
              </mc:Choice>
              <mc:Fallback>
                <p:oleObj name="Rovnice" r:id="rId5" imgW="11557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3380279"/>
                        <a:ext cx="3997326" cy="1271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45009"/>
              </p:ext>
            </p:extLst>
          </p:nvPr>
        </p:nvGraphicFramePr>
        <p:xfrm>
          <a:off x="5232400" y="5013325"/>
          <a:ext cx="42545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Rovnice" r:id="rId7" imgW="1244520" imgH="177480" progId="Equation.3">
                  <p:embed/>
                </p:oleObj>
              </mc:Choice>
              <mc:Fallback>
                <p:oleObj name="Rovnice" r:id="rId7" imgW="1244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5013325"/>
                        <a:ext cx="42545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0362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885825" y="457200"/>
            <a:ext cx="10415588" cy="5924550"/>
          </a:xfrm>
        </p:spPr>
        <p:txBody>
          <a:bodyPr/>
          <a:lstStyle/>
          <a:p>
            <a:pPr marL="838200" indent="-838200"/>
            <a:r>
              <a:rPr lang="cs-CZ" sz="3200" dirty="0"/>
              <a:t>5.	Za jakou dobu uběhne atlet dráhu </a:t>
            </a:r>
            <a:r>
              <a:rPr lang="cs-CZ" sz="3200" dirty="0" smtClean="0"/>
              <a:t>400 </a:t>
            </a:r>
            <a:r>
              <a:rPr lang="cs-CZ" sz="3200" dirty="0"/>
              <a:t>m, běží-li stálou rychlostí 8 m/s?</a:t>
            </a:r>
          </a:p>
        </p:txBody>
      </p:sp>
    </p:spTree>
    <p:extLst>
      <p:ext uri="{BB962C8B-B14F-4D97-AF65-F5344CB8AC3E}">
        <p14:creationId xmlns:p14="http://schemas.microsoft.com/office/powerpoint/2010/main" val="3612304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1100138"/>
          </a:xfrm>
        </p:spPr>
        <p:txBody>
          <a:bodyPr/>
          <a:lstStyle/>
          <a:p>
            <a:pPr eaLnBrk="1" hangingPunct="1"/>
            <a:r>
              <a:rPr lang="cs-CZ" sz="3200" dirty="0"/>
              <a:t>5. Řešení: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10344150" cy="43100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i="1" dirty="0" smtClean="0"/>
              <a:t>	s = 400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i="1" dirty="0" smtClean="0"/>
              <a:t>v = 8 m/s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i="1" dirty="0" smtClean="0"/>
              <a:t>	t = </a:t>
            </a:r>
            <a:r>
              <a:rPr lang="cs-CZ" i="1" dirty="0" smtClean="0">
                <a:solidFill>
                  <a:srgbClr val="FF0000"/>
                </a:solidFill>
              </a:rPr>
              <a:t>x</a:t>
            </a:r>
            <a:r>
              <a:rPr lang="cs-CZ" i="1" dirty="0" smtClean="0"/>
              <a:t> s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536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220481"/>
              </p:ext>
            </p:extLst>
          </p:nvPr>
        </p:nvGraphicFramePr>
        <p:xfrm>
          <a:off x="3667125" y="3284538"/>
          <a:ext cx="1065213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Rovnice" r:id="rId3" imgW="342720" imgH="393480" progId="Equation.3">
                  <p:embed/>
                </p:oleObj>
              </mc:Choice>
              <mc:Fallback>
                <p:oleObj name="Rovnice" r:id="rId3" imgW="342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25" y="3284538"/>
                        <a:ext cx="1065213" cy="12239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1524001" y="29442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5367" name="Object 6"/>
          <p:cNvGraphicFramePr>
            <a:graphicFrameLocks noChangeAspect="1"/>
          </p:cNvGraphicFramePr>
          <p:nvPr/>
        </p:nvGraphicFramePr>
        <p:xfrm>
          <a:off x="6311901" y="3284538"/>
          <a:ext cx="1800225" cy="174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Rovnice" r:id="rId5" imgW="622300" imgH="596900" progId="Equation.3">
                  <p:embed/>
                </p:oleObj>
              </mc:Choice>
              <mc:Fallback>
                <p:oleObj name="Rovnice" r:id="rId5" imgW="6223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1" y="3284538"/>
                        <a:ext cx="1800225" cy="174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5369" name="Object 8"/>
          <p:cNvGraphicFramePr>
            <a:graphicFrameLocks noChangeAspect="1"/>
          </p:cNvGraphicFramePr>
          <p:nvPr/>
        </p:nvGraphicFramePr>
        <p:xfrm>
          <a:off x="6311901" y="5229225"/>
          <a:ext cx="143986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Rovnice" r:id="rId7" imgW="469696" imgH="177723" progId="Equation.3">
                  <p:embed/>
                </p:oleObj>
              </mc:Choice>
              <mc:Fallback>
                <p:oleObj name="Rovnice" r:id="rId7" imgW="469696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1" y="5229225"/>
                        <a:ext cx="1439863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7047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50" y="457201"/>
            <a:ext cx="10515600" cy="2228849"/>
          </a:xfrm>
        </p:spPr>
        <p:txBody>
          <a:bodyPr/>
          <a:lstStyle/>
          <a:p>
            <a:pPr marL="762000" indent="-762000"/>
            <a:r>
              <a:rPr lang="cs-CZ" sz="2800" dirty="0"/>
              <a:t>6.	Na obrázku je nakreslený graf závislosti dráhy na čase automobilu a cyklisty. Z grafu určete: </a:t>
            </a:r>
            <a:br>
              <a:rPr lang="cs-CZ" sz="2800" dirty="0"/>
            </a:br>
            <a:r>
              <a:rPr lang="cs-CZ" sz="2800" dirty="0"/>
              <a:t>a) 	jak velkou rychlostí se </a:t>
            </a:r>
            <a:r>
              <a:rPr lang="cs-CZ" sz="2800" dirty="0" smtClean="0"/>
              <a:t>pohybují automobil </a:t>
            </a:r>
            <a:r>
              <a:rPr lang="cs-CZ" sz="2800" dirty="0"/>
              <a:t>a cyklista, </a:t>
            </a:r>
            <a:br>
              <a:rPr lang="cs-CZ" sz="2800" dirty="0"/>
            </a:br>
            <a:r>
              <a:rPr lang="cs-CZ" sz="2800" dirty="0"/>
              <a:t>b) 	jakou dráhu urazí za dobu 15 s </a:t>
            </a:r>
            <a:r>
              <a:rPr lang="cs-CZ" sz="2800" dirty="0" smtClean="0"/>
              <a:t>automobil </a:t>
            </a:r>
            <a:r>
              <a:rPr lang="cs-CZ" sz="2800" dirty="0"/>
              <a:t>a cyklista?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503614" y="3716338"/>
            <a:ext cx="5329237" cy="1657350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358" y="2686050"/>
            <a:ext cx="8511747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855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pPr eaLnBrk="1" hangingPunct="1"/>
            <a:r>
              <a:rPr lang="cs-CZ" sz="3200"/>
              <a:t>6. a) Řešení: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4413" y="1196975"/>
            <a:ext cx="10229850" cy="53276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pro koncové body úseček lze z grafu vyčíst: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	automobil: s = 500 m, t = 20 s,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	cyklista: s = 100 m, t = 20 s.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Vyčtené hodnoty dosadíme do vztahu: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74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429557"/>
              </p:ext>
            </p:extLst>
          </p:nvPr>
        </p:nvGraphicFramePr>
        <p:xfrm>
          <a:off x="2566987" y="4076700"/>
          <a:ext cx="1028311" cy="1081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Rovnice" r:id="rId3" imgW="368140" imgH="393529" progId="Equation.3">
                  <p:embed/>
                </p:oleObj>
              </mc:Choice>
              <mc:Fallback>
                <p:oleObj name="Rovnice" r:id="rId3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7" y="4076700"/>
                        <a:ext cx="1028311" cy="1081089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7415" name="Object 6"/>
          <p:cNvGraphicFramePr>
            <a:graphicFrameLocks noChangeAspect="1"/>
          </p:cNvGraphicFramePr>
          <p:nvPr/>
        </p:nvGraphicFramePr>
        <p:xfrm>
          <a:off x="4151313" y="4149726"/>
          <a:ext cx="187325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Rovnice" r:id="rId5" imgW="710891" imgH="393529" progId="Equation.3">
                  <p:embed/>
                </p:oleObj>
              </mc:Choice>
              <mc:Fallback>
                <p:oleObj name="Rovnice" r:id="rId5" imgW="71089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3" y="4149726"/>
                        <a:ext cx="187325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7417" name="Object 8"/>
          <p:cNvGraphicFramePr>
            <a:graphicFrameLocks noChangeAspect="1"/>
          </p:cNvGraphicFramePr>
          <p:nvPr/>
        </p:nvGraphicFramePr>
        <p:xfrm>
          <a:off x="4151314" y="5229226"/>
          <a:ext cx="18002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Rovnice" r:id="rId7" imgW="660113" imgH="393529" progId="Equation.3">
                  <p:embed/>
                </p:oleObj>
              </mc:Choice>
              <mc:Fallback>
                <p:oleObj name="Rovnice" r:id="rId7" imgW="6601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4" y="5229226"/>
                        <a:ext cx="1800225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7419" name="Object 10"/>
          <p:cNvGraphicFramePr>
            <a:graphicFrameLocks noChangeAspect="1"/>
          </p:cNvGraphicFramePr>
          <p:nvPr/>
        </p:nvGraphicFramePr>
        <p:xfrm>
          <a:off x="7104063" y="4076700"/>
          <a:ext cx="1871662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Rovnice" r:id="rId9" imgW="698197" imgH="393529" progId="Equation.3">
                  <p:embed/>
                </p:oleObj>
              </mc:Choice>
              <mc:Fallback>
                <p:oleObj name="Rovnice" r:id="rId9" imgW="69819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4063" y="4076700"/>
                        <a:ext cx="1871662" cy="1049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0" name="Rectangle 1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7421" name="Object 12"/>
          <p:cNvGraphicFramePr>
            <a:graphicFrameLocks noChangeAspect="1"/>
          </p:cNvGraphicFramePr>
          <p:nvPr/>
        </p:nvGraphicFramePr>
        <p:xfrm>
          <a:off x="7175501" y="5229225"/>
          <a:ext cx="15843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Rovnice" r:id="rId11" imgW="571252" imgH="393529" progId="Equation.3">
                  <p:embed/>
                </p:oleObj>
              </mc:Choice>
              <mc:Fallback>
                <p:oleObj name="Rovnice" r:id="rId11" imgW="57125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1" y="5229225"/>
                        <a:ext cx="1584325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9367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7" y="1268414"/>
            <a:ext cx="10258425" cy="4818061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dráhu uraženou automobilem a cyklistou    za 15 s lze určit:</a:t>
            </a:r>
          </a:p>
          <a:p>
            <a:pPr lvl="1" eaLnBrk="1" hangingPunct="1"/>
            <a:r>
              <a:rPr lang="cs-CZ" dirty="0" smtClean="0"/>
              <a:t>odhadem z grafu (každý ve svém grafu),</a:t>
            </a:r>
          </a:p>
          <a:p>
            <a:pPr lvl="1" eaLnBrk="1" hangingPunct="1"/>
            <a:r>
              <a:rPr lang="cs-CZ" dirty="0" smtClean="0"/>
              <a:t>výpočtem.</a:t>
            </a:r>
          </a:p>
        </p:txBody>
      </p:sp>
      <p:graphicFrame>
        <p:nvGraphicFramePr>
          <p:cNvPr id="18435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802988385"/>
              </p:ext>
            </p:extLst>
          </p:nvPr>
        </p:nvGraphicFramePr>
        <p:xfrm>
          <a:off x="2711451" y="3716338"/>
          <a:ext cx="15843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name="Rovnice" r:id="rId3" imgW="469696" imgH="152334" progId="Equation.3">
                  <p:embed/>
                </p:oleObj>
              </mc:Choice>
              <mc:Fallback>
                <p:oleObj name="Rovnice" r:id="rId3" imgW="469696" imgH="15233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1" y="3716338"/>
                        <a:ext cx="1584325" cy="5143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12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8437" name="Object 11"/>
          <p:cNvGraphicFramePr>
            <a:graphicFrameLocks noChangeAspect="1"/>
          </p:cNvGraphicFramePr>
          <p:nvPr/>
        </p:nvGraphicFramePr>
        <p:xfrm>
          <a:off x="4727576" y="3429001"/>
          <a:ext cx="244792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Rovnice" r:id="rId5" imgW="939392" imgH="393529" progId="Equation.3">
                  <p:embed/>
                </p:oleObj>
              </mc:Choice>
              <mc:Fallback>
                <p:oleObj name="Rovnice" r:id="rId5" imgW="93939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6" y="3429001"/>
                        <a:ext cx="2447925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8439" name="Object 13"/>
          <p:cNvGraphicFramePr>
            <a:graphicFrameLocks noChangeAspect="1"/>
          </p:cNvGraphicFramePr>
          <p:nvPr/>
        </p:nvGraphicFramePr>
        <p:xfrm>
          <a:off x="4800601" y="4797425"/>
          <a:ext cx="1871663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Rovnice" r:id="rId7" imgW="685800" imgH="228600" progId="Equation.3">
                  <p:embed/>
                </p:oleObj>
              </mc:Choice>
              <mc:Fallback>
                <p:oleObj name="Rovnice" r:id="rId7" imgW="685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1" y="4797425"/>
                        <a:ext cx="1871663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Rectangle 16"/>
          <p:cNvSpPr>
            <a:spLocks noChangeArrowheads="1"/>
          </p:cNvSpPr>
          <p:nvPr/>
        </p:nvSpPr>
        <p:spPr bwMode="auto">
          <a:xfrm>
            <a:off x="1524001" y="33157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8441" name="Object 15"/>
          <p:cNvGraphicFramePr>
            <a:graphicFrameLocks noChangeAspect="1"/>
          </p:cNvGraphicFramePr>
          <p:nvPr/>
        </p:nvGraphicFramePr>
        <p:xfrm>
          <a:off x="7608888" y="3357564"/>
          <a:ext cx="2303462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Rovnice" r:id="rId9" imgW="850531" imgH="393529" progId="Equation.3">
                  <p:embed/>
                </p:oleObj>
              </mc:Choice>
              <mc:Fallback>
                <p:oleObj name="Rovnice" r:id="rId9" imgW="85053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888" y="3357564"/>
                        <a:ext cx="2303462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Rectangle 18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844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678019"/>
              </p:ext>
            </p:extLst>
          </p:nvPr>
        </p:nvGraphicFramePr>
        <p:xfrm>
          <a:off x="7680327" y="4746650"/>
          <a:ext cx="1635124" cy="636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Rovnice" r:id="rId11" imgW="583947" imgH="228501" progId="Equation.3">
                  <p:embed/>
                </p:oleObj>
              </mc:Choice>
              <mc:Fallback>
                <p:oleObj name="Rovnice" r:id="rId11" imgW="58394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327" y="4746650"/>
                        <a:ext cx="1635124" cy="6365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4" name="Rectangle 19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739775"/>
          </a:xfrm>
        </p:spPr>
        <p:txBody>
          <a:bodyPr/>
          <a:lstStyle/>
          <a:p>
            <a:pPr eaLnBrk="1" hangingPunct="1"/>
            <a:r>
              <a:rPr lang="cs-CZ" sz="3200"/>
              <a:t>6.b) Řešení:</a:t>
            </a:r>
          </a:p>
        </p:txBody>
      </p:sp>
    </p:spTree>
    <p:extLst>
      <p:ext uri="{BB962C8B-B14F-4D97-AF65-F5344CB8AC3E}">
        <p14:creationId xmlns:p14="http://schemas.microsoft.com/office/powerpoint/2010/main" val="2402725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cs-CZ" sz="3200" dirty="0" smtClean="0">
                <a:latin typeface="+mj-lt"/>
              </a:rPr>
              <a:t>7. </a:t>
            </a:r>
            <a:r>
              <a:rPr lang="cs-CZ" sz="3200" dirty="0" smtClean="0"/>
              <a:t>	</a:t>
            </a:r>
            <a:r>
              <a:rPr lang="cs-CZ" sz="3200" dirty="0" smtClean="0">
                <a:latin typeface="+mj-lt"/>
              </a:rPr>
              <a:t>Jakou dráhu urazila raketa rovnoměrně zrychleným 	pohybem, 	když dosáhla z klidu za 40 s rychlosti 10 km/s?                               	Jaké bylo její zrychlení?</a:t>
            </a:r>
          </a:p>
        </p:txBody>
      </p:sp>
    </p:spTree>
    <p:extLst>
      <p:ext uri="{BB962C8B-B14F-4D97-AF65-F5344CB8AC3E}">
        <p14:creationId xmlns:p14="http://schemas.microsoft.com/office/powerpoint/2010/main" val="2339852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7" y="549276"/>
            <a:ext cx="10372725" cy="590391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sz="3200" dirty="0" smtClean="0">
                <a:latin typeface="+mj-lt"/>
              </a:rPr>
              <a:t>7. Řešení: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	t = 40 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	v = 10 km/s = 10 000 m/s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	s = </a:t>
            </a:r>
            <a:r>
              <a:rPr lang="cs-CZ" dirty="0" smtClean="0">
                <a:solidFill>
                  <a:srgbClr val="FF0000"/>
                </a:solidFill>
              </a:rPr>
              <a:t>x</a:t>
            </a:r>
            <a:r>
              <a:rPr lang="cs-CZ" dirty="0" smtClean="0"/>
              <a:t>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 smtClean="0"/>
              <a:t>	a = </a:t>
            </a:r>
            <a:r>
              <a:rPr lang="cs-CZ" dirty="0" smtClean="0">
                <a:solidFill>
                  <a:srgbClr val="FF0000"/>
                </a:solidFill>
              </a:rPr>
              <a:t>y</a:t>
            </a:r>
            <a:r>
              <a:rPr lang="cs-CZ" dirty="0" smtClean="0"/>
              <a:t> m/s</a:t>
            </a:r>
            <a:r>
              <a:rPr lang="cs-CZ" baseline="30000" dirty="0" smtClean="0"/>
              <a:t>2</a:t>
            </a: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endParaRPr lang="cs-CZ" dirty="0" smtClean="0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386786"/>
              </p:ext>
            </p:extLst>
          </p:nvPr>
        </p:nvGraphicFramePr>
        <p:xfrm>
          <a:off x="6240463" y="3366015"/>
          <a:ext cx="1223963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name="Rovnice" r:id="rId3" imgW="583947" imgH="393529" progId="Equation.3">
                  <p:embed/>
                </p:oleObj>
              </mc:Choice>
              <mc:Fallback>
                <p:oleObj name="Rovnice" r:id="rId3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3366015"/>
                        <a:ext cx="1223963" cy="82391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99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520459"/>
              </p:ext>
            </p:extLst>
          </p:nvPr>
        </p:nvGraphicFramePr>
        <p:xfrm>
          <a:off x="3242469" y="3370779"/>
          <a:ext cx="80168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Rovnice" r:id="rId5" imgW="380835" imgH="393529" progId="Equation.3">
                  <p:embed/>
                </p:oleObj>
              </mc:Choice>
              <mc:Fallback>
                <p:oleObj name="Rovnice" r:id="rId5" imgW="38083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2469" y="3370779"/>
                        <a:ext cx="801688" cy="8223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1524001" y="30014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3216276" y="4365626"/>
          <a:ext cx="1871663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8" name="Rovnice" r:id="rId7" imgW="914400" imgH="482600" progId="Equation.3">
                  <p:embed/>
                </p:oleObj>
              </mc:Choice>
              <mc:Fallback>
                <p:oleObj name="Rovnice" r:id="rId7" imgW="914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6" y="4365626"/>
                        <a:ext cx="1871663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9946" name="Object 10"/>
          <p:cNvGraphicFramePr>
            <a:graphicFrameLocks noChangeAspect="1"/>
          </p:cNvGraphicFramePr>
          <p:nvPr/>
        </p:nvGraphicFramePr>
        <p:xfrm>
          <a:off x="3216276" y="5516564"/>
          <a:ext cx="1655763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Rovnice" r:id="rId9" imgW="710891" imgH="393529" progId="Equation.3">
                  <p:embed/>
                </p:oleObj>
              </mc:Choice>
              <mc:Fallback>
                <p:oleObj name="Rovnice" r:id="rId9" imgW="71089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6" y="5516564"/>
                        <a:ext cx="1655763" cy="903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9948" name="Object 12"/>
          <p:cNvGraphicFramePr>
            <a:graphicFrameLocks noChangeAspect="1"/>
          </p:cNvGraphicFramePr>
          <p:nvPr/>
        </p:nvGraphicFramePr>
        <p:xfrm>
          <a:off x="6240463" y="4437063"/>
          <a:ext cx="3097212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Rovnice" r:id="rId11" imgW="1333500" imgH="393700" progId="Equation.3">
                  <p:embed/>
                </p:oleObj>
              </mc:Choice>
              <mc:Fallback>
                <p:oleObj name="Rovnice" r:id="rId11" imgW="1333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4437063"/>
                        <a:ext cx="3097212" cy="906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39950" name="Object 14"/>
          <p:cNvGraphicFramePr>
            <a:graphicFrameLocks noChangeAspect="1"/>
          </p:cNvGraphicFramePr>
          <p:nvPr/>
        </p:nvGraphicFramePr>
        <p:xfrm>
          <a:off x="6240464" y="5734051"/>
          <a:ext cx="374332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Rovnice" r:id="rId13" imgW="1421783" imgH="177723" progId="Equation.3">
                  <p:embed/>
                </p:oleObj>
              </mc:Choice>
              <mc:Fallback>
                <p:oleObj name="Rovnice" r:id="rId13" imgW="1421783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4" y="5734051"/>
                        <a:ext cx="3743325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1256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36913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27877652"/>
              </p:ext>
            </p:extLst>
          </p:nvPr>
        </p:nvGraphicFramePr>
        <p:xfrm>
          <a:off x="1017431" y="1600200"/>
          <a:ext cx="10122794" cy="4843272"/>
        </p:xfrm>
        <a:graphic>
          <a:graphicData uri="http://schemas.openxmlformats.org/drawingml/2006/table">
            <a:tbl>
              <a:tblPr/>
              <a:tblGrid>
                <a:gridCol w="3643737"/>
                <a:gridCol w="6479057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Kinematika – příklady k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procvičení.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VY_32_INOVACE_005_Fyzika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27. 9. 2013,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10. 2013,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15.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10. 2013.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Příklady k doplnění základního učiva o pohybech a k procvičování.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246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971551" y="692150"/>
            <a:ext cx="10258424" cy="4897438"/>
          </a:xfrm>
        </p:spPr>
        <p:txBody>
          <a:bodyPr/>
          <a:lstStyle/>
          <a:p>
            <a:pPr eaLnBrk="1" hangingPunct="1"/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>8.	Jak hluboká je propast Macocha, jestliže </a:t>
            </a:r>
            <a:r>
              <a:rPr lang="cs-CZ" sz="3200" dirty="0" smtClean="0"/>
              <a:t>volně </a:t>
            </a:r>
            <a:r>
              <a:rPr lang="cs-CZ" sz="3200" dirty="0"/>
              <a:t>puštěný </a:t>
            </a:r>
            <a:r>
              <a:rPr lang="cs-CZ" sz="3200" dirty="0" smtClean="0"/>
              <a:t>	kámen </a:t>
            </a:r>
            <a:r>
              <a:rPr lang="cs-CZ" sz="3200" dirty="0"/>
              <a:t>dopadne na její </a:t>
            </a:r>
            <a:r>
              <a:rPr lang="cs-CZ" sz="3200" dirty="0" smtClean="0"/>
              <a:t>dno </a:t>
            </a:r>
            <a:r>
              <a:rPr lang="cs-CZ" sz="3200" dirty="0"/>
              <a:t>	za dobu 5,25 s? Odpor </a:t>
            </a:r>
            <a:r>
              <a:rPr lang="cs-CZ" sz="3200" dirty="0" smtClean="0"/>
              <a:t>	vzduchu neuvažuj</a:t>
            </a:r>
            <a:r>
              <a:rPr lang="cs-CZ" sz="3200" dirty="0"/>
              <a:t>.</a:t>
            </a:r>
            <a:br>
              <a:rPr lang="cs-CZ" sz="3200" dirty="0"/>
            </a:br>
            <a:r>
              <a:rPr lang="cs-CZ" sz="3200" dirty="0"/>
              <a:t/>
            </a:r>
            <a:br>
              <a:rPr lang="cs-CZ" sz="3200" dirty="0"/>
            </a:b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540463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71537" y="549276"/>
            <a:ext cx="10358437" cy="53181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sz="3200" dirty="0" smtClean="0">
                <a:latin typeface="+mj-lt"/>
              </a:rPr>
              <a:t>8. Řešení: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t = 5,25 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g = 10 m/s</a:t>
            </a:r>
            <a:r>
              <a:rPr lang="cs-CZ" baseline="30000" dirty="0" smtClean="0"/>
              <a:t>2</a:t>
            </a:r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s = </a:t>
            </a:r>
            <a:r>
              <a:rPr lang="cs-CZ" i="1" dirty="0" smtClean="0">
                <a:solidFill>
                  <a:srgbClr val="FF0000"/>
                </a:solidFill>
              </a:rPr>
              <a:t>x</a:t>
            </a:r>
            <a:r>
              <a:rPr lang="cs-CZ" dirty="0" smtClean="0"/>
              <a:t> m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</p:txBody>
      </p:sp>
      <p:graphicFrame>
        <p:nvGraphicFramePr>
          <p:cNvPr id="20483" name="Object 3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061947807"/>
              </p:ext>
            </p:extLst>
          </p:nvPr>
        </p:nvGraphicFramePr>
        <p:xfrm>
          <a:off x="2424114" y="3284538"/>
          <a:ext cx="2016125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Rovnice" r:id="rId3" imgW="736280" imgH="393529" progId="Equation.3">
                  <p:embed/>
                </p:oleObj>
              </mc:Choice>
              <mc:Fallback>
                <p:oleObj name="Rovnice" r:id="rId3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4" y="3284538"/>
                        <a:ext cx="2016125" cy="10779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6167438" y="3284539"/>
          <a:ext cx="381635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Rovnice" r:id="rId5" imgW="1345616" imgH="393529" progId="Equation.3">
                  <p:embed/>
                </p:oleObj>
              </mc:Choice>
              <mc:Fallback>
                <p:oleObj name="Rovnice" r:id="rId5" imgW="134561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8" y="3284539"/>
                        <a:ext cx="3816350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167438" y="4941888"/>
          <a:ext cx="230505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Rovnice" r:id="rId7" imgW="774364" imgH="203112" progId="Equation.3">
                  <p:embed/>
                </p:oleObj>
              </mc:Choice>
              <mc:Fallback>
                <p:oleObj name="Rovnice" r:id="rId7" imgW="774364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8" y="4941888"/>
                        <a:ext cx="230505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1799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457200"/>
            <a:ext cx="10415587" cy="4700588"/>
          </a:xfrm>
        </p:spPr>
        <p:txBody>
          <a:bodyPr/>
          <a:lstStyle/>
          <a:p>
            <a:pPr marL="838200" indent="-838200"/>
            <a:r>
              <a:rPr lang="cs-CZ" sz="3200" dirty="0"/>
              <a:t>9.	Těleso padá volným pádem z </a:t>
            </a:r>
            <a:r>
              <a:rPr lang="cs-CZ" sz="3200" dirty="0" smtClean="0"/>
              <a:t>výšky </a:t>
            </a:r>
            <a:r>
              <a:rPr lang="cs-CZ" sz="3200" dirty="0"/>
              <a:t>80 m. </a:t>
            </a:r>
            <a:br>
              <a:rPr lang="cs-CZ" sz="3200" dirty="0"/>
            </a:br>
            <a:r>
              <a:rPr lang="cs-CZ" sz="3200" dirty="0"/>
              <a:t>Určete: </a:t>
            </a:r>
            <a:br>
              <a:rPr lang="cs-CZ" sz="3200" dirty="0"/>
            </a:br>
            <a:r>
              <a:rPr lang="cs-CZ" sz="3600" dirty="0"/>
              <a:t>	</a:t>
            </a:r>
            <a:r>
              <a:rPr lang="cs-CZ" sz="3200" dirty="0"/>
              <a:t>a) dobu, za kterou dopadne na zem, </a:t>
            </a:r>
            <a:br>
              <a:rPr lang="cs-CZ" sz="3200" dirty="0"/>
            </a:br>
            <a:r>
              <a:rPr lang="cs-CZ" sz="3600" dirty="0"/>
              <a:t>	</a:t>
            </a:r>
            <a:r>
              <a:rPr lang="cs-CZ" sz="3200" dirty="0"/>
              <a:t>b) velikost rychlosti dopadu</a:t>
            </a:r>
            <a:r>
              <a:rPr lang="cs-CZ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7259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8" y="457200"/>
            <a:ext cx="10044112" cy="219023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600" dirty="0"/>
              <a:t>9.a) Řešení:</a:t>
            </a:r>
            <a:br>
              <a:rPr lang="cs-CZ" sz="3600" dirty="0"/>
            </a:br>
            <a:r>
              <a:rPr lang="cs-CZ" sz="4000" dirty="0"/>
              <a:t>	</a:t>
            </a:r>
            <a:r>
              <a:rPr lang="cs-CZ" sz="3200" dirty="0">
                <a:latin typeface="+mn-lt"/>
              </a:rPr>
              <a:t>s = 80 m</a:t>
            </a:r>
            <a:br>
              <a:rPr lang="cs-CZ" sz="3200" dirty="0">
                <a:latin typeface="+mn-lt"/>
              </a:rPr>
            </a:br>
            <a:r>
              <a:rPr lang="cs-CZ" sz="3200" dirty="0">
                <a:latin typeface="+mn-lt"/>
              </a:rPr>
              <a:t>	g = 10 m/s</a:t>
            </a:r>
            <a:r>
              <a:rPr lang="cs-CZ" sz="3200" baseline="30000" dirty="0">
                <a:latin typeface="+mn-lt"/>
              </a:rPr>
              <a:t>2</a:t>
            </a:r>
            <a:r>
              <a:rPr lang="cs-CZ" sz="3200" dirty="0">
                <a:latin typeface="+mn-lt"/>
              </a:rPr>
              <a:t/>
            </a:r>
            <a:br>
              <a:rPr lang="cs-CZ" sz="3200" dirty="0">
                <a:latin typeface="+mn-lt"/>
              </a:rPr>
            </a:br>
            <a:r>
              <a:rPr lang="cs-CZ" sz="3200" dirty="0">
                <a:latin typeface="+mn-lt"/>
              </a:rPr>
              <a:t>	t  = </a:t>
            </a:r>
            <a:r>
              <a:rPr lang="cs-CZ" sz="3200" i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cs-CZ" sz="3200" dirty="0">
                <a:latin typeface="+mn-lt"/>
              </a:rPr>
              <a:t> s</a:t>
            </a:r>
            <a:br>
              <a:rPr lang="cs-CZ" sz="3200" dirty="0">
                <a:latin typeface="+mn-lt"/>
              </a:rPr>
            </a:br>
            <a:r>
              <a:rPr lang="cs-CZ" sz="4000" dirty="0">
                <a:latin typeface="+mn-lt"/>
              </a:rPr>
              <a:t>	</a:t>
            </a:r>
            <a:r>
              <a:rPr lang="cs-CZ" sz="3200" dirty="0">
                <a:latin typeface="+mn-lt"/>
              </a:rPr>
              <a:t>v = </a:t>
            </a:r>
            <a:r>
              <a:rPr lang="cs-CZ" sz="3200" i="1" dirty="0">
                <a:solidFill>
                  <a:srgbClr val="FF0000"/>
                </a:solidFill>
                <a:latin typeface="+mn-lt"/>
              </a:rPr>
              <a:t>y</a:t>
            </a:r>
            <a:r>
              <a:rPr lang="cs-CZ" sz="3200" dirty="0">
                <a:latin typeface="+mn-lt"/>
              </a:rPr>
              <a:t> m/s</a:t>
            </a:r>
            <a:r>
              <a:rPr lang="cs-CZ" sz="4000" dirty="0">
                <a:latin typeface="+mn-lt"/>
              </a:rPr>
              <a:t/>
            </a:r>
            <a:br>
              <a:rPr lang="cs-CZ" sz="4000" dirty="0">
                <a:latin typeface="+mn-lt"/>
              </a:rPr>
            </a:br>
            <a:endParaRPr lang="cs-CZ" sz="4000" dirty="0">
              <a:latin typeface="+mn-lt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3068638"/>
            <a:ext cx="8229600" cy="36004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sz="2400" dirty="0"/>
              <a:t>	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524001" y="30109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670313"/>
              </p:ext>
            </p:extLst>
          </p:nvPr>
        </p:nvGraphicFramePr>
        <p:xfrm>
          <a:off x="3216275" y="3789363"/>
          <a:ext cx="1512888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Rovnice" r:id="rId3" imgW="622030" imgH="469696" progId="Equation.3">
                  <p:embed/>
                </p:oleObj>
              </mc:Choice>
              <mc:Fallback>
                <p:oleObj name="Rovnice" r:id="rId3" imgW="622030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3789363"/>
                        <a:ext cx="1512888" cy="11414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524001" y="29204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6240464" y="3789363"/>
          <a:ext cx="198437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Rovnice" r:id="rId5" imgW="799753" imgH="634725" progId="Equation.3">
                  <p:embed/>
                </p:oleObj>
              </mc:Choice>
              <mc:Fallback>
                <p:oleObj name="Rovnice" r:id="rId5" imgW="799753" imgH="63472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4" y="3789363"/>
                        <a:ext cx="1984375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6240463" y="5734051"/>
          <a:ext cx="9715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Rovnice" r:id="rId7" imgW="405872" imgH="177569" progId="Equation.3">
                  <p:embed/>
                </p:oleObj>
              </mc:Choice>
              <mc:Fallback>
                <p:oleObj name="Rovnice" r:id="rId7" imgW="405872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5734051"/>
                        <a:ext cx="97155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2540" name="Rectangle 1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0959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66738"/>
            <a:ext cx="8229600" cy="601662"/>
          </a:xfrm>
        </p:spPr>
        <p:txBody>
          <a:bodyPr>
            <a:normAutofit/>
          </a:bodyPr>
          <a:lstStyle/>
          <a:p>
            <a:pPr eaLnBrk="1" hangingPunct="1"/>
            <a:r>
              <a:rPr lang="cs-CZ" sz="3200" dirty="0"/>
              <a:t>9.b) Řešení: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5259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cs-CZ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smtClean="0"/>
              <a:t>	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524001" y="30109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1524001" y="29204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356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46179"/>
              </p:ext>
            </p:extLst>
          </p:nvPr>
        </p:nvGraphicFramePr>
        <p:xfrm>
          <a:off x="3503614" y="1989139"/>
          <a:ext cx="1296987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Rovnice" r:id="rId3" imgW="507780" imgH="177723" progId="Equation.3">
                  <p:embed/>
                </p:oleObj>
              </mc:Choice>
              <mc:Fallback>
                <p:oleObj name="Rovnice" r:id="rId3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614" y="1989139"/>
                        <a:ext cx="1296987" cy="4651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Rectangle 12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3562" name="Object 13"/>
          <p:cNvGraphicFramePr>
            <a:graphicFrameLocks noChangeAspect="1"/>
          </p:cNvGraphicFramePr>
          <p:nvPr/>
        </p:nvGraphicFramePr>
        <p:xfrm>
          <a:off x="6096001" y="1700214"/>
          <a:ext cx="2016125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Rovnice" r:id="rId5" imgW="799753" imgH="393529" progId="Equation.3">
                  <p:embed/>
                </p:oleObj>
              </mc:Choice>
              <mc:Fallback>
                <p:oleObj name="Rovnice" r:id="rId5" imgW="79975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1" y="1700214"/>
                        <a:ext cx="2016125" cy="979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Rectangle 1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3564" name="Object 15"/>
          <p:cNvGraphicFramePr>
            <a:graphicFrameLocks noChangeAspect="1"/>
          </p:cNvGraphicFramePr>
          <p:nvPr/>
        </p:nvGraphicFramePr>
        <p:xfrm>
          <a:off x="6096001" y="2852739"/>
          <a:ext cx="1439863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Rovnice" r:id="rId7" imgW="583947" imgH="393529" progId="Equation.3">
                  <p:embed/>
                </p:oleObj>
              </mc:Choice>
              <mc:Fallback>
                <p:oleObj name="Rovnice" r:id="rId7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1" y="2852739"/>
                        <a:ext cx="1439863" cy="96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90435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457200"/>
            <a:ext cx="10129838" cy="5780088"/>
          </a:xfrm>
        </p:spPr>
        <p:txBody>
          <a:bodyPr/>
          <a:lstStyle/>
          <a:p>
            <a:pPr eaLnBrk="1" hangingPunct="1"/>
            <a:r>
              <a:rPr lang="cs-CZ" sz="3200" dirty="0"/>
              <a:t>10. 	Kotouč má frekvenci otáčení 480 1/min.</a:t>
            </a:r>
            <a:br>
              <a:rPr lang="cs-CZ" sz="3200" dirty="0"/>
            </a:br>
            <a:r>
              <a:rPr lang="cs-CZ" sz="3200" dirty="0"/>
              <a:t>	a) Vyjádřete ji v 1/s,</a:t>
            </a:r>
            <a:br>
              <a:rPr lang="cs-CZ" sz="3200" dirty="0"/>
            </a:br>
            <a:r>
              <a:rPr lang="cs-CZ" sz="3200" dirty="0"/>
              <a:t>	b) určete dobu oběhu.</a:t>
            </a:r>
          </a:p>
        </p:txBody>
      </p:sp>
    </p:spTree>
    <p:extLst>
      <p:ext uri="{BB962C8B-B14F-4D97-AF65-F5344CB8AC3E}">
        <p14:creationId xmlns:p14="http://schemas.microsoft.com/office/powerpoint/2010/main" val="2612818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/>
              <a:t>10. Řešení: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smtClean="0">
                <a:solidFill>
                  <a:schemeClr val="bg1"/>
                </a:solidFill>
              </a:rPr>
              <a:t>.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5605" name="Object 4"/>
          <p:cNvGraphicFramePr>
            <a:graphicFrameLocks noChangeAspect="1"/>
          </p:cNvGraphicFramePr>
          <p:nvPr/>
        </p:nvGraphicFramePr>
        <p:xfrm>
          <a:off x="3287714" y="1341439"/>
          <a:ext cx="180022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4" name="Rovnice" r:id="rId3" imgW="799753" imgH="393529" progId="Equation.3">
                  <p:embed/>
                </p:oleObj>
              </mc:Choice>
              <mc:Fallback>
                <p:oleObj name="Rovnice" r:id="rId3" imgW="79975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4" y="1341439"/>
                        <a:ext cx="1800225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5607" name="Object 6"/>
          <p:cNvGraphicFramePr>
            <a:graphicFrameLocks noChangeAspect="1"/>
          </p:cNvGraphicFramePr>
          <p:nvPr/>
        </p:nvGraphicFramePr>
        <p:xfrm>
          <a:off x="3287714" y="2420939"/>
          <a:ext cx="4105275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5" name="Rovnice" r:id="rId5" imgW="1803400" imgH="393700" progId="Equation.3">
                  <p:embed/>
                </p:oleObj>
              </mc:Choice>
              <mc:Fallback>
                <p:oleObj name="Rovnice" r:id="rId5" imgW="1803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4" y="2420939"/>
                        <a:ext cx="4105275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5609" name="Rectangle 8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5610" name="Object 9"/>
          <p:cNvGraphicFramePr>
            <a:graphicFrameLocks noChangeAspect="1"/>
          </p:cNvGraphicFramePr>
          <p:nvPr/>
        </p:nvGraphicFramePr>
        <p:xfrm>
          <a:off x="3287714" y="3644901"/>
          <a:ext cx="936625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Rovnice" r:id="rId7" imgW="406048" imgH="393359" progId="Equation.3">
                  <p:embed/>
                </p:oleObj>
              </mc:Choice>
              <mc:Fallback>
                <p:oleObj name="Rovnice" r:id="rId7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4" y="3644901"/>
                        <a:ext cx="936625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1" name="Rectangle 10"/>
          <p:cNvSpPr>
            <a:spLocks noChangeArrowheads="1"/>
          </p:cNvSpPr>
          <p:nvPr/>
        </p:nvSpPr>
        <p:spPr bwMode="auto">
          <a:xfrm>
            <a:off x="1524001" y="29569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5612" name="Object 11"/>
          <p:cNvGraphicFramePr>
            <a:graphicFrameLocks noChangeAspect="1"/>
          </p:cNvGraphicFramePr>
          <p:nvPr/>
        </p:nvGraphicFramePr>
        <p:xfrm>
          <a:off x="3216275" y="4797425"/>
          <a:ext cx="2160588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7" name="Rovnice" r:id="rId9" imgW="1054100" imgH="596900" progId="Equation.3">
                  <p:embed/>
                </p:oleObj>
              </mc:Choice>
              <mc:Fallback>
                <p:oleObj name="Rovnice" r:id="rId9" imgW="10541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4797425"/>
                        <a:ext cx="2160588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9846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957264" y="457200"/>
            <a:ext cx="10301286" cy="5924550"/>
          </a:xfrm>
        </p:spPr>
        <p:txBody>
          <a:bodyPr/>
          <a:lstStyle/>
          <a:p>
            <a:pPr marL="838200" indent="-838200"/>
            <a:r>
              <a:rPr lang="cs-CZ" sz="3200" dirty="0"/>
              <a:t>11.	Automobil projel za 20 min </a:t>
            </a:r>
            <a:r>
              <a:rPr lang="cs-CZ" sz="3200" dirty="0" smtClean="0"/>
              <a:t>dráhu 36 </a:t>
            </a:r>
            <a:r>
              <a:rPr lang="cs-CZ" sz="3200" dirty="0"/>
              <a:t>km. Jeho kola mají průměr 500 mm. Předpokládáme, že se automobil pohyboval rovnoměrně. </a:t>
            </a:r>
            <a:br>
              <a:rPr lang="cs-CZ" sz="3200" dirty="0"/>
            </a:br>
            <a:r>
              <a:rPr lang="cs-CZ" sz="3200" dirty="0"/>
              <a:t>Určete: </a:t>
            </a:r>
            <a:br>
              <a:rPr lang="cs-CZ" sz="3200" dirty="0"/>
            </a:br>
            <a:r>
              <a:rPr lang="cs-CZ" sz="3200" dirty="0"/>
              <a:t>a) rychlost bodu na obvodu kola, </a:t>
            </a:r>
            <a:br>
              <a:rPr lang="cs-CZ" sz="3200" dirty="0"/>
            </a:br>
            <a:r>
              <a:rPr lang="cs-CZ" sz="3200" dirty="0"/>
              <a:t>b) úhlovou rychlost kol, </a:t>
            </a:r>
            <a:br>
              <a:rPr lang="cs-CZ" sz="3200" dirty="0"/>
            </a:br>
            <a:r>
              <a:rPr lang="cs-CZ" sz="3200" dirty="0"/>
              <a:t>c) čas, za který se otočí kolo auta, </a:t>
            </a:r>
            <a:br>
              <a:rPr lang="cs-CZ" sz="3200" dirty="0"/>
            </a:br>
            <a:r>
              <a:rPr lang="cs-CZ" sz="3200" dirty="0"/>
              <a:t>d) frekvenci otáčení kola.</a:t>
            </a:r>
          </a:p>
        </p:txBody>
      </p:sp>
    </p:spTree>
    <p:extLst>
      <p:ext uri="{BB962C8B-B14F-4D97-AF65-F5344CB8AC3E}">
        <p14:creationId xmlns:p14="http://schemas.microsoft.com/office/powerpoint/2010/main" val="41998573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739775"/>
          </a:xfrm>
        </p:spPr>
        <p:txBody>
          <a:bodyPr/>
          <a:lstStyle/>
          <a:p>
            <a:pPr eaLnBrk="1" hangingPunct="1"/>
            <a:r>
              <a:rPr lang="cs-CZ" sz="3200" dirty="0"/>
              <a:t>11. Řešení: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9"/>
            <a:ext cx="8229600" cy="39592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t = 20 min = 1200 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s = 36 km = 36000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d = 500 mm = 0,5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r = 0,25 m</a:t>
            </a: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082984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6613" y="733941"/>
            <a:ext cx="10229850" cy="561657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/>
              <a:t>b)</a:t>
            </a:r>
            <a:r>
              <a:rPr lang="cs-CZ" dirty="0" smtClean="0">
                <a:solidFill>
                  <a:schemeClr val="bg1"/>
                </a:solidFill>
              </a:rPr>
              <a:t>a)a.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>
                <a:solidFill>
                  <a:schemeClr val="bg1"/>
                </a:solidFill>
              </a:rPr>
              <a:t>.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1" y="3244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2927350" y="620714"/>
          <a:ext cx="88900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Rovnice" r:id="rId3" imgW="368140" imgH="393529" progId="Equation.3">
                  <p:embed/>
                </p:oleObj>
              </mc:Choice>
              <mc:Fallback>
                <p:oleObj name="Rovnice" r:id="rId3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0" y="620714"/>
                        <a:ext cx="889000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4943476" y="620713"/>
          <a:ext cx="1871663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7" name="Rovnice" r:id="rId5" imgW="799753" imgH="393529" progId="Equation.3">
                  <p:embed/>
                </p:oleObj>
              </mc:Choice>
              <mc:Fallback>
                <p:oleObj name="Rovnice" r:id="rId5" imgW="79975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620713"/>
                        <a:ext cx="1871663" cy="91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4943476" y="1700214"/>
          <a:ext cx="143986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8" name="Rovnice" r:id="rId7" imgW="583947" imgH="393529" progId="Equation.3">
                  <p:embed/>
                </p:oleObj>
              </mc:Choice>
              <mc:Fallback>
                <p:oleObj name="Rovnice" r:id="rId7" imgW="5839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1700214"/>
                        <a:ext cx="143986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2927350" y="3213101"/>
          <a:ext cx="129698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" name="Rovnice" r:id="rId9" imgW="444307" imgH="139639" progId="Equation.3">
                  <p:embed/>
                </p:oleObj>
              </mc:Choice>
              <mc:Fallback>
                <p:oleObj name="Rovnice" r:id="rId9" imgW="444307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0" y="3213101"/>
                        <a:ext cx="1296988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3000376" y="3644901"/>
          <a:ext cx="1008063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0" name="Rovnice" r:id="rId11" imgW="406048" imgH="393359" progId="Equation.3">
                  <p:embed/>
                </p:oleObj>
              </mc:Choice>
              <mc:Fallback>
                <p:oleObj name="Rovnice" r:id="rId11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6" y="3644901"/>
                        <a:ext cx="1008063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1524001" y="2939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87" name="Object 15"/>
          <p:cNvGraphicFramePr>
            <a:graphicFrameLocks noChangeAspect="1"/>
          </p:cNvGraphicFramePr>
          <p:nvPr/>
        </p:nvGraphicFramePr>
        <p:xfrm>
          <a:off x="4943475" y="3213101"/>
          <a:ext cx="1728788" cy="144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1" name="Rovnice" r:id="rId13" imgW="711200" imgH="596900" progId="Equation.3">
                  <p:embed/>
                </p:oleObj>
              </mc:Choice>
              <mc:Fallback>
                <p:oleObj name="Rovnice" r:id="rId13" imgW="7112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5" y="3213101"/>
                        <a:ext cx="1728788" cy="144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8689" name="Object 17"/>
          <p:cNvGraphicFramePr>
            <a:graphicFrameLocks noChangeAspect="1"/>
          </p:cNvGraphicFramePr>
          <p:nvPr/>
        </p:nvGraphicFramePr>
        <p:xfrm>
          <a:off x="4943476" y="4797425"/>
          <a:ext cx="201612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2" name="Rovnice" r:id="rId15" imgW="799753" imgH="393529" progId="Equation.3">
                  <p:embed/>
                </p:oleObj>
              </mc:Choice>
              <mc:Fallback>
                <p:oleObj name="Rovnice" r:id="rId15" imgW="79975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4797425"/>
                        <a:ext cx="2016125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1672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9854" y="836614"/>
            <a:ext cx="10586433" cy="5113337"/>
          </a:xfrm>
        </p:spPr>
        <p:txBody>
          <a:bodyPr>
            <a:normAutofit/>
          </a:bodyPr>
          <a:lstStyle/>
          <a:p>
            <a:pPr marL="762000" indent="-762000">
              <a:buFontTx/>
              <a:buAutoNum type="arabicPeriod"/>
            </a:pPr>
            <a:r>
              <a:rPr lang="cs-CZ" sz="2800" dirty="0"/>
              <a:t>Vyjádři:</a:t>
            </a:r>
            <a:br>
              <a:rPr lang="cs-CZ" sz="2800" dirty="0"/>
            </a:br>
            <a:r>
              <a:rPr lang="cs-CZ" sz="2800" dirty="0"/>
              <a:t>a)	rychlost 5 m/s, </a:t>
            </a:r>
            <a:r>
              <a:rPr lang="cs-CZ" sz="2800" dirty="0" smtClean="0"/>
              <a:t>15 m/s  </a:t>
            </a:r>
            <a:r>
              <a:rPr lang="cs-CZ" sz="2800" dirty="0"/>
              <a:t>a  30 </a:t>
            </a:r>
            <a:r>
              <a:rPr lang="cs-CZ" sz="2800" dirty="0" smtClean="0"/>
              <a:t>m/s v </a:t>
            </a:r>
            <a:r>
              <a:rPr lang="cs-CZ" sz="2800" dirty="0"/>
              <a:t>kilometrech za hodinu,</a:t>
            </a:r>
            <a:br>
              <a:rPr lang="cs-CZ" sz="2800" dirty="0"/>
            </a:br>
            <a:r>
              <a:rPr lang="cs-CZ" sz="2800" dirty="0"/>
              <a:t>b)	rychlost 36 km/h, </a:t>
            </a:r>
            <a:r>
              <a:rPr lang="cs-CZ" sz="2800" dirty="0" smtClean="0"/>
              <a:t>72 km/h a 90 km/h </a:t>
            </a:r>
            <a:r>
              <a:rPr lang="cs-CZ" sz="2800" dirty="0"/>
              <a:t>v metrech za </a:t>
            </a:r>
            <a:r>
              <a:rPr lang="cs-CZ" sz="2800" dirty="0" smtClean="0"/>
              <a:t>sekundu.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21378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4413" y="458789"/>
            <a:ext cx="10344150" cy="6056311"/>
          </a:xfr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c)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.</a:t>
            </a: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/>
              <a:t>d)</a:t>
            </a: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endParaRPr lang="cs-CZ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 startAt="3"/>
            </a:pPr>
            <a:r>
              <a:rPr lang="cs-CZ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3216276" y="458789"/>
          <a:ext cx="1223963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0" name="Rovnice" r:id="rId3" imgW="520474" imgH="393529" progId="Equation.3">
                  <p:embed/>
                </p:oleObj>
              </mc:Choice>
              <mc:Fallback>
                <p:oleObj name="Rovnice" r:id="rId3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6" y="458789"/>
                        <a:ext cx="1223963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5519738" y="404813"/>
          <a:ext cx="122396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Rovnice" r:id="rId5" imgW="507780" imgH="393529" progId="Equation.3">
                  <p:embed/>
                </p:oleObj>
              </mc:Choice>
              <mc:Fallback>
                <p:oleObj name="Rovnice" r:id="rId5" imgW="5077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9738" y="404813"/>
                        <a:ext cx="1223962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524001" y="29442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5519738" y="1412875"/>
          <a:ext cx="1871662" cy="138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2" name="Rovnice" r:id="rId7" imgW="812800" imgH="596900" progId="Equation.3">
                  <p:embed/>
                </p:oleObj>
              </mc:Choice>
              <mc:Fallback>
                <p:oleObj name="Rovnice" r:id="rId7" imgW="8128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9738" y="1412875"/>
                        <a:ext cx="1871662" cy="138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5519739" y="2838450"/>
          <a:ext cx="18002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3" name="Rovnice" r:id="rId9" imgW="710891" imgH="203112" progId="Equation.3">
                  <p:embed/>
                </p:oleObj>
              </mc:Choice>
              <mc:Fallback>
                <p:oleObj name="Rovnice" r:id="rId9" imgW="71089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9739" y="2838450"/>
                        <a:ext cx="180022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09" name="Object 13"/>
          <p:cNvGraphicFramePr>
            <a:graphicFrameLocks noChangeAspect="1"/>
          </p:cNvGraphicFramePr>
          <p:nvPr/>
        </p:nvGraphicFramePr>
        <p:xfrm>
          <a:off x="5448301" y="5157788"/>
          <a:ext cx="1223963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4" name="Rovnice" r:id="rId11" imgW="495085" imgH="393529" progId="Equation.3">
                  <p:embed/>
                </p:oleObj>
              </mc:Choice>
              <mc:Fallback>
                <p:oleObj name="Rovnice" r:id="rId11" imgW="49508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1" y="5157788"/>
                        <a:ext cx="1223963" cy="963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12" name="Object 16"/>
          <p:cNvGraphicFramePr>
            <a:graphicFrameLocks noChangeAspect="1"/>
          </p:cNvGraphicFramePr>
          <p:nvPr/>
        </p:nvGraphicFramePr>
        <p:xfrm>
          <a:off x="3287713" y="4005264"/>
          <a:ext cx="1079500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5" name="Rovnice" r:id="rId13" imgW="406048" imgH="393359" progId="Equation.3">
                  <p:embed/>
                </p:oleObj>
              </mc:Choice>
              <mc:Fallback>
                <p:oleObj name="Rovnice" r:id="rId13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3" y="4005264"/>
                        <a:ext cx="1079500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29714" name="Object 18"/>
          <p:cNvGraphicFramePr>
            <a:graphicFrameLocks noChangeAspect="1"/>
          </p:cNvGraphicFramePr>
          <p:nvPr/>
        </p:nvGraphicFramePr>
        <p:xfrm>
          <a:off x="5448301" y="4005264"/>
          <a:ext cx="1871663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6" name="Rovnice" r:id="rId15" imgW="710891" imgH="418918" progId="Equation.3">
                  <p:embed/>
                </p:oleObj>
              </mc:Choice>
              <mc:Fallback>
                <p:oleObj name="Rovnice" r:id="rId15" imgW="710891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1" y="4005264"/>
                        <a:ext cx="1871663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94350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Zdroje.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00214"/>
            <a:ext cx="10289146" cy="41671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</a:t>
            </a:r>
            <a:r>
              <a:rPr lang="cs-CZ" smtClean="0"/>
              <a:t>224 s. </a:t>
            </a:r>
            <a:r>
              <a:rPr lang="cs-CZ" dirty="0"/>
              <a:t>ISBN 14-462-84. </a:t>
            </a:r>
          </a:p>
          <a:p>
            <a:pPr>
              <a:lnSpc>
                <a:spcPct val="80000"/>
              </a:lnSpc>
            </a:pPr>
            <a:r>
              <a:rPr lang="cs-CZ" dirty="0"/>
              <a:t>LEPIL, Oldřich, Milan BEDNAŘÍK a Miroslava ŠIROKÁ. </a:t>
            </a:r>
            <a:r>
              <a:rPr lang="cs-CZ" i="1" dirty="0"/>
              <a:t>Fyzika: Sbírka úloh pro střední školy</a:t>
            </a:r>
            <a:r>
              <a:rPr lang="cs-CZ" dirty="0"/>
              <a:t>. 2. vydání. Praha: Prometheus, 2001. </a:t>
            </a:r>
            <a:r>
              <a:rPr lang="cs-CZ" dirty="0" smtClean="0"/>
              <a:t>269 s. </a:t>
            </a:r>
            <a:r>
              <a:rPr lang="cs-CZ" dirty="0"/>
              <a:t>ISBN 80-7196-202-X. </a:t>
            </a:r>
          </a:p>
          <a:p>
            <a:pPr>
              <a:lnSpc>
                <a:spcPct val="80000"/>
              </a:lnSpc>
            </a:pPr>
            <a:r>
              <a:rPr lang="cs-CZ" dirty="0"/>
              <a:t>Www.idos.cz: jizdnirady.iDNES.cz. MINISTERSTVO DOPRAVY ČESKÉ REPUBLIKY. </a:t>
            </a:r>
            <a:r>
              <a:rPr lang="cs-CZ" i="1" dirty="0"/>
              <a:t>Www.idos.cz: jizdnirady.iDNES.cz</a:t>
            </a:r>
            <a:r>
              <a:rPr lang="cs-CZ" dirty="0"/>
              <a:t> [online]. [cit. 2013-10-30]. </a:t>
            </a:r>
          </a:p>
        </p:txBody>
      </p:sp>
    </p:spTree>
    <p:extLst>
      <p:ext uri="{BB962C8B-B14F-4D97-AF65-F5344CB8AC3E}">
        <p14:creationId xmlns:p14="http://schemas.microsoft.com/office/powerpoint/2010/main" val="1196640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pPr eaLnBrk="1" hangingPunct="1"/>
            <a:r>
              <a:rPr lang="cs-CZ" sz="3200" dirty="0"/>
              <a:t>1. Řešení: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88642" y="1196975"/>
            <a:ext cx="10496282" cy="53276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a)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5 m/s 	= 5 . 3,6 km/h 	= 18 km/h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15 m/s 	= 15 . 3,6 km/h	= 54 km/h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30 m/s	= 30 . 3,6 km/h	= 108 km/h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b)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36 km/h	 = 36 : 3,6 m/s	= 10 m/s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72 km/h	 = 72 : 3,6 m/s	= 20 m/s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90 km/h	 = 90 : 3,6 m/s	= 25 m/s</a:t>
            </a: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9390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978793" y="457200"/>
            <a:ext cx="10212947" cy="5780088"/>
          </a:xfrm>
        </p:spPr>
        <p:txBody>
          <a:bodyPr/>
          <a:lstStyle/>
          <a:p>
            <a:pPr eaLnBrk="1" hangingPunct="1"/>
            <a:r>
              <a:rPr lang="cs-CZ" sz="3200" dirty="0"/>
              <a:t>2.	Automobil ujel vzdálenost 180 km za </a:t>
            </a:r>
            <a:r>
              <a:rPr lang="cs-CZ" sz="3200" dirty="0" smtClean="0"/>
              <a:t>2,5 </a:t>
            </a:r>
            <a:r>
              <a:rPr lang="cs-CZ" sz="3200" dirty="0"/>
              <a:t>hodiny</a:t>
            </a:r>
            <a:r>
              <a:rPr lang="cs-CZ" sz="3200" dirty="0" smtClean="0"/>
              <a:t>.      	Jaká byla </a:t>
            </a:r>
            <a:r>
              <a:rPr lang="cs-CZ" sz="3200" dirty="0"/>
              <a:t>jeho průměrná </a:t>
            </a:r>
            <a:r>
              <a:rPr lang="cs-CZ" sz="3200" dirty="0" smtClean="0"/>
              <a:t>rychlost</a:t>
            </a:r>
            <a:r>
              <a:rPr lang="cs-CZ" sz="3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11924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/>
              <a:t>2. Řešení: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sz="2400" i="1" dirty="0">
                <a:cs typeface="Arial" panose="020B0604020202020204" pitchFamily="34" charset="0"/>
              </a:rPr>
              <a:t>	</a:t>
            </a:r>
            <a:r>
              <a:rPr lang="el-GR" i="1" dirty="0">
                <a:cs typeface="Arial" panose="020B0604020202020204" pitchFamily="34" charset="0"/>
              </a:rPr>
              <a:t>Δ</a:t>
            </a:r>
            <a:r>
              <a:rPr lang="cs-CZ" i="1" dirty="0">
                <a:cs typeface="Arial" panose="020B0604020202020204" pitchFamily="34" charset="0"/>
              </a:rPr>
              <a:t>s</a:t>
            </a:r>
            <a:r>
              <a:rPr lang="cs-CZ" dirty="0">
                <a:cs typeface="Arial" panose="020B0604020202020204" pitchFamily="34" charset="0"/>
              </a:rPr>
              <a:t>	= 180 km = 180 000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el-GR" i="1" dirty="0">
                <a:cs typeface="Arial" panose="020B0604020202020204" pitchFamily="34" charset="0"/>
              </a:rPr>
              <a:t>Δ</a:t>
            </a:r>
            <a:r>
              <a:rPr lang="cs-CZ" i="1" dirty="0">
                <a:cs typeface="Arial" panose="020B0604020202020204" pitchFamily="34" charset="0"/>
              </a:rPr>
              <a:t>t 	= </a:t>
            </a:r>
            <a:r>
              <a:rPr lang="cs-CZ" dirty="0">
                <a:cs typeface="Arial" panose="020B0604020202020204" pitchFamily="34" charset="0"/>
              </a:rPr>
              <a:t>2,5 h = 9 000 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i="1" dirty="0" err="1">
                <a:cs typeface="Arial" panose="020B0604020202020204" pitchFamily="34" charset="0"/>
              </a:rPr>
              <a:t>v</a:t>
            </a:r>
            <a:r>
              <a:rPr lang="cs-CZ" i="1" baseline="-25000" dirty="0" err="1">
                <a:cs typeface="Arial" panose="020B0604020202020204" pitchFamily="34" charset="0"/>
              </a:rPr>
              <a:t>p</a:t>
            </a:r>
            <a:r>
              <a:rPr lang="cs-CZ" i="1" baseline="-25000" dirty="0">
                <a:cs typeface="Arial" panose="020B0604020202020204" pitchFamily="34" charset="0"/>
              </a:rPr>
              <a:t>	</a:t>
            </a:r>
            <a:r>
              <a:rPr lang="cs-CZ" i="1" dirty="0">
                <a:cs typeface="Arial" panose="020B0604020202020204" pitchFamily="34" charset="0"/>
              </a:rPr>
              <a:t>= </a:t>
            </a:r>
            <a:r>
              <a:rPr lang="cs-CZ" i="1" dirty="0">
                <a:solidFill>
                  <a:srgbClr val="FF0000"/>
                </a:solidFill>
                <a:cs typeface="Arial" panose="020B0604020202020204" pitchFamily="34" charset="0"/>
              </a:rPr>
              <a:t>x</a:t>
            </a:r>
            <a:r>
              <a:rPr lang="cs-CZ" i="1" dirty="0">
                <a:cs typeface="Arial" panose="020B0604020202020204" pitchFamily="34" charset="0"/>
              </a:rPr>
              <a:t>  m/s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sz="2400" i="1" dirty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l-GR" dirty="0" smtClean="0">
              <a:cs typeface="Arial" panose="020B0604020202020204" pitchFamily="34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717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167432"/>
              </p:ext>
            </p:extLst>
          </p:nvPr>
        </p:nvGraphicFramePr>
        <p:xfrm>
          <a:off x="2351089" y="4076700"/>
          <a:ext cx="1296987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Rovnice" r:id="rId3" imgW="545863" imgH="393529" progId="Equation.3">
                  <p:embed/>
                </p:oleObj>
              </mc:Choice>
              <mc:Fallback>
                <p:oleObj name="Rovnice" r:id="rId3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4076700"/>
                        <a:ext cx="1296987" cy="9334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717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897623"/>
              </p:ext>
            </p:extLst>
          </p:nvPr>
        </p:nvGraphicFramePr>
        <p:xfrm>
          <a:off x="4440239" y="4039801"/>
          <a:ext cx="2321169" cy="96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Rovnice" r:id="rId5" imgW="939392" imgH="393529" progId="Equation.3">
                  <p:embed/>
                </p:oleObj>
              </mc:Choice>
              <mc:Fallback>
                <p:oleObj name="Rovnice" r:id="rId5" imgW="93939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9" y="4039801"/>
                        <a:ext cx="2321169" cy="96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7177" name="Object 8"/>
          <p:cNvGraphicFramePr>
            <a:graphicFrameLocks noChangeAspect="1"/>
          </p:cNvGraphicFramePr>
          <p:nvPr/>
        </p:nvGraphicFramePr>
        <p:xfrm>
          <a:off x="4440238" y="5157788"/>
          <a:ext cx="29527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Rovnice" r:id="rId7" imgW="1205977" imgH="393529" progId="Equation.3">
                  <p:embed/>
                </p:oleObj>
              </mc:Choice>
              <mc:Fallback>
                <p:oleObj name="Rovnice" r:id="rId7" imgW="120597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0238" y="5157788"/>
                        <a:ext cx="295275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4617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/>
              <a:t>3.a. 	</a:t>
            </a:r>
            <a:r>
              <a:rPr lang="cs-CZ" sz="2800" dirty="0"/>
              <a:t>Vypočítej jakou průměrnou rychlostí jel </a:t>
            </a:r>
            <a:r>
              <a:rPr lang="cs-CZ" sz="2800" dirty="0" smtClean="0"/>
              <a:t>autobus </a:t>
            </a:r>
            <a:r>
              <a:rPr lang="cs-CZ" sz="2800" dirty="0"/>
              <a:t>z Frýdku-Místku </a:t>
            </a:r>
            <a:r>
              <a:rPr lang="cs-CZ" sz="2800" dirty="0" smtClean="0"/>
              <a:t>	do </a:t>
            </a:r>
            <a:r>
              <a:rPr lang="cs-CZ" sz="2800" dirty="0"/>
              <a:t>Olomouce. </a:t>
            </a:r>
            <a:r>
              <a:rPr lang="cs-CZ" sz="2800" dirty="0" smtClean="0"/>
              <a:t>Potřebné </a:t>
            </a:r>
            <a:r>
              <a:rPr lang="cs-CZ" sz="2800" dirty="0"/>
              <a:t>údaje vyhledej v jízdním řádu.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0013" y="3141664"/>
            <a:ext cx="6985000" cy="2232025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2420938"/>
            <a:ext cx="8424863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788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95459" y="981076"/>
            <a:ext cx="10753859" cy="58769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dirty="0"/>
              <a:t>t</a:t>
            </a:r>
            <a:r>
              <a:rPr lang="cs-CZ" baseline="-25000" dirty="0"/>
              <a:t>1</a:t>
            </a:r>
            <a:r>
              <a:rPr lang="cs-CZ" dirty="0"/>
              <a:t>= 11h 25 min		s</a:t>
            </a:r>
            <a:r>
              <a:rPr lang="cs-CZ" baseline="-25000" dirty="0"/>
              <a:t>1</a:t>
            </a:r>
            <a:r>
              <a:rPr lang="cs-CZ" dirty="0"/>
              <a:t>= 17 km </a:t>
            </a:r>
            <a:br>
              <a:rPr lang="cs-CZ" dirty="0"/>
            </a:br>
            <a:r>
              <a:rPr lang="cs-CZ" dirty="0"/>
              <a:t>t</a:t>
            </a:r>
            <a:r>
              <a:rPr lang="cs-CZ" baseline="-25000" dirty="0"/>
              <a:t>2</a:t>
            </a:r>
            <a:r>
              <a:rPr lang="cs-CZ" dirty="0"/>
              <a:t>= 12h 50 min		s</a:t>
            </a:r>
            <a:r>
              <a:rPr lang="cs-CZ" baseline="-25000" dirty="0"/>
              <a:t>2</a:t>
            </a:r>
            <a:r>
              <a:rPr lang="cs-CZ" dirty="0"/>
              <a:t>= 107 km 			</a:t>
            </a:r>
            <a:br>
              <a:rPr lang="cs-CZ" dirty="0"/>
            </a:br>
            <a:endParaRPr lang="cs-CZ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523875"/>
          </a:xfrm>
        </p:spPr>
        <p:txBody>
          <a:bodyPr/>
          <a:lstStyle/>
          <a:p>
            <a:pPr eaLnBrk="1" hangingPunct="1"/>
            <a:r>
              <a:rPr lang="cs-CZ" sz="2800" dirty="0"/>
              <a:t>3.a. Řešení:</a:t>
            </a:r>
          </a:p>
        </p:txBody>
      </p:sp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1" name="Object 8"/>
          <p:cNvGraphicFramePr>
            <a:graphicFrameLocks noChangeAspect="1"/>
          </p:cNvGraphicFramePr>
          <p:nvPr/>
        </p:nvGraphicFramePr>
        <p:xfrm>
          <a:off x="2279651" y="2133600"/>
          <a:ext cx="1655763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Rovnice" r:id="rId3" imgW="685502" imgH="215806" progId="Equation.3">
                  <p:embed/>
                </p:oleObj>
              </mc:Choice>
              <mc:Fallback>
                <p:oleObj name="Rovnice" r:id="rId3" imgW="685502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1" y="2133600"/>
                        <a:ext cx="1655763" cy="52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11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3" name="Object 10"/>
          <p:cNvGraphicFramePr>
            <a:graphicFrameLocks noChangeAspect="1"/>
          </p:cNvGraphicFramePr>
          <p:nvPr/>
        </p:nvGraphicFramePr>
        <p:xfrm>
          <a:off x="4943475" y="2133601"/>
          <a:ext cx="42481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Rovnice" r:id="rId5" imgW="1713756" imgH="177723" progId="Equation.3">
                  <p:embed/>
                </p:oleObj>
              </mc:Choice>
              <mc:Fallback>
                <p:oleObj name="Rovnice" r:id="rId5" imgW="1713756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5" y="2133601"/>
                        <a:ext cx="424815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Rectangle 13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5" name="Object 12"/>
          <p:cNvGraphicFramePr>
            <a:graphicFrameLocks noChangeAspect="1"/>
          </p:cNvGraphicFramePr>
          <p:nvPr/>
        </p:nvGraphicFramePr>
        <p:xfrm>
          <a:off x="4943476" y="2636839"/>
          <a:ext cx="504031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Rovnice" r:id="rId7" imgW="1993035" imgH="177723" progId="Equation.3">
                  <p:embed/>
                </p:oleObj>
              </mc:Choice>
              <mc:Fallback>
                <p:oleObj name="Rovnice" r:id="rId7" imgW="1993035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2636839"/>
                        <a:ext cx="5040313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" name="Rectangle 15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7" name="Object 14"/>
          <p:cNvGraphicFramePr>
            <a:graphicFrameLocks noChangeAspect="1"/>
          </p:cNvGraphicFramePr>
          <p:nvPr/>
        </p:nvGraphicFramePr>
        <p:xfrm>
          <a:off x="2279650" y="3357564"/>
          <a:ext cx="194310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Rovnice" r:id="rId9" imgW="748975" imgH="215806" progId="Equation.3">
                  <p:embed/>
                </p:oleObj>
              </mc:Choice>
              <mc:Fallback>
                <p:oleObj name="Rovnice" r:id="rId9" imgW="74897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0" y="3357564"/>
                        <a:ext cx="1943100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8" name="Rectangle 1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29" name="Object 16"/>
          <p:cNvGraphicFramePr>
            <a:graphicFrameLocks noChangeAspect="1"/>
          </p:cNvGraphicFramePr>
          <p:nvPr/>
        </p:nvGraphicFramePr>
        <p:xfrm>
          <a:off x="4943476" y="3357563"/>
          <a:ext cx="3167063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Rovnice" r:id="rId11" imgW="1218671" imgH="177723" progId="Equation.3">
                  <p:embed/>
                </p:oleObj>
              </mc:Choice>
              <mc:Fallback>
                <p:oleObj name="Rovnice" r:id="rId11" imgW="121867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3357563"/>
                        <a:ext cx="3167063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0" name="Rectangle 19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31" name="Object 18"/>
          <p:cNvGraphicFramePr>
            <a:graphicFrameLocks noChangeAspect="1"/>
          </p:cNvGraphicFramePr>
          <p:nvPr/>
        </p:nvGraphicFramePr>
        <p:xfrm>
          <a:off x="4943476" y="3933825"/>
          <a:ext cx="35290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Rovnice" r:id="rId13" imgW="1345616" imgH="177723" progId="Equation.3">
                  <p:embed/>
                </p:oleObj>
              </mc:Choice>
              <mc:Fallback>
                <p:oleObj name="Rovnice" r:id="rId13" imgW="1345616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3933825"/>
                        <a:ext cx="3529013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2" name="Rectangle 2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3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476798"/>
              </p:ext>
            </p:extLst>
          </p:nvPr>
        </p:nvGraphicFramePr>
        <p:xfrm>
          <a:off x="2351088" y="4724400"/>
          <a:ext cx="1441450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Rovnice" r:id="rId15" imgW="545863" imgH="393529" progId="Equation.3">
                  <p:embed/>
                </p:oleObj>
              </mc:Choice>
              <mc:Fallback>
                <p:oleObj name="Rovnice" r:id="rId15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4724400"/>
                        <a:ext cx="1441450" cy="103663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4" name="Rectangle 23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35" name="Object 22"/>
          <p:cNvGraphicFramePr>
            <a:graphicFrameLocks noChangeAspect="1"/>
          </p:cNvGraphicFramePr>
          <p:nvPr/>
        </p:nvGraphicFramePr>
        <p:xfrm>
          <a:off x="4943476" y="4724401"/>
          <a:ext cx="2303463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Rovnice" r:id="rId17" imgW="875920" imgH="393529" progId="Equation.3">
                  <p:embed/>
                </p:oleObj>
              </mc:Choice>
              <mc:Fallback>
                <p:oleObj name="Rovnice" r:id="rId17" imgW="87592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4724401"/>
                        <a:ext cx="2303463" cy="102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6" name="Rectangle 25"/>
          <p:cNvSpPr>
            <a:spLocks noChangeArrowheads="1"/>
          </p:cNvSpPr>
          <p:nvPr/>
        </p:nvSpPr>
        <p:spPr bwMode="auto">
          <a:xfrm>
            <a:off x="1524001" y="30284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9237" name="Object 24"/>
          <p:cNvGraphicFramePr>
            <a:graphicFrameLocks noChangeAspect="1"/>
          </p:cNvGraphicFramePr>
          <p:nvPr/>
        </p:nvGraphicFramePr>
        <p:xfrm>
          <a:off x="4943475" y="5661026"/>
          <a:ext cx="414020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Rovnice" r:id="rId19" imgW="1562100" imgH="393700" progId="Equation.3">
                  <p:embed/>
                </p:oleObj>
              </mc:Choice>
              <mc:Fallback>
                <p:oleObj name="Rovnice" r:id="rId19" imgW="15621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5" y="5661026"/>
                        <a:ext cx="414020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4032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42875"/>
            <a:ext cx="10515600" cy="2014538"/>
          </a:xfrm>
        </p:spPr>
        <p:txBody>
          <a:bodyPr>
            <a:normAutofit/>
          </a:bodyPr>
          <a:lstStyle/>
          <a:p>
            <a:pPr eaLnBrk="1" hangingPunct="1"/>
            <a:r>
              <a:rPr lang="cs-CZ" sz="2800" dirty="0"/>
              <a:t>3.b. 	Vypočítej jakou průměrnou rychlostí jel autobus z </a:t>
            </a:r>
            <a:r>
              <a:rPr lang="cs-CZ" sz="2800" dirty="0" smtClean="0"/>
              <a:t>Mohelnice </a:t>
            </a:r>
            <a:r>
              <a:rPr lang="cs-CZ" sz="2800" dirty="0"/>
              <a:t>do </a:t>
            </a:r>
            <a:r>
              <a:rPr lang="cs-CZ" sz="2800" dirty="0" smtClean="0"/>
              <a:t>	Šumperku</a:t>
            </a:r>
            <a:r>
              <a:rPr lang="cs-CZ" sz="2800" dirty="0"/>
              <a:t>. Potřebné údaje vyhledej v 	jízdním řádu. Porovnej </a:t>
            </a:r>
            <a:r>
              <a:rPr lang="cs-CZ" sz="2800" dirty="0" smtClean="0"/>
              <a:t>	výsledky </a:t>
            </a:r>
            <a:r>
              <a:rPr lang="cs-CZ" sz="2800" dirty="0"/>
              <a:t>příkladů 3.a. a 3.b. </a:t>
            </a:r>
            <a:r>
              <a:rPr lang="cs-CZ" sz="2800" dirty="0" smtClean="0"/>
              <a:t>a </a:t>
            </a:r>
            <a:r>
              <a:rPr lang="cs-CZ" sz="2800" dirty="0"/>
              <a:t>pokus se stanovit příčiny vzniklého </a:t>
            </a:r>
            <a:r>
              <a:rPr lang="cs-CZ" sz="2800" dirty="0" smtClean="0"/>
              <a:t>	rozdílu</a:t>
            </a:r>
            <a:r>
              <a:rPr lang="cs-CZ" sz="2800" dirty="0"/>
              <a:t>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4113" y="2781301"/>
            <a:ext cx="6985000" cy="2879725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49" y="1971676"/>
            <a:ext cx="8067485" cy="4886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5375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339</Words>
  <Application>Microsoft Office PowerPoint</Application>
  <PresentationFormat>Širokoúhlá obrazovka</PresentationFormat>
  <Paragraphs>142</Paragraphs>
  <Slides>31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 Kinematika – příklady k procvičení.</vt:lpstr>
      <vt:lpstr>Záznamový list výukového materiálu </vt:lpstr>
      <vt:lpstr>Vyjádři: a) rychlost 5 m/s, 15 m/s  a  30 m/s v kilometrech za hodinu, b) rychlost 36 km/h, 72 km/h a 90 km/h v metrech za sekundu.</vt:lpstr>
      <vt:lpstr>1. Řešení:</vt:lpstr>
      <vt:lpstr>2. Automobil ujel vzdálenost 180 km za 2,5 hodiny.       Jaká byla jeho průměrná rychlost?</vt:lpstr>
      <vt:lpstr>2. Řešení:</vt:lpstr>
      <vt:lpstr>3.a.  Vypočítej jakou průměrnou rychlostí jel autobus z Frýdku-Místku  do Olomouce. Potřebné údaje vyhledej v jízdním řádu.</vt:lpstr>
      <vt:lpstr>3.a. Řešení:</vt:lpstr>
      <vt:lpstr>3.b.  Vypočítej jakou průměrnou rychlostí jel autobus z Mohelnice do  Šumperku. Potřebné údaje vyhledej v  jízdním řádu. Porovnej  výsledky příkladů 3.a. a 3.b. a pokus se stanovit příčiny vzniklého  rozdílu.</vt:lpstr>
      <vt:lpstr>3.b. Řešení:</vt:lpstr>
      <vt:lpstr>4.  Rychloměr automobilu ukazoval po dobu 15 minut stálou  rychlost 80 km/h. Jakou dráhu automobil urazil?</vt:lpstr>
      <vt:lpstr>Prezentace aplikace PowerPoint</vt:lpstr>
      <vt:lpstr>5. Za jakou dobu uběhne atlet dráhu 400 m, běží-li stálou rychlostí 8 m/s?</vt:lpstr>
      <vt:lpstr>5. Řešení:</vt:lpstr>
      <vt:lpstr>6. Na obrázku je nakreslený graf závislosti dráhy na čase automobilu a cyklisty. Z grafu určete:  a)  jak velkou rychlostí se pohybují automobil a cyklista,  b)  jakou dráhu urazí za dobu 15 s automobil a cyklista?</vt:lpstr>
      <vt:lpstr>6. a) Řešení:</vt:lpstr>
      <vt:lpstr>6.b) Řešení:</vt:lpstr>
      <vt:lpstr>Prezentace aplikace PowerPoint</vt:lpstr>
      <vt:lpstr>Prezentace aplikace PowerPoint</vt:lpstr>
      <vt:lpstr> 8. Jak hluboká je propast Macocha, jestliže volně puštěný  kámen dopadne na její dno  za dobu 5,25 s? Odpor  vzduchu neuvažuj.  </vt:lpstr>
      <vt:lpstr>Prezentace aplikace PowerPoint</vt:lpstr>
      <vt:lpstr>9. Těleso padá volným pádem z výšky 80 m.  Určete:   a) dobu, za kterou dopadne na zem,   b) velikost rychlosti dopadu.</vt:lpstr>
      <vt:lpstr>   9.a) Řešení:  s = 80 m  g = 10 m/s2  t  = x s  v = y m/s </vt:lpstr>
      <vt:lpstr>9.b) Řešení:</vt:lpstr>
      <vt:lpstr>10.  Kotouč má frekvenci otáčení 480 1/min.  a) Vyjádřete ji v 1/s,  b) určete dobu oběhu.</vt:lpstr>
      <vt:lpstr>10. Řešení:</vt:lpstr>
      <vt:lpstr>11. Automobil projel za 20 min dráhu 36 km. Jeho kola mají průměr 500 mm. Předpokládáme, že se automobil pohyboval rovnoměrně.  Určete:  a) rychlost bodu na obvodu kola,  b) úhlovou rychlost kol,  c) čas, za který se otočí kolo auta,  d) frekvenci otáčení kola.</vt:lpstr>
      <vt:lpstr>11. Řešení: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Kinematika – příklady k procvičení.</dc:title>
  <dc:creator>Berka</dc:creator>
  <cp:lastModifiedBy>Berka</cp:lastModifiedBy>
  <cp:revision>9</cp:revision>
  <dcterms:created xsi:type="dcterms:W3CDTF">2013-12-27T10:11:12Z</dcterms:created>
  <dcterms:modified xsi:type="dcterms:W3CDTF">2014-01-31T10:57:36Z</dcterms:modified>
</cp:coreProperties>
</file>