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119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498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7776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3886200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A2263B9F-CEAA-4887-88CB-43F73EA40AF3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9067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587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895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993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6625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3183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0579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080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075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EFDD2-4819-4D4A-8BDD-45AAC757ADCA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7D46E-60CD-4E9D-BB01-B633E6AF3A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564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/>
            <a:r>
              <a:rPr lang="cs-CZ" sz="5000" b="1">
                <a:solidFill>
                  <a:srgbClr val="000000"/>
                </a:solidFill>
              </a:rPr>
              <a:t>Rovnoměrný </a:t>
            </a:r>
            <a:r>
              <a:rPr lang="cs-CZ" sz="5000" b="1" smtClean="0">
                <a:solidFill>
                  <a:srgbClr val="000000"/>
                </a:solidFill>
              </a:rPr>
              <a:t>pohyb.</a:t>
            </a:r>
            <a:endParaRPr lang="cs-CZ" sz="5000" b="1" dirty="0">
              <a:solidFill>
                <a:srgbClr val="000000"/>
              </a:solidFill>
            </a:endParaRPr>
          </a:p>
        </p:txBody>
      </p:sp>
      <p:pic>
        <p:nvPicPr>
          <p:cNvPr id="81923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4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VY_32_INOVACE_002_Fyzika</a:t>
            </a:r>
          </a:p>
        </p:txBody>
      </p:sp>
      <p:sp>
        <p:nvSpPr>
          <p:cNvPr id="81925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3838172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82993" name="Group 4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80746841"/>
              </p:ext>
            </p:extLst>
          </p:nvPr>
        </p:nvGraphicFramePr>
        <p:xfrm>
          <a:off x="940158" y="1600201"/>
          <a:ext cx="10303098" cy="4857369"/>
        </p:xfrm>
        <a:graphic>
          <a:graphicData uri="http://schemas.openxmlformats.org/drawingml/2006/table">
            <a:tbl>
              <a:tblPr/>
              <a:tblGrid>
                <a:gridCol w="3708638"/>
                <a:gridCol w="6594460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Rovnoměrný pohyb.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VY_32_INOVACE_002_Fyzika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-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27. 9. 2013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Veličiny rovnoměrného pohybu dráha, čas a rychlost, vztahy pro jejich výpočet. Konstrukce grafu - závislost dráhy na čase.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504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811213"/>
          </a:xfrm>
        </p:spPr>
        <p:txBody>
          <a:bodyPr/>
          <a:lstStyle/>
          <a:p>
            <a:r>
              <a:rPr lang="cs-CZ" b="1" dirty="0"/>
              <a:t>Rovnoměrný pohyb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6975" y="1412876"/>
            <a:ext cx="10560676" cy="514247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dirty="0"/>
              <a:t>Velikost okamžité rychlosti je </a:t>
            </a:r>
            <a:r>
              <a:rPr lang="cs-CZ" dirty="0" smtClean="0"/>
              <a:t>stálá.   (</a:t>
            </a:r>
            <a:r>
              <a:rPr lang="cs-CZ" dirty="0"/>
              <a:t>psáno  v = </a:t>
            </a:r>
            <a:r>
              <a:rPr lang="cs-CZ" dirty="0" err="1"/>
              <a:t>konst</a:t>
            </a:r>
            <a:r>
              <a:rPr lang="cs-CZ" dirty="0"/>
              <a:t>.)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>
              <a:lnSpc>
                <a:spcPct val="80000"/>
              </a:lnSpc>
            </a:pPr>
            <a:r>
              <a:rPr lang="cs-CZ" dirty="0"/>
              <a:t>Veličiny popisující rovnoměrný pohyb	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dirty="0"/>
              <a:t>	a) dráha    </a:t>
            </a:r>
            <a:r>
              <a:rPr lang="cs-CZ" dirty="0" smtClean="0"/>
              <a:t>		</a:t>
            </a:r>
            <a:r>
              <a:rPr lang="cs-CZ" u="sng" dirty="0" smtClean="0">
                <a:solidFill>
                  <a:srgbClr val="FF0000"/>
                </a:solidFill>
              </a:rPr>
              <a:t>s</a:t>
            </a:r>
            <a:r>
              <a:rPr lang="cs-CZ" dirty="0"/>
              <a:t>; 	</a:t>
            </a:r>
            <a:r>
              <a:rPr lang="en-US" dirty="0">
                <a:cs typeface="Arial" panose="020B0604020202020204" pitchFamily="34" charset="0"/>
              </a:rPr>
              <a:t>[</a:t>
            </a:r>
            <a:r>
              <a:rPr lang="cs-CZ" dirty="0">
                <a:cs typeface="Arial" panose="020B0604020202020204" pitchFamily="34" charset="0"/>
              </a:rPr>
              <a:t>s</a:t>
            </a:r>
            <a:r>
              <a:rPr lang="en-US" dirty="0">
                <a:cs typeface="Arial" panose="020B0604020202020204" pitchFamily="34" charset="0"/>
              </a:rPr>
              <a:t>]</a:t>
            </a:r>
            <a:r>
              <a:rPr lang="cs-CZ" dirty="0">
                <a:cs typeface="Arial" panose="020B0604020202020204" pitchFamily="34" charset="0"/>
              </a:rPr>
              <a:t> = m (metr)  			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b) čas        </a:t>
            </a:r>
            <a:r>
              <a:rPr lang="cs-CZ" dirty="0" smtClean="0">
                <a:cs typeface="Arial" panose="020B0604020202020204" pitchFamily="34" charset="0"/>
              </a:rPr>
              <a:t>		</a:t>
            </a:r>
            <a:r>
              <a:rPr lang="cs-CZ" u="sng" dirty="0" smtClean="0">
                <a:solidFill>
                  <a:srgbClr val="FF0000"/>
                </a:solidFill>
                <a:cs typeface="Arial" panose="020B0604020202020204" pitchFamily="34" charset="0"/>
              </a:rPr>
              <a:t>t</a:t>
            </a:r>
            <a:r>
              <a:rPr lang="cs-CZ" dirty="0" smtClean="0">
                <a:cs typeface="Arial" panose="020B0604020202020204" pitchFamily="34" charset="0"/>
              </a:rPr>
              <a:t> </a:t>
            </a:r>
            <a:r>
              <a:rPr lang="cs-CZ" dirty="0">
                <a:cs typeface="Arial" panose="020B0604020202020204" pitchFamily="34" charset="0"/>
              </a:rPr>
              <a:t>; 	</a:t>
            </a:r>
            <a:r>
              <a:rPr lang="en-US" dirty="0">
                <a:cs typeface="Arial" panose="020B0604020202020204" pitchFamily="34" charset="0"/>
              </a:rPr>
              <a:t>[</a:t>
            </a:r>
            <a:r>
              <a:rPr lang="cs-CZ" dirty="0">
                <a:cs typeface="Arial" panose="020B0604020202020204" pitchFamily="34" charset="0"/>
              </a:rPr>
              <a:t>t</a:t>
            </a:r>
            <a:r>
              <a:rPr lang="en-US" dirty="0">
                <a:cs typeface="Arial" panose="020B0604020202020204" pitchFamily="34" charset="0"/>
              </a:rPr>
              <a:t>]</a:t>
            </a:r>
            <a:r>
              <a:rPr lang="cs-CZ" dirty="0">
                <a:cs typeface="Arial" panose="020B0604020202020204" pitchFamily="34" charset="0"/>
              </a:rPr>
              <a:t> = s (sekunda)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c) rychlost </a:t>
            </a:r>
            <a:r>
              <a:rPr lang="cs-CZ" dirty="0" smtClean="0">
                <a:cs typeface="Arial" panose="020B0604020202020204" pitchFamily="34" charset="0"/>
              </a:rPr>
              <a:t>		</a:t>
            </a:r>
            <a:r>
              <a:rPr lang="cs-CZ" u="sng" dirty="0" smtClean="0">
                <a:solidFill>
                  <a:srgbClr val="FF0000"/>
                </a:solidFill>
                <a:cs typeface="Arial" panose="020B0604020202020204" pitchFamily="34" charset="0"/>
              </a:rPr>
              <a:t>v</a:t>
            </a:r>
            <a:r>
              <a:rPr lang="cs-CZ" dirty="0">
                <a:cs typeface="Arial" panose="020B0604020202020204" pitchFamily="34" charset="0"/>
              </a:rPr>
              <a:t>; 	</a:t>
            </a:r>
            <a:r>
              <a:rPr lang="en-US" dirty="0">
                <a:cs typeface="Arial" panose="020B0604020202020204" pitchFamily="34" charset="0"/>
              </a:rPr>
              <a:t>[</a:t>
            </a:r>
            <a:r>
              <a:rPr lang="cs-CZ" dirty="0">
                <a:cs typeface="Arial" panose="020B0604020202020204" pitchFamily="34" charset="0"/>
              </a:rPr>
              <a:t>v</a:t>
            </a:r>
            <a:r>
              <a:rPr lang="en-US" dirty="0">
                <a:cs typeface="Arial" panose="020B0604020202020204" pitchFamily="34" charset="0"/>
              </a:rPr>
              <a:t>]</a:t>
            </a:r>
            <a:r>
              <a:rPr lang="cs-CZ" dirty="0">
                <a:cs typeface="Arial" panose="020B0604020202020204" pitchFamily="34" charset="0"/>
              </a:rPr>
              <a:t> = m/s (metr za sekundu)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>
              <a:lnSpc>
                <a:spcPct val="80000"/>
              </a:lnSpc>
            </a:pPr>
            <a:r>
              <a:rPr lang="cs-CZ" dirty="0"/>
              <a:t>Vztahy pro rovnoměrný pohyb (počáteční podmínky:  </a:t>
            </a:r>
            <a:r>
              <a:rPr lang="cs-CZ" dirty="0" smtClean="0"/>
              <a:t>s</a:t>
            </a:r>
            <a:r>
              <a:rPr lang="cs-CZ" baseline="-25000" dirty="0" smtClean="0"/>
              <a:t>0 </a:t>
            </a:r>
            <a:r>
              <a:rPr lang="cs-CZ" dirty="0"/>
              <a:t>=0 m, t</a:t>
            </a:r>
            <a:r>
              <a:rPr lang="cs-CZ" baseline="-25000" dirty="0"/>
              <a:t>0</a:t>
            </a:r>
            <a:r>
              <a:rPr lang="cs-CZ" dirty="0"/>
              <a:t>=0 s)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sz="2400" dirty="0"/>
              <a:t>	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sz="2400" dirty="0"/>
              <a:t>		</a:t>
            </a:r>
            <a:r>
              <a:rPr lang="cs-CZ" sz="2400" dirty="0">
                <a:solidFill>
                  <a:srgbClr val="FF0000"/>
                </a:solidFill>
              </a:rPr>
              <a:t>		</a:t>
            </a:r>
            <a:r>
              <a:rPr lang="cs-CZ" dirty="0">
                <a:solidFill>
                  <a:srgbClr val="FF0000"/>
                </a:solidFill>
              </a:rPr>
              <a:t>		</a:t>
            </a:r>
            <a:endParaRPr lang="cs-CZ" u="sng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u="sng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u="sng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589211"/>
              </p:ext>
            </p:extLst>
          </p:nvPr>
        </p:nvGraphicFramePr>
        <p:xfrm>
          <a:off x="5159375" y="5372893"/>
          <a:ext cx="1512888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Rovnice" r:id="rId3" imgW="368140" imgH="393529" progId="Equation.3">
                  <p:embed/>
                </p:oleObj>
              </mc:Choice>
              <mc:Fallback>
                <p:oleObj name="Rovnice" r:id="rId3" imgW="36814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375" y="5372893"/>
                        <a:ext cx="1512888" cy="100806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524001" y="3168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853115"/>
              </p:ext>
            </p:extLst>
          </p:nvPr>
        </p:nvGraphicFramePr>
        <p:xfrm>
          <a:off x="2998788" y="5660231"/>
          <a:ext cx="158432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Rovnice" r:id="rId5" imgW="469696" imgH="152334" progId="Equation.3">
                  <p:embed/>
                </p:oleObj>
              </mc:Choice>
              <mc:Fallback>
                <p:oleObj name="Rovnice" r:id="rId5" imgW="469696" imgH="15233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788" y="5660231"/>
                        <a:ext cx="1584325" cy="43338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793184"/>
              </p:ext>
            </p:extLst>
          </p:nvPr>
        </p:nvGraphicFramePr>
        <p:xfrm>
          <a:off x="7338677" y="5362417"/>
          <a:ext cx="1511300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Rovnice" r:id="rId7" imgW="355292" imgH="393359" progId="Equation.3">
                  <p:embed/>
                </p:oleObj>
              </mc:Choice>
              <mc:Fallback>
                <p:oleObj name="Rovnice" r:id="rId7" imgW="355292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8677" y="5362417"/>
                        <a:ext cx="1511300" cy="100806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734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Příklad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Pásový dopravník přepravující písek na pískovně  se rozjíždí </a:t>
            </a:r>
            <a:r>
              <a:rPr lang="cs-CZ" dirty="0">
                <a:solidFill>
                  <a:srgbClr val="FF0000"/>
                </a:solidFill>
              </a:rPr>
              <a:t>z klidu</a:t>
            </a:r>
            <a:r>
              <a:rPr lang="cs-CZ" dirty="0"/>
              <a:t> a pohybuje se </a:t>
            </a:r>
            <a:r>
              <a:rPr lang="cs-CZ" dirty="0">
                <a:solidFill>
                  <a:srgbClr val="FF0000"/>
                </a:solidFill>
              </a:rPr>
              <a:t>stálou rychlostí 0,75 m/s.</a:t>
            </a:r>
            <a:r>
              <a:rPr lang="cs-CZ" dirty="0"/>
              <a:t> Vypočítej dráhu, kterou urazí písek na dopravníku za </a:t>
            </a:r>
            <a:r>
              <a:rPr lang="cs-CZ" dirty="0">
                <a:solidFill>
                  <a:srgbClr val="FF0000"/>
                </a:solidFill>
              </a:rPr>
              <a:t>dobu 1, 2, 3, 5, 10 a 15 minut</a:t>
            </a:r>
            <a:r>
              <a:rPr lang="cs-CZ" dirty="0"/>
              <a:t>. Vypočítané hodnoty zapiš do připravené tabulky a sestroj graf závislosti dráhy na čase.</a:t>
            </a:r>
          </a:p>
        </p:txBody>
      </p:sp>
    </p:spTree>
    <p:extLst>
      <p:ext uri="{BB962C8B-B14F-4D97-AF65-F5344CB8AC3E}">
        <p14:creationId xmlns:p14="http://schemas.microsoft.com/office/powerpoint/2010/main" val="3472408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3" y="365125"/>
            <a:ext cx="11830050" cy="1325563"/>
          </a:xfrm>
        </p:spPr>
        <p:txBody>
          <a:bodyPr/>
          <a:lstStyle/>
          <a:p>
            <a:r>
              <a:rPr lang="cs-CZ" sz="4000" dirty="0"/>
              <a:t>Tabulka závislosti dráhy na čase </a:t>
            </a:r>
            <a:r>
              <a:rPr lang="cs-CZ" sz="4000" dirty="0" smtClean="0"/>
              <a:t>u </a:t>
            </a:r>
            <a:r>
              <a:rPr lang="cs-CZ" sz="4000" dirty="0"/>
              <a:t>rovnoměrného pohybu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  <a:endParaRPr lang="cs-CZ" dirty="0" smtClean="0"/>
          </a:p>
          <a:p>
            <a:pPr>
              <a:buFont typeface="Wingdings" panose="05000000000000000000" pitchFamily="2" charset="2"/>
              <a:buNone/>
            </a:pPr>
            <a:r>
              <a:rPr lang="cs-CZ" dirty="0" smtClean="0"/>
              <a:t>Vztah </a:t>
            </a:r>
            <a:r>
              <a:rPr lang="cs-CZ" dirty="0"/>
              <a:t>pro výpočet dráhy:</a:t>
            </a:r>
          </a:p>
        </p:txBody>
      </p:sp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2" y="2081214"/>
            <a:ext cx="777557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2713" name="Object 9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51961822"/>
              </p:ext>
            </p:extLst>
          </p:nvPr>
        </p:nvGraphicFramePr>
        <p:xfrm>
          <a:off x="5303839" y="5084763"/>
          <a:ext cx="1800225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Rovnice" r:id="rId4" imgW="469696" imgH="152334" progId="Equation.3">
                  <p:embed/>
                </p:oleObj>
              </mc:Choice>
              <mc:Fallback>
                <p:oleObj name="Rovnice" r:id="rId4" imgW="469696" imgH="15233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9" y="5084763"/>
                        <a:ext cx="1800225" cy="5826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1116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" y="457200"/>
            <a:ext cx="11787188" cy="1371600"/>
          </a:xfrm>
        </p:spPr>
        <p:txBody>
          <a:bodyPr/>
          <a:lstStyle/>
          <a:p>
            <a:r>
              <a:rPr lang="cs-CZ" sz="4000" dirty="0"/>
              <a:t>Tabulka závislosti dráhy na čase </a:t>
            </a:r>
            <a:r>
              <a:rPr lang="cs-CZ" sz="4000" dirty="0" smtClean="0"/>
              <a:t>u </a:t>
            </a:r>
            <a:r>
              <a:rPr lang="cs-CZ" sz="4000" dirty="0"/>
              <a:t>rovnoměrného pohybu</a:t>
            </a:r>
          </a:p>
        </p:txBody>
      </p:sp>
      <p:graphicFrame>
        <p:nvGraphicFramePr>
          <p:cNvPr id="48295" name="Group 167"/>
          <p:cNvGraphicFramePr>
            <a:graphicFrameLocks noGrp="1"/>
          </p:cNvGraphicFramePr>
          <p:nvPr>
            <p:ph idx="1"/>
          </p:nvPr>
        </p:nvGraphicFramePr>
        <p:xfrm>
          <a:off x="1992314" y="2686050"/>
          <a:ext cx="8218487" cy="1606550"/>
        </p:xfrm>
        <a:graphic>
          <a:graphicData uri="http://schemas.openxmlformats.org/drawingml/2006/table">
            <a:tbl>
              <a:tblPr/>
              <a:tblGrid>
                <a:gridCol w="1027112"/>
                <a:gridCol w="1027113"/>
                <a:gridCol w="1027112"/>
                <a:gridCol w="1028700"/>
                <a:gridCol w="1027113"/>
                <a:gridCol w="1027112"/>
                <a:gridCol w="1027113"/>
                <a:gridCol w="1027112"/>
              </a:tblGrid>
              <a:tr h="8032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/ s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32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 / m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675</a:t>
                      </a:r>
                      <a:endParaRPr kumimoji="0" 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872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050" y="128589"/>
            <a:ext cx="11430000" cy="1000124"/>
          </a:xfrm>
        </p:spPr>
        <p:txBody>
          <a:bodyPr>
            <a:normAutofit/>
          </a:bodyPr>
          <a:lstStyle/>
          <a:p>
            <a:r>
              <a:rPr lang="cs-CZ" sz="4000" dirty="0"/>
              <a:t>Graf závislosti dráhy na čase u rovnoměrného pohybu</a:t>
            </a:r>
          </a:p>
        </p:txBody>
      </p:sp>
      <p:sp>
        <p:nvSpPr>
          <p:cNvPr id="5121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00050" y="1981200"/>
            <a:ext cx="11301413" cy="4876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sz="2000" dirty="0"/>
          </a:p>
          <a:p>
            <a:pPr>
              <a:lnSpc>
                <a:spcPct val="90000"/>
              </a:lnSpc>
            </a:pPr>
            <a:endParaRPr lang="cs-CZ" sz="2000" dirty="0"/>
          </a:p>
          <a:p>
            <a:pPr>
              <a:lnSpc>
                <a:spcPct val="90000"/>
              </a:lnSpc>
            </a:pPr>
            <a:endParaRPr lang="cs-CZ" dirty="0" smtClean="0"/>
          </a:p>
          <a:p>
            <a:pPr>
              <a:lnSpc>
                <a:spcPct val="90000"/>
              </a:lnSpc>
            </a:pPr>
            <a:r>
              <a:rPr lang="cs-CZ" sz="3000" dirty="0" smtClean="0"/>
              <a:t>Dráha </a:t>
            </a:r>
            <a:r>
              <a:rPr lang="cs-CZ" sz="3000" dirty="0"/>
              <a:t>při rovnoměrném pohybu je přímo úměrná době </a:t>
            </a:r>
            <a:r>
              <a:rPr lang="cs-CZ" sz="3000" dirty="0" smtClean="0"/>
              <a:t>pohybu.</a:t>
            </a:r>
          </a:p>
          <a:p>
            <a:pPr>
              <a:lnSpc>
                <a:spcPct val="90000"/>
              </a:lnSpc>
            </a:pPr>
            <a:r>
              <a:rPr lang="cs-CZ" sz="3000" dirty="0" smtClean="0"/>
              <a:t>Grafem </a:t>
            </a:r>
            <a:r>
              <a:rPr lang="cs-CZ" sz="3000" dirty="0"/>
              <a:t>dráhy jako funkce času je úsečka.</a:t>
            </a:r>
          </a:p>
          <a:p>
            <a:pPr>
              <a:lnSpc>
                <a:spcPct val="90000"/>
              </a:lnSpc>
            </a:pPr>
            <a:endParaRPr lang="cs-CZ" sz="2000" dirty="0"/>
          </a:p>
        </p:txBody>
      </p:sp>
      <p:graphicFrame>
        <p:nvGraphicFramePr>
          <p:cNvPr id="51206" name="Object 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68428556"/>
              </p:ext>
            </p:extLst>
          </p:nvPr>
        </p:nvGraphicFramePr>
        <p:xfrm>
          <a:off x="1740534" y="871538"/>
          <a:ext cx="8749032" cy="453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Graf" r:id="rId3" imgW="6105434" imgH="2628900" progId="Excel.Chart.8">
                  <p:embed/>
                </p:oleObj>
              </mc:Choice>
              <mc:Fallback>
                <p:oleObj name="Graf" r:id="rId3" imgW="6105434" imgH="26289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0534" y="871538"/>
                        <a:ext cx="8749032" cy="45323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1271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</a:t>
            </a:r>
            <a:r>
              <a:rPr lang="cs-CZ" dirty="0" smtClean="0"/>
              <a:t>1984</a:t>
            </a:r>
            <a:r>
              <a:rPr lang="cs-CZ" dirty="0" smtClean="0"/>
              <a:t>. 224 s. </a:t>
            </a:r>
            <a:r>
              <a:rPr lang="cs-CZ" dirty="0" smtClean="0"/>
              <a:t>ISBN </a:t>
            </a:r>
            <a:r>
              <a:rPr lang="cs-CZ" dirty="0"/>
              <a:t>14-462-84. </a:t>
            </a:r>
            <a:r>
              <a:rPr lang="cs-CZ" dirty="0" smtClean="0"/>
              <a:t> </a:t>
            </a:r>
          </a:p>
          <a:p>
            <a:r>
              <a:rPr lang="cs-CZ" dirty="0" smtClean="0"/>
              <a:t>ŠTOLL, Ivan. </a:t>
            </a:r>
            <a:r>
              <a:rPr lang="cs-CZ" i="1" dirty="0" smtClean="0"/>
              <a:t>Fyzika pro netechnické obory SOŠ a SOU. </a:t>
            </a:r>
            <a:r>
              <a:rPr lang="cs-CZ" dirty="0" smtClean="0"/>
              <a:t>1. vydání. Praha: Prometheus, 2001. 259 s. ISBN 80-7196-223-6.</a:t>
            </a:r>
            <a:endParaRPr lang="cs-CZ" dirty="0"/>
          </a:p>
          <a:p>
            <a:r>
              <a:rPr lang="cs-CZ" dirty="0"/>
              <a:t>Příklad, tabulka a graf vlastní.</a:t>
            </a:r>
          </a:p>
        </p:txBody>
      </p:sp>
    </p:spTree>
    <p:extLst>
      <p:ext uri="{BB962C8B-B14F-4D97-AF65-F5344CB8AC3E}">
        <p14:creationId xmlns:p14="http://schemas.microsoft.com/office/powerpoint/2010/main" val="204179635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284</Words>
  <Application>Microsoft Office PowerPoint</Application>
  <PresentationFormat>Širokoúhlá obrazovka</PresentationFormat>
  <Paragraphs>83</Paragraphs>
  <Slides>8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Graf</vt:lpstr>
      <vt:lpstr>Rovnoměrný pohyb.</vt:lpstr>
      <vt:lpstr>Záznamový list výukového materiálu </vt:lpstr>
      <vt:lpstr>Rovnoměrný pohyb</vt:lpstr>
      <vt:lpstr>Příklad</vt:lpstr>
      <vt:lpstr>Tabulka závislosti dráhy na čase u rovnoměrného pohybu</vt:lpstr>
      <vt:lpstr>Tabulka závislosti dráhy na čase u rovnoměrného pohybu</vt:lpstr>
      <vt:lpstr>Graf závislosti dráhy na čase u rovnoměrného pohybu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Rovnoměrný pohyb</dc:title>
  <dc:creator>Berka</dc:creator>
  <cp:lastModifiedBy>Berka</cp:lastModifiedBy>
  <cp:revision>7</cp:revision>
  <dcterms:created xsi:type="dcterms:W3CDTF">2013-12-27T08:47:05Z</dcterms:created>
  <dcterms:modified xsi:type="dcterms:W3CDTF">2014-01-31T10:24:59Z</dcterms:modified>
</cp:coreProperties>
</file>