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6" d="100"/>
          <a:sy n="86" d="100"/>
        </p:scale>
        <p:origin x="13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6" Type="http://schemas.openxmlformats.org/officeDocument/2006/relationships/image" Target="../media/image7.wmf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7" Type="http://schemas.openxmlformats.org/officeDocument/2006/relationships/image" Target="../media/image18.wmf"/><Relationship Id="rId2" Type="http://schemas.openxmlformats.org/officeDocument/2006/relationships/image" Target="../media/image14.wmf"/><Relationship Id="rId1" Type="http://schemas.openxmlformats.org/officeDocument/2006/relationships/image" Target="../media/image3.wmf"/><Relationship Id="rId6" Type="http://schemas.openxmlformats.org/officeDocument/2006/relationships/image" Target="../media/image17.wmf"/><Relationship Id="rId5" Type="http://schemas.openxmlformats.org/officeDocument/2006/relationships/image" Target="../media/image8.wmf"/><Relationship Id="rId4" Type="http://schemas.openxmlformats.org/officeDocument/2006/relationships/image" Target="../media/image16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Relationship Id="rId6" Type="http://schemas.openxmlformats.org/officeDocument/2006/relationships/image" Target="../media/image24.wmf"/><Relationship Id="rId5" Type="http://schemas.openxmlformats.org/officeDocument/2006/relationships/image" Target="../media/image23.wmf"/><Relationship Id="rId4" Type="http://schemas.openxmlformats.org/officeDocument/2006/relationships/image" Target="../media/image22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6.wmf"/><Relationship Id="rId1" Type="http://schemas.openxmlformats.org/officeDocument/2006/relationships/image" Target="../media/image25.wmf"/><Relationship Id="rId6" Type="http://schemas.openxmlformats.org/officeDocument/2006/relationships/image" Target="../media/image30.wmf"/><Relationship Id="rId5" Type="http://schemas.openxmlformats.org/officeDocument/2006/relationships/image" Target="../media/image29.wmf"/><Relationship Id="rId4" Type="http://schemas.openxmlformats.org/officeDocument/2006/relationships/image" Target="../media/image28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2" Type="http://schemas.openxmlformats.org/officeDocument/2006/relationships/image" Target="../media/image32.wmf"/><Relationship Id="rId1" Type="http://schemas.openxmlformats.org/officeDocument/2006/relationships/image" Target="../media/image31.wmf"/><Relationship Id="rId5" Type="http://schemas.openxmlformats.org/officeDocument/2006/relationships/image" Target="../media/image35.wmf"/><Relationship Id="rId4" Type="http://schemas.openxmlformats.org/officeDocument/2006/relationships/image" Target="../media/image3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D6A27-C486-4827-B3AF-69C42B15BDEE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9657F-3C9A-4ADC-9F03-92D7CFBDF3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866961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D6A27-C486-4827-B3AF-69C42B15BDEE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9657F-3C9A-4ADC-9F03-92D7CFBDF3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678089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D6A27-C486-4827-B3AF-69C42B15BDEE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9657F-3C9A-4ADC-9F03-92D7CFBDF3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761687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Nadpis, text a 2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10972800" cy="13716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half" idx="1"/>
          </p:nvPr>
        </p:nvSpPr>
        <p:spPr>
          <a:xfrm>
            <a:off x="609600" y="1981200"/>
            <a:ext cx="5384800" cy="388620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2"/>
          </p:nvPr>
        </p:nvSpPr>
        <p:spPr>
          <a:xfrm>
            <a:off x="6197600" y="1981200"/>
            <a:ext cx="5384800" cy="186690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3"/>
          </p:nvPr>
        </p:nvSpPr>
        <p:spPr>
          <a:xfrm>
            <a:off x="6197600" y="4000500"/>
            <a:ext cx="5384800" cy="186690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0"/>
          </p:nvPr>
        </p:nvSpPr>
        <p:spPr>
          <a:xfrm>
            <a:off x="4165600" y="624840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1"/>
          </p:nvPr>
        </p:nvSpPr>
        <p:spPr>
          <a:xfrm>
            <a:off x="8737600" y="6248400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fld id="{E176D4FC-F7EA-4C04-BF0F-2DE10AFD53FE}" type="slidenum">
              <a:rPr lang="cs-CZ"/>
              <a:pPr/>
              <a:t>‹#›</a:t>
            </a:fld>
            <a:endParaRPr lang="cs-CZ"/>
          </a:p>
        </p:txBody>
      </p:sp>
      <p:sp>
        <p:nvSpPr>
          <p:cNvPr id="8" name="Zástupný symbol pro datum 7"/>
          <p:cNvSpPr>
            <a:spLocks noGrp="1"/>
          </p:cNvSpPr>
          <p:nvPr>
            <p:ph type="dt" sz="half" idx="12"/>
          </p:nvPr>
        </p:nvSpPr>
        <p:spPr>
          <a:xfrm>
            <a:off x="609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681567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D6A27-C486-4827-B3AF-69C42B15BDEE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9657F-3C9A-4ADC-9F03-92D7CFBDF3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979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D6A27-C486-4827-B3AF-69C42B15BDEE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9657F-3C9A-4ADC-9F03-92D7CFBDF3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979524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D6A27-C486-4827-B3AF-69C42B15BDEE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9657F-3C9A-4ADC-9F03-92D7CFBDF3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037878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D6A27-C486-4827-B3AF-69C42B15BDEE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9657F-3C9A-4ADC-9F03-92D7CFBDF3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934294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D6A27-C486-4827-B3AF-69C42B15BDEE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9657F-3C9A-4ADC-9F03-92D7CFBDF3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847329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D6A27-C486-4827-B3AF-69C42B15BDEE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9657F-3C9A-4ADC-9F03-92D7CFBDF3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214953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D6A27-C486-4827-B3AF-69C42B15BDEE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9657F-3C9A-4ADC-9F03-92D7CFBDF3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07984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D6A27-C486-4827-B3AF-69C42B15BDEE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9657F-3C9A-4ADC-9F03-92D7CFBDF3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72299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8D6A27-C486-4827-B3AF-69C42B15BDEE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09657F-3C9A-4ADC-9F03-92D7CFBDF3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7165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13" Type="http://schemas.openxmlformats.org/officeDocument/2006/relationships/oleObject" Target="../embeddings/oleObject18.bin"/><Relationship Id="rId3" Type="http://schemas.openxmlformats.org/officeDocument/2006/relationships/oleObject" Target="../embeddings/oleObject13.bin"/><Relationship Id="rId7" Type="http://schemas.openxmlformats.org/officeDocument/2006/relationships/oleObject" Target="../embeddings/oleObject15.bin"/><Relationship Id="rId12" Type="http://schemas.openxmlformats.org/officeDocument/2006/relationships/image" Target="../media/image8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8.wmf"/><Relationship Id="rId1" Type="http://schemas.openxmlformats.org/officeDocument/2006/relationships/vmlDrawing" Target="../drawings/vmlDrawing4.vml"/><Relationship Id="rId6" Type="http://schemas.openxmlformats.org/officeDocument/2006/relationships/image" Target="../media/image14.wmf"/><Relationship Id="rId11" Type="http://schemas.openxmlformats.org/officeDocument/2006/relationships/oleObject" Target="../embeddings/oleObject17.bin"/><Relationship Id="rId5" Type="http://schemas.openxmlformats.org/officeDocument/2006/relationships/oleObject" Target="../embeddings/oleObject14.bin"/><Relationship Id="rId15" Type="http://schemas.openxmlformats.org/officeDocument/2006/relationships/oleObject" Target="../embeddings/oleObject19.bin"/><Relationship Id="rId10" Type="http://schemas.openxmlformats.org/officeDocument/2006/relationships/image" Target="../media/image16.wmf"/><Relationship Id="rId4" Type="http://schemas.openxmlformats.org/officeDocument/2006/relationships/image" Target="../media/image3.wmf"/><Relationship Id="rId9" Type="http://schemas.openxmlformats.org/officeDocument/2006/relationships/oleObject" Target="../embeddings/oleObject16.bin"/><Relationship Id="rId14" Type="http://schemas.openxmlformats.org/officeDocument/2006/relationships/image" Target="../media/image17.w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wmf"/><Relationship Id="rId13" Type="http://schemas.openxmlformats.org/officeDocument/2006/relationships/oleObject" Target="../embeddings/oleObject25.bin"/><Relationship Id="rId3" Type="http://schemas.openxmlformats.org/officeDocument/2006/relationships/oleObject" Target="../embeddings/oleObject20.bin"/><Relationship Id="rId7" Type="http://schemas.openxmlformats.org/officeDocument/2006/relationships/oleObject" Target="../embeddings/oleObject22.bin"/><Relationship Id="rId12" Type="http://schemas.openxmlformats.org/officeDocument/2006/relationships/image" Target="../media/image23.w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0.wmf"/><Relationship Id="rId11" Type="http://schemas.openxmlformats.org/officeDocument/2006/relationships/oleObject" Target="../embeddings/oleObject24.bin"/><Relationship Id="rId5" Type="http://schemas.openxmlformats.org/officeDocument/2006/relationships/oleObject" Target="../embeddings/oleObject21.bin"/><Relationship Id="rId10" Type="http://schemas.openxmlformats.org/officeDocument/2006/relationships/image" Target="../media/image22.wmf"/><Relationship Id="rId4" Type="http://schemas.openxmlformats.org/officeDocument/2006/relationships/image" Target="../media/image19.wmf"/><Relationship Id="rId9" Type="http://schemas.openxmlformats.org/officeDocument/2006/relationships/oleObject" Target="../embeddings/oleObject23.bin"/><Relationship Id="rId14" Type="http://schemas.openxmlformats.org/officeDocument/2006/relationships/image" Target="../media/image24.w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wmf"/><Relationship Id="rId13" Type="http://schemas.openxmlformats.org/officeDocument/2006/relationships/oleObject" Target="../embeddings/oleObject31.bin"/><Relationship Id="rId3" Type="http://schemas.openxmlformats.org/officeDocument/2006/relationships/oleObject" Target="../embeddings/oleObject26.bin"/><Relationship Id="rId7" Type="http://schemas.openxmlformats.org/officeDocument/2006/relationships/oleObject" Target="../embeddings/oleObject28.bin"/><Relationship Id="rId12" Type="http://schemas.openxmlformats.org/officeDocument/2006/relationships/image" Target="../media/image29.w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6.wmf"/><Relationship Id="rId11" Type="http://schemas.openxmlformats.org/officeDocument/2006/relationships/oleObject" Target="../embeddings/oleObject30.bin"/><Relationship Id="rId5" Type="http://schemas.openxmlformats.org/officeDocument/2006/relationships/oleObject" Target="../embeddings/oleObject27.bin"/><Relationship Id="rId10" Type="http://schemas.openxmlformats.org/officeDocument/2006/relationships/image" Target="../media/image28.wmf"/><Relationship Id="rId4" Type="http://schemas.openxmlformats.org/officeDocument/2006/relationships/image" Target="../media/image25.wmf"/><Relationship Id="rId9" Type="http://schemas.openxmlformats.org/officeDocument/2006/relationships/oleObject" Target="../embeddings/oleObject29.bin"/><Relationship Id="rId14" Type="http://schemas.openxmlformats.org/officeDocument/2006/relationships/image" Target="../media/image30.w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wmf"/><Relationship Id="rId3" Type="http://schemas.openxmlformats.org/officeDocument/2006/relationships/oleObject" Target="../embeddings/oleObject32.bin"/><Relationship Id="rId7" Type="http://schemas.openxmlformats.org/officeDocument/2006/relationships/oleObject" Target="../embeddings/oleObject34.bin"/><Relationship Id="rId12" Type="http://schemas.openxmlformats.org/officeDocument/2006/relationships/image" Target="../media/image3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32.wmf"/><Relationship Id="rId11" Type="http://schemas.openxmlformats.org/officeDocument/2006/relationships/oleObject" Target="../embeddings/oleObject36.bin"/><Relationship Id="rId5" Type="http://schemas.openxmlformats.org/officeDocument/2006/relationships/oleObject" Target="../embeddings/oleObject33.bin"/><Relationship Id="rId10" Type="http://schemas.openxmlformats.org/officeDocument/2006/relationships/image" Target="../media/image34.wmf"/><Relationship Id="rId4" Type="http://schemas.openxmlformats.org/officeDocument/2006/relationships/image" Target="../media/image31.wmf"/><Relationship Id="rId9" Type="http://schemas.openxmlformats.org/officeDocument/2006/relationships/oleObject" Target="../embeddings/oleObject35.bin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13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5.wmf"/><Relationship Id="rId4" Type="http://schemas.openxmlformats.org/officeDocument/2006/relationships/image" Target="../media/image2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7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8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oleObject" Target="../embeddings/oleObject10.bin"/><Relationship Id="rId7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2.wmf"/><Relationship Id="rId5" Type="http://schemas.openxmlformats.org/officeDocument/2006/relationships/oleObject" Target="../embeddings/oleObject11.bin"/><Relationship Id="rId4" Type="http://schemas.openxmlformats.org/officeDocument/2006/relationships/image" Target="../media/image11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Nadpis 1"/>
          <p:cNvSpPr>
            <a:spLocks noGrp="1"/>
          </p:cNvSpPr>
          <p:nvPr>
            <p:ph type="ctrTitle" idx="4294967295"/>
          </p:nvPr>
        </p:nvSpPr>
        <p:spPr>
          <a:xfrm>
            <a:off x="2135189" y="3068638"/>
            <a:ext cx="7845425" cy="2089150"/>
          </a:xfrm>
        </p:spPr>
        <p:txBody>
          <a:bodyPr/>
          <a:lstStyle/>
          <a:p>
            <a:pPr algn="ctr"/>
            <a:r>
              <a:rPr lang="cs-CZ" sz="4600" b="1" dirty="0">
                <a:solidFill>
                  <a:srgbClr val="000000"/>
                </a:solidFill>
              </a:rPr>
              <a:t>Mechanická energie – příklady k procvičení.</a:t>
            </a:r>
          </a:p>
        </p:txBody>
      </p:sp>
      <p:pic>
        <p:nvPicPr>
          <p:cNvPr id="20483" name="Obrázek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4350" y="476251"/>
            <a:ext cx="6083300" cy="14843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4" name="TextovéPole 4"/>
          <p:cNvSpPr txBox="1">
            <a:spLocks noChangeArrowheads="1"/>
          </p:cNvSpPr>
          <p:nvPr/>
        </p:nvSpPr>
        <p:spPr bwMode="auto">
          <a:xfrm>
            <a:off x="3719514" y="2636838"/>
            <a:ext cx="4968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b="1">
                <a:solidFill>
                  <a:srgbClr val="000000"/>
                </a:solidFill>
                <a:latin typeface="Calibri" panose="020F0502020204030204" pitchFamily="34" charset="0"/>
              </a:rPr>
              <a:t>VY_32_INOVACE_017_Fyzika</a:t>
            </a:r>
          </a:p>
        </p:txBody>
      </p:sp>
      <p:sp>
        <p:nvSpPr>
          <p:cNvPr id="20485" name="TextovéPole 5"/>
          <p:cNvSpPr txBox="1">
            <a:spLocks noChangeArrowheads="1"/>
          </p:cNvSpPr>
          <p:nvPr/>
        </p:nvSpPr>
        <p:spPr bwMode="auto">
          <a:xfrm>
            <a:off x="7248525" y="5589588"/>
            <a:ext cx="30241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cs-CZ">
                <a:latin typeface="Calibri" panose="020F0502020204030204" pitchFamily="34" charset="0"/>
              </a:rPr>
              <a:t>Autor: </a:t>
            </a:r>
            <a:r>
              <a:rPr lang="cs-CZ"/>
              <a:t>Mgr. Roman Berka</a:t>
            </a:r>
          </a:p>
        </p:txBody>
      </p:sp>
    </p:spTree>
    <p:extLst>
      <p:ext uri="{BB962C8B-B14F-4D97-AF65-F5344CB8AC3E}">
        <p14:creationId xmlns:p14="http://schemas.microsoft.com/office/powerpoint/2010/main" val="21915042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837127" y="261938"/>
            <a:ext cx="10457645" cy="1079500"/>
          </a:xfrm>
        </p:spPr>
        <p:txBody>
          <a:bodyPr>
            <a:normAutofit/>
          </a:bodyPr>
          <a:lstStyle/>
          <a:p>
            <a:r>
              <a:rPr lang="cs-CZ" sz="2800" dirty="0">
                <a:solidFill>
                  <a:schemeClr val="hlink"/>
                </a:solidFill>
              </a:rPr>
              <a:t>6.</a:t>
            </a:r>
            <a:r>
              <a:rPr lang="cs-CZ" sz="4000" dirty="0">
                <a:solidFill>
                  <a:schemeClr val="hlink"/>
                </a:solidFill>
              </a:rPr>
              <a:t> </a:t>
            </a:r>
            <a:r>
              <a:rPr lang="cs-CZ" sz="4000" dirty="0" smtClean="0">
                <a:solidFill>
                  <a:schemeClr val="hlink"/>
                </a:solidFill>
              </a:rPr>
              <a:t>	</a:t>
            </a:r>
            <a:r>
              <a:rPr lang="cs-CZ" sz="2800" dirty="0" smtClean="0">
                <a:solidFill>
                  <a:schemeClr val="hlink"/>
                </a:solidFill>
              </a:rPr>
              <a:t>Tíha </a:t>
            </a:r>
            <a:r>
              <a:rPr lang="cs-CZ" sz="2800" dirty="0">
                <a:solidFill>
                  <a:schemeClr val="hlink"/>
                </a:solidFill>
              </a:rPr>
              <a:t>automobilu, který jede rychlostí 54 km/h, je </a:t>
            </a:r>
            <a:r>
              <a:rPr lang="cs-CZ" sz="2800" dirty="0" smtClean="0">
                <a:solidFill>
                  <a:schemeClr val="hlink"/>
                </a:solidFill>
              </a:rPr>
              <a:t>20 </a:t>
            </a:r>
            <a:r>
              <a:rPr lang="cs-CZ" sz="2800" dirty="0" err="1">
                <a:solidFill>
                  <a:schemeClr val="hlink"/>
                </a:solidFill>
              </a:rPr>
              <a:t>kN</a:t>
            </a:r>
            <a:r>
              <a:rPr lang="cs-CZ" sz="2800" dirty="0">
                <a:solidFill>
                  <a:schemeClr val="hlink"/>
                </a:solidFill>
              </a:rPr>
              <a:t>. Jaká je </a:t>
            </a:r>
            <a:r>
              <a:rPr lang="cs-CZ" sz="2800" dirty="0" smtClean="0">
                <a:solidFill>
                  <a:schemeClr val="hlink"/>
                </a:solidFill>
              </a:rPr>
              <a:t>	jeho kinetická </a:t>
            </a:r>
            <a:r>
              <a:rPr lang="cs-CZ" sz="2800" dirty="0">
                <a:solidFill>
                  <a:schemeClr val="hlink"/>
                </a:solidFill>
              </a:rPr>
              <a:t>energie?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628776"/>
            <a:ext cx="8229600" cy="4238625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cs-CZ"/>
              <a:t>G = 20 kN = 20 000 N</a:t>
            </a:r>
          </a:p>
          <a:p>
            <a:pPr>
              <a:buFont typeface="Wingdings" panose="05000000000000000000" pitchFamily="2" charset="2"/>
              <a:buNone/>
            </a:pPr>
            <a:r>
              <a:rPr lang="cs-CZ"/>
              <a:t>v = 54 km/h = 15 m/s</a:t>
            </a:r>
          </a:p>
          <a:p>
            <a:pPr>
              <a:buFont typeface="Wingdings" panose="05000000000000000000" pitchFamily="2" charset="2"/>
              <a:buNone/>
            </a:pPr>
            <a:r>
              <a:rPr lang="cs-CZ" u="sng"/>
              <a:t>E</a:t>
            </a:r>
            <a:r>
              <a:rPr lang="cs-CZ" u="sng" baseline="-25000"/>
              <a:t>k</a:t>
            </a:r>
            <a:r>
              <a:rPr lang="cs-CZ" u="sng"/>
              <a:t> = x J</a:t>
            </a:r>
          </a:p>
        </p:txBody>
      </p:sp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11268" name="Object 4"/>
          <p:cNvGraphicFramePr>
            <a:graphicFrameLocks noChangeAspect="1"/>
          </p:cNvGraphicFramePr>
          <p:nvPr/>
        </p:nvGraphicFramePr>
        <p:xfrm>
          <a:off x="2063750" y="4005263"/>
          <a:ext cx="1296988" cy="495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9" name="Rovnice" r:id="rId3" imgW="520474" imgH="203112" progId="Equation.3">
                  <p:embed/>
                </p:oleObj>
              </mc:Choice>
              <mc:Fallback>
                <p:oleObj name="Rovnice" r:id="rId3" imgW="520474" imgH="203112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63750" y="4005263"/>
                        <a:ext cx="1296988" cy="495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71" name="Rectangle 7"/>
          <p:cNvSpPr>
            <a:spLocks noChangeArrowheads="1"/>
          </p:cNvSpPr>
          <p:nvPr/>
        </p:nvSpPr>
        <p:spPr bwMode="auto">
          <a:xfrm>
            <a:off x="1524001" y="303478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11270" name="Object 6"/>
          <p:cNvGraphicFramePr>
            <a:graphicFrameLocks noChangeAspect="1"/>
          </p:cNvGraphicFramePr>
          <p:nvPr/>
        </p:nvGraphicFramePr>
        <p:xfrm>
          <a:off x="3648076" y="3722689"/>
          <a:ext cx="1152525" cy="1055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0" name="Rovnice" r:id="rId5" imgW="457200" imgH="419100" progId="Equation.3">
                  <p:embed/>
                </p:oleObj>
              </mc:Choice>
              <mc:Fallback>
                <p:oleObj name="Rovnice" r:id="rId5" imgW="457200" imgH="4191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48076" y="3722689"/>
                        <a:ext cx="1152525" cy="10556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73" name="Rectangle 9"/>
          <p:cNvSpPr>
            <a:spLocks noChangeArrowheads="1"/>
          </p:cNvSpPr>
          <p:nvPr/>
        </p:nvSpPr>
        <p:spPr bwMode="auto">
          <a:xfrm>
            <a:off x="1524001" y="294429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11272" name="Object 8"/>
          <p:cNvGraphicFramePr>
            <a:graphicFrameLocks noChangeAspect="1"/>
          </p:cNvGraphicFramePr>
          <p:nvPr/>
        </p:nvGraphicFramePr>
        <p:xfrm>
          <a:off x="3575050" y="4797426"/>
          <a:ext cx="1873250" cy="1325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1" name="Rovnice" r:id="rId7" imgW="850900" imgH="596900" progId="Equation.3">
                  <p:embed/>
                </p:oleObj>
              </mc:Choice>
              <mc:Fallback>
                <p:oleObj name="Rovnice" r:id="rId7" imgW="850900" imgH="596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75050" y="4797426"/>
                        <a:ext cx="1873250" cy="13255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75" name="Rectangle 11"/>
          <p:cNvSpPr>
            <a:spLocks noChangeArrowheads="1"/>
          </p:cNvSpPr>
          <p:nvPr/>
        </p:nvSpPr>
        <p:spPr bwMode="auto">
          <a:xfrm>
            <a:off x="1524001" y="314432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11274" name="Object 10"/>
          <p:cNvGraphicFramePr>
            <a:graphicFrameLocks noChangeAspect="1"/>
          </p:cNvGraphicFramePr>
          <p:nvPr/>
        </p:nvGraphicFramePr>
        <p:xfrm>
          <a:off x="3575051" y="6056314"/>
          <a:ext cx="2016125" cy="511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2" name="Rovnice" r:id="rId9" imgW="787058" imgH="203112" progId="Equation.3">
                  <p:embed/>
                </p:oleObj>
              </mc:Choice>
              <mc:Fallback>
                <p:oleObj name="Rovnice" r:id="rId9" imgW="787058" imgH="203112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75051" y="6056314"/>
                        <a:ext cx="2016125" cy="5111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77" name="Rectangle 13"/>
          <p:cNvSpPr>
            <a:spLocks noChangeArrowheads="1"/>
          </p:cNvSpPr>
          <p:nvPr/>
        </p:nvSpPr>
        <p:spPr bwMode="auto">
          <a:xfrm>
            <a:off x="1524001" y="304907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11276" name="Object 12"/>
          <p:cNvGraphicFramePr>
            <a:graphicFrameLocks noChangeAspect="1"/>
          </p:cNvGraphicFramePr>
          <p:nvPr/>
        </p:nvGraphicFramePr>
        <p:xfrm>
          <a:off x="6456364" y="3716338"/>
          <a:ext cx="1728787" cy="920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3" name="Rovnice" r:id="rId11" imgW="736280" imgH="393529" progId="Equation.3">
                  <p:embed/>
                </p:oleObj>
              </mc:Choice>
              <mc:Fallback>
                <p:oleObj name="Rovnice" r:id="rId11" imgW="736280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56364" y="3716338"/>
                        <a:ext cx="1728787" cy="920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79" name="Rectangle 15"/>
          <p:cNvSpPr>
            <a:spLocks noChangeArrowheads="1"/>
          </p:cNvSpPr>
          <p:nvPr/>
        </p:nvSpPr>
        <p:spPr bwMode="auto">
          <a:xfrm>
            <a:off x="1524001" y="301097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11278" name="Object 14"/>
          <p:cNvGraphicFramePr>
            <a:graphicFrameLocks noChangeAspect="1"/>
          </p:cNvGraphicFramePr>
          <p:nvPr/>
        </p:nvGraphicFramePr>
        <p:xfrm>
          <a:off x="6456364" y="4532313"/>
          <a:ext cx="3743325" cy="1092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4" name="Rovnice" r:id="rId13" imgW="1600200" imgH="469900" progId="Equation.3">
                  <p:embed/>
                </p:oleObj>
              </mc:Choice>
              <mc:Fallback>
                <p:oleObj name="Rovnice" r:id="rId13" imgW="1600200" imgH="469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56364" y="4532313"/>
                        <a:ext cx="3743325" cy="1092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81" name="Rectangle 17"/>
          <p:cNvSpPr>
            <a:spLocks noChangeArrowheads="1"/>
          </p:cNvSpPr>
          <p:nvPr/>
        </p:nvSpPr>
        <p:spPr bwMode="auto">
          <a:xfrm>
            <a:off x="1524001" y="31300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11280" name="Object 16"/>
          <p:cNvGraphicFramePr>
            <a:graphicFrameLocks noChangeAspect="1"/>
          </p:cNvGraphicFramePr>
          <p:nvPr/>
        </p:nvGraphicFramePr>
        <p:xfrm>
          <a:off x="6456363" y="5805489"/>
          <a:ext cx="3600450" cy="554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5" name="Rovnice" r:id="rId15" imgW="1485900" imgH="228600" progId="Equation.3">
                  <p:embed/>
                </p:oleObj>
              </mc:Choice>
              <mc:Fallback>
                <p:oleObj name="Rovnice" r:id="rId15" imgW="14859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56363" y="5805489"/>
                        <a:ext cx="3600450" cy="5540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47387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838200" indent="-838200"/>
            <a:r>
              <a:rPr lang="cs-CZ" sz="2800">
                <a:solidFill>
                  <a:schemeClr val="hlink"/>
                </a:solidFill>
              </a:rPr>
              <a:t>7.	Do jaké výše zdvihl jeřáb za 2 min břemeno o tíze 900 N při výkonu 112,5 W?</a:t>
            </a:r>
            <a:br>
              <a:rPr lang="cs-CZ" sz="2800">
                <a:solidFill>
                  <a:schemeClr val="hlink"/>
                </a:solidFill>
              </a:rPr>
            </a:br>
            <a:endParaRPr lang="cs-CZ" sz="2800">
              <a:solidFill>
                <a:schemeClr val="hlink"/>
              </a:solidFill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cs-CZ" sz="2400" dirty="0"/>
              <a:t>G = 900 N</a:t>
            </a:r>
          </a:p>
          <a:p>
            <a:pPr>
              <a:buFont typeface="Wingdings" panose="05000000000000000000" pitchFamily="2" charset="2"/>
              <a:buNone/>
            </a:pPr>
            <a:r>
              <a:rPr lang="cs-CZ" sz="2400" dirty="0"/>
              <a:t>t = 2 min = 120 s</a:t>
            </a:r>
          </a:p>
          <a:p>
            <a:pPr>
              <a:buFont typeface="Wingdings" panose="05000000000000000000" pitchFamily="2" charset="2"/>
              <a:buNone/>
            </a:pPr>
            <a:r>
              <a:rPr lang="cs-CZ" sz="2400" dirty="0"/>
              <a:t>P = 112,5 W</a:t>
            </a:r>
          </a:p>
          <a:p>
            <a:pPr>
              <a:buFont typeface="Wingdings" panose="05000000000000000000" pitchFamily="2" charset="2"/>
              <a:buNone/>
            </a:pPr>
            <a:r>
              <a:rPr lang="cs-CZ" sz="2400" u="sng" dirty="0"/>
              <a:t>h </a:t>
            </a:r>
            <a:r>
              <a:rPr lang="cs-CZ" sz="2400" u="sng"/>
              <a:t>= </a:t>
            </a:r>
            <a:r>
              <a:rPr lang="cs-CZ" sz="2400" u="sng" smtClean="0"/>
              <a:t>x</a:t>
            </a:r>
            <a:r>
              <a:rPr lang="cs-CZ" sz="2400" u="sng"/>
              <a:t> </a:t>
            </a:r>
            <a:r>
              <a:rPr lang="cs-CZ" sz="2400" u="sng" smtClean="0"/>
              <a:t>m</a:t>
            </a:r>
            <a:endParaRPr lang="cs-CZ" sz="2400" u="sng" dirty="0"/>
          </a:p>
          <a:p>
            <a:pPr>
              <a:buFont typeface="Wingdings" panose="05000000000000000000" pitchFamily="2" charset="2"/>
              <a:buNone/>
            </a:pPr>
            <a:endParaRPr lang="cs-CZ" sz="2400" u="sng" dirty="0"/>
          </a:p>
        </p:txBody>
      </p:sp>
      <p:graphicFrame>
        <p:nvGraphicFramePr>
          <p:cNvPr id="14340" name="Object 4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5232401" y="1989138"/>
          <a:ext cx="1152525" cy="963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0" name="Rovnice" r:id="rId3" imgW="469696" imgH="393529" progId="Equation.3">
                  <p:embed/>
                </p:oleObj>
              </mc:Choice>
              <mc:Fallback>
                <p:oleObj name="Rovnice" r:id="rId3" imgW="469696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32401" y="1989138"/>
                        <a:ext cx="1152525" cy="9636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folHlink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42" name="Object 6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7391401" y="2276476"/>
          <a:ext cx="2016125" cy="423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1" name="Rovnice" r:id="rId5" imgW="838080" imgH="177480" progId="Equation.3">
                  <p:embed/>
                </p:oleObj>
              </mc:Choice>
              <mc:Fallback>
                <p:oleObj name="Rovnice" r:id="rId5" imgW="83808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91401" y="2276476"/>
                        <a:ext cx="2016125" cy="4238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folHlink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44" name="Object 8"/>
          <p:cNvGraphicFramePr>
            <a:graphicFrameLocks noChangeAspect="1"/>
          </p:cNvGraphicFramePr>
          <p:nvPr/>
        </p:nvGraphicFramePr>
        <p:xfrm>
          <a:off x="5159375" y="3213101"/>
          <a:ext cx="1246188" cy="963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2" name="Rovnice" r:id="rId7" imgW="507960" imgH="393480" progId="Equation.3">
                  <p:embed/>
                </p:oleObj>
              </mc:Choice>
              <mc:Fallback>
                <p:oleObj name="Rovnice" r:id="rId7" imgW="5079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59375" y="3213101"/>
                        <a:ext cx="1246188" cy="9636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folHlink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6" name="Rectangle 10"/>
          <p:cNvSpPr>
            <a:spLocks noChangeArrowheads="1"/>
          </p:cNvSpPr>
          <p:nvPr/>
        </p:nvSpPr>
        <p:spPr bwMode="auto">
          <a:xfrm>
            <a:off x="1524001" y="304907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14345" name="Object 9"/>
          <p:cNvGraphicFramePr>
            <a:graphicFrameLocks noChangeAspect="1"/>
          </p:cNvGraphicFramePr>
          <p:nvPr/>
        </p:nvGraphicFramePr>
        <p:xfrm>
          <a:off x="7391400" y="3213100"/>
          <a:ext cx="1079500" cy="922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3" name="Rovnice" r:id="rId9" imgW="457002" imgH="393529" progId="Equation.3">
                  <p:embed/>
                </p:oleObj>
              </mc:Choice>
              <mc:Fallback>
                <p:oleObj name="Rovnice" r:id="rId9" imgW="457002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91400" y="3213100"/>
                        <a:ext cx="1079500" cy="9223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8" name="Rectangle 12"/>
          <p:cNvSpPr>
            <a:spLocks noChangeArrowheads="1"/>
          </p:cNvSpPr>
          <p:nvPr/>
        </p:nvSpPr>
        <p:spPr bwMode="auto">
          <a:xfrm>
            <a:off x="1524001" y="304907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14347" name="Object 11"/>
          <p:cNvGraphicFramePr>
            <a:graphicFrameLocks noChangeAspect="1"/>
          </p:cNvGraphicFramePr>
          <p:nvPr/>
        </p:nvGraphicFramePr>
        <p:xfrm>
          <a:off x="7391401" y="4292600"/>
          <a:ext cx="2735263" cy="941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4" name="Rovnice" r:id="rId11" imgW="1129810" imgH="393529" progId="Equation.3">
                  <p:embed/>
                </p:oleObj>
              </mc:Choice>
              <mc:Fallback>
                <p:oleObj name="Rovnice" r:id="rId11" imgW="1129810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91401" y="4292600"/>
                        <a:ext cx="2735263" cy="9413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50" name="Rectangle 14"/>
          <p:cNvSpPr>
            <a:spLocks noChangeArrowheads="1"/>
          </p:cNvSpPr>
          <p:nvPr/>
        </p:nvSpPr>
        <p:spPr bwMode="auto">
          <a:xfrm>
            <a:off x="1524001" y="315384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14349" name="Object 13"/>
          <p:cNvGraphicFramePr>
            <a:graphicFrameLocks noChangeAspect="1"/>
          </p:cNvGraphicFramePr>
          <p:nvPr/>
        </p:nvGraphicFramePr>
        <p:xfrm>
          <a:off x="7391401" y="5516563"/>
          <a:ext cx="1368425" cy="463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5" name="Rovnice" r:id="rId13" imgW="532937" imgH="177646" progId="Equation.3">
                  <p:embed/>
                </p:oleObj>
              </mc:Choice>
              <mc:Fallback>
                <p:oleObj name="Rovnice" r:id="rId13" imgW="532937" imgH="177646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91401" y="5516563"/>
                        <a:ext cx="1368425" cy="463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716041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862886" y="692150"/>
            <a:ext cx="10470522" cy="1136650"/>
          </a:xfrm>
        </p:spPr>
        <p:txBody>
          <a:bodyPr>
            <a:normAutofit fontScale="90000"/>
          </a:bodyPr>
          <a:lstStyle/>
          <a:p>
            <a:pPr marL="838200" indent="-838200"/>
            <a:r>
              <a:rPr lang="cs-CZ" sz="2800" dirty="0">
                <a:solidFill>
                  <a:schemeClr val="hlink"/>
                </a:solidFill>
              </a:rPr>
              <a:t>8.	Určete účinnost jeřábu, který zvedne nosník o hmotnosti 1 000 kg do výše 5 m za 20 s. Elektromotor jeřábu má příkon 3 kW.</a:t>
            </a:r>
            <a:r>
              <a:rPr lang="cs-CZ" sz="3600" dirty="0">
                <a:solidFill>
                  <a:schemeClr val="hlink"/>
                </a:solidFill>
              </a:rPr>
              <a:t/>
            </a:r>
            <a:br>
              <a:rPr lang="cs-CZ" sz="3600" dirty="0">
                <a:solidFill>
                  <a:schemeClr val="hlink"/>
                </a:solidFill>
              </a:rPr>
            </a:br>
            <a:endParaRPr lang="cs-CZ" sz="3600" dirty="0">
              <a:solidFill>
                <a:schemeClr val="hlink"/>
              </a:solidFill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08732" y="1609859"/>
            <a:ext cx="4311068" cy="4257541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cs-CZ" sz="2400" dirty="0"/>
              <a:t>m = 1 000 kg</a:t>
            </a:r>
          </a:p>
          <a:p>
            <a:pPr>
              <a:buFont typeface="Wingdings" panose="05000000000000000000" pitchFamily="2" charset="2"/>
              <a:buNone/>
            </a:pPr>
            <a:r>
              <a:rPr lang="cs-CZ" sz="2400" dirty="0"/>
              <a:t>h = 5 m</a:t>
            </a:r>
          </a:p>
          <a:p>
            <a:pPr>
              <a:buFont typeface="Wingdings" panose="05000000000000000000" pitchFamily="2" charset="2"/>
              <a:buNone/>
            </a:pPr>
            <a:r>
              <a:rPr lang="cs-CZ" sz="2400" dirty="0"/>
              <a:t>t = 20 s</a:t>
            </a:r>
          </a:p>
          <a:p>
            <a:pPr>
              <a:buFont typeface="Wingdings" panose="05000000000000000000" pitchFamily="2" charset="2"/>
              <a:buNone/>
            </a:pPr>
            <a:r>
              <a:rPr lang="cs-CZ" sz="2400" dirty="0"/>
              <a:t>P</a:t>
            </a:r>
            <a:r>
              <a:rPr lang="cs-CZ" sz="2400" baseline="-25000" dirty="0"/>
              <a:t>p</a:t>
            </a:r>
            <a:r>
              <a:rPr lang="cs-CZ" sz="2400" dirty="0"/>
              <a:t> = 3 kW = 3 000 W</a:t>
            </a:r>
          </a:p>
          <a:p>
            <a:pPr>
              <a:buFont typeface="Wingdings" panose="05000000000000000000" pitchFamily="2" charset="2"/>
              <a:buNone/>
            </a:pPr>
            <a:r>
              <a:rPr lang="el-GR" sz="2400" u="sng" dirty="0">
                <a:cs typeface="Arial" panose="020B0604020202020204" pitchFamily="34" charset="0"/>
              </a:rPr>
              <a:t>η</a:t>
            </a:r>
            <a:r>
              <a:rPr lang="cs-CZ" sz="2400" u="sng" dirty="0">
                <a:cs typeface="Arial" panose="020B0604020202020204" pitchFamily="34" charset="0"/>
              </a:rPr>
              <a:t> = x %</a:t>
            </a:r>
            <a:endParaRPr lang="el-GR" sz="2400" u="sng" dirty="0"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None/>
            </a:pPr>
            <a:endParaRPr lang="cs-CZ" sz="2400" u="sng" dirty="0"/>
          </a:p>
        </p:txBody>
      </p:sp>
      <p:graphicFrame>
        <p:nvGraphicFramePr>
          <p:cNvPr id="17412" name="Object 4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6383338" y="3860801"/>
          <a:ext cx="1871662" cy="949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4" name="Rovnice" r:id="rId3" imgW="876240" imgH="444240" progId="Equation.3">
                  <p:embed/>
                </p:oleObj>
              </mc:Choice>
              <mc:Fallback>
                <p:oleObj name="Rovnice" r:id="rId3" imgW="876240" imgH="444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83338" y="3860801"/>
                        <a:ext cx="1871662" cy="949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folHlink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14" name="Object 6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2135188" y="3933826"/>
          <a:ext cx="2736850" cy="822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5" name="Rovnice" r:id="rId5" imgW="1307880" imgH="393480" progId="Equation.3">
                  <p:embed/>
                </p:oleObj>
              </mc:Choice>
              <mc:Fallback>
                <p:oleObj name="Rovnice" r:id="rId5" imgW="13078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5188" y="3933826"/>
                        <a:ext cx="2736850" cy="822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7" name="Rectangle 9"/>
          <p:cNvSpPr>
            <a:spLocks noChangeArrowheads="1"/>
          </p:cNvSpPr>
          <p:nvPr/>
        </p:nvSpPr>
        <p:spPr bwMode="auto">
          <a:xfrm>
            <a:off x="1524001" y="295382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17416" name="Object 8"/>
          <p:cNvGraphicFramePr>
            <a:graphicFrameLocks noChangeAspect="1"/>
          </p:cNvGraphicFramePr>
          <p:nvPr/>
        </p:nvGraphicFramePr>
        <p:xfrm>
          <a:off x="2063750" y="4724401"/>
          <a:ext cx="3130550" cy="1230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6" name="Rovnice" r:id="rId7" imgW="1447560" imgH="571320" progId="Equation.3">
                  <p:embed/>
                </p:oleObj>
              </mc:Choice>
              <mc:Fallback>
                <p:oleObj name="Rovnice" r:id="rId7" imgW="1447560" imgH="5713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63750" y="4724401"/>
                        <a:ext cx="3130550" cy="12303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9" name="Rectangle 11"/>
          <p:cNvSpPr>
            <a:spLocks noChangeArrowheads="1"/>
          </p:cNvSpPr>
          <p:nvPr/>
        </p:nvSpPr>
        <p:spPr bwMode="auto">
          <a:xfrm>
            <a:off x="1524001" y="31300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17418" name="Object 10"/>
          <p:cNvGraphicFramePr>
            <a:graphicFrameLocks noChangeAspect="1"/>
          </p:cNvGraphicFramePr>
          <p:nvPr/>
        </p:nvGraphicFramePr>
        <p:xfrm>
          <a:off x="2063750" y="6092826"/>
          <a:ext cx="1728788" cy="493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7" name="Rovnice" r:id="rId9" imgW="800100" imgH="228600" progId="Equation.3">
                  <p:embed/>
                </p:oleObj>
              </mc:Choice>
              <mc:Fallback>
                <p:oleObj name="Rovnice" r:id="rId9" imgW="8001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63750" y="6092826"/>
                        <a:ext cx="1728788" cy="4937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20" name="Object 12"/>
          <p:cNvGraphicFramePr>
            <a:graphicFrameLocks noChangeAspect="1"/>
          </p:cNvGraphicFramePr>
          <p:nvPr/>
        </p:nvGraphicFramePr>
        <p:xfrm>
          <a:off x="6311900" y="5013325"/>
          <a:ext cx="2592388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8" name="Rovnice" r:id="rId11" imgW="1168200" imgH="393480" progId="Equation.3">
                  <p:embed/>
                </p:oleObj>
              </mc:Choice>
              <mc:Fallback>
                <p:oleObj name="Rovnice" r:id="rId11" imgW="116820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11900" y="5013325"/>
                        <a:ext cx="2592388" cy="863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CCCCE6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22" name="Rectangle 14"/>
          <p:cNvSpPr>
            <a:spLocks noChangeArrowheads="1"/>
          </p:cNvSpPr>
          <p:nvPr/>
        </p:nvSpPr>
        <p:spPr bwMode="auto">
          <a:xfrm>
            <a:off x="1524001" y="314432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17421" name="Object 13"/>
          <p:cNvGraphicFramePr>
            <a:graphicFrameLocks noChangeAspect="1"/>
          </p:cNvGraphicFramePr>
          <p:nvPr/>
        </p:nvGraphicFramePr>
        <p:xfrm>
          <a:off x="6383338" y="6092826"/>
          <a:ext cx="1225550" cy="42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9" name="Rovnice" r:id="rId13" imgW="571252" imgH="203112" progId="Equation.3">
                  <p:embed/>
                </p:oleObj>
              </mc:Choice>
              <mc:Fallback>
                <p:oleObj name="Rovnice" r:id="rId13" imgW="571252" imgH="203112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83338" y="6092826"/>
                        <a:ext cx="1225550" cy="428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298275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772732" y="257577"/>
            <a:ext cx="10625071" cy="1972345"/>
          </a:xfrm>
        </p:spPr>
        <p:txBody>
          <a:bodyPr/>
          <a:lstStyle/>
          <a:p>
            <a:pPr marL="838200" indent="-838200"/>
            <a:r>
              <a:rPr lang="cs-CZ" sz="2800" dirty="0"/>
              <a:t>  </a:t>
            </a:r>
            <a:r>
              <a:rPr lang="cs-CZ" sz="2800" dirty="0">
                <a:solidFill>
                  <a:schemeClr val="hlink"/>
                </a:solidFill>
              </a:rPr>
              <a:t>9.	Beran na zatloukání kůlů do země má hmotnost 400 kg. Z jaké výšky spadl beran, jestliže po jeho dopadu pronikl kůl do hloubky 80 cm? Průměrná odporová síla půdy </a:t>
            </a:r>
            <a:r>
              <a:rPr lang="cs-CZ" sz="2800" dirty="0" smtClean="0">
                <a:solidFill>
                  <a:schemeClr val="hlink"/>
                </a:solidFill>
              </a:rPr>
              <a:t>je 12 </a:t>
            </a:r>
            <a:r>
              <a:rPr lang="cs-CZ" sz="2800" dirty="0" err="1">
                <a:solidFill>
                  <a:schemeClr val="hlink"/>
                </a:solidFill>
              </a:rPr>
              <a:t>kN</a:t>
            </a:r>
            <a:r>
              <a:rPr lang="cs-CZ" sz="2800" dirty="0">
                <a:solidFill>
                  <a:schemeClr val="hlink"/>
                </a:solidFill>
              </a:rPr>
              <a:t>.</a:t>
            </a:r>
            <a:br>
              <a:rPr lang="cs-CZ" sz="2800" dirty="0">
                <a:solidFill>
                  <a:schemeClr val="hlink"/>
                </a:solidFill>
              </a:rPr>
            </a:br>
            <a:endParaRPr lang="cs-CZ" sz="2800" dirty="0">
              <a:solidFill>
                <a:schemeClr val="hlink"/>
              </a:solidFill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1" y="1983346"/>
            <a:ext cx="8686799" cy="4614305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cs-CZ" dirty="0"/>
              <a:t>	m = 400 kg</a:t>
            </a:r>
          </a:p>
          <a:p>
            <a:pPr>
              <a:buFont typeface="Wingdings" panose="05000000000000000000" pitchFamily="2" charset="2"/>
              <a:buNone/>
            </a:pPr>
            <a:r>
              <a:rPr lang="cs-CZ" dirty="0"/>
              <a:t>	s = 80 cm = 0,8 m</a:t>
            </a:r>
          </a:p>
          <a:p>
            <a:pPr>
              <a:buFont typeface="Wingdings" panose="05000000000000000000" pitchFamily="2" charset="2"/>
              <a:buNone/>
            </a:pPr>
            <a:r>
              <a:rPr lang="cs-CZ" dirty="0"/>
              <a:t>	F = 12 </a:t>
            </a:r>
            <a:r>
              <a:rPr lang="cs-CZ" dirty="0" err="1"/>
              <a:t>kN</a:t>
            </a:r>
            <a:r>
              <a:rPr lang="cs-CZ" dirty="0"/>
              <a:t> = 12 000 N</a:t>
            </a:r>
          </a:p>
          <a:p>
            <a:pPr>
              <a:buFont typeface="Wingdings" panose="05000000000000000000" pitchFamily="2" charset="2"/>
              <a:buNone/>
            </a:pPr>
            <a:r>
              <a:rPr lang="cs-CZ" dirty="0"/>
              <a:t>	</a:t>
            </a:r>
            <a:r>
              <a:rPr lang="cs-CZ" u="sng" dirty="0"/>
              <a:t>h = x m</a:t>
            </a:r>
          </a:p>
        </p:txBody>
      </p:sp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1524001" y="312527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23556" name="Object 4"/>
          <p:cNvGraphicFramePr>
            <a:graphicFrameLocks noChangeAspect="1"/>
          </p:cNvGraphicFramePr>
          <p:nvPr/>
        </p:nvGraphicFramePr>
        <p:xfrm>
          <a:off x="4583114" y="4508500"/>
          <a:ext cx="1296987" cy="579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5" name="Rovnice" r:id="rId3" imgW="533169" imgH="241195" progId="Equation.3">
                  <p:embed/>
                </p:oleObj>
              </mc:Choice>
              <mc:Fallback>
                <p:oleObj name="Rovnice" r:id="rId3" imgW="533169" imgH="241195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83114" y="4508500"/>
                        <a:ext cx="1296987" cy="5794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1524001" y="314432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23558" name="Object 6"/>
          <p:cNvGraphicFramePr>
            <a:graphicFrameLocks noChangeAspect="1"/>
          </p:cNvGraphicFramePr>
          <p:nvPr/>
        </p:nvGraphicFramePr>
        <p:xfrm>
          <a:off x="4367214" y="5300664"/>
          <a:ext cx="1584325" cy="496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6" name="Rovnice" r:id="rId5" imgW="634725" imgH="203112" progId="Equation.3">
                  <p:embed/>
                </p:oleObj>
              </mc:Choice>
              <mc:Fallback>
                <p:oleObj name="Rovnice" r:id="rId5" imgW="634725" imgH="203112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67214" y="5300664"/>
                        <a:ext cx="1584325" cy="4968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61" name="Rectangle 9"/>
          <p:cNvSpPr>
            <a:spLocks noChangeArrowheads="1"/>
          </p:cNvSpPr>
          <p:nvPr/>
        </p:nvSpPr>
        <p:spPr bwMode="auto">
          <a:xfrm>
            <a:off x="1524001" y="303478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23560" name="Object 8"/>
          <p:cNvGraphicFramePr>
            <a:graphicFrameLocks noChangeAspect="1"/>
          </p:cNvGraphicFramePr>
          <p:nvPr/>
        </p:nvGraphicFramePr>
        <p:xfrm>
          <a:off x="4872039" y="5899150"/>
          <a:ext cx="1152525" cy="958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7" name="Rovnice" r:id="rId7" imgW="508000" imgH="419100" progId="Equation.3">
                  <p:embed/>
                </p:oleObj>
              </mc:Choice>
              <mc:Fallback>
                <p:oleObj name="Rovnice" r:id="rId7" imgW="508000" imgH="4191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2039" y="5899150"/>
                        <a:ext cx="1152525" cy="958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63" name="Rectangle 11"/>
          <p:cNvSpPr>
            <a:spLocks noChangeArrowheads="1"/>
          </p:cNvSpPr>
          <p:nvPr/>
        </p:nvSpPr>
        <p:spPr bwMode="auto">
          <a:xfrm>
            <a:off x="1524001" y="303002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23562" name="Object 10"/>
          <p:cNvGraphicFramePr>
            <a:graphicFrameLocks noChangeAspect="1"/>
          </p:cNvGraphicFramePr>
          <p:nvPr/>
        </p:nvGraphicFramePr>
        <p:xfrm>
          <a:off x="6888164" y="4292600"/>
          <a:ext cx="3095625" cy="1055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8" name="Rovnice" r:id="rId9" imgW="1257300" imgH="431800" progId="Equation.3">
                  <p:embed/>
                </p:oleObj>
              </mc:Choice>
              <mc:Fallback>
                <p:oleObj name="Rovnice" r:id="rId9" imgW="1257300" imgH="431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88164" y="4292600"/>
                        <a:ext cx="3095625" cy="10556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1524001" y="314432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23564" name="Object 12"/>
          <p:cNvGraphicFramePr>
            <a:graphicFrameLocks noChangeAspect="1"/>
          </p:cNvGraphicFramePr>
          <p:nvPr/>
        </p:nvGraphicFramePr>
        <p:xfrm>
          <a:off x="6888163" y="5516564"/>
          <a:ext cx="1511300" cy="503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9" name="Rovnice" r:id="rId11" imgW="596641" imgH="203112" progId="Equation.3">
                  <p:embed/>
                </p:oleObj>
              </mc:Choice>
              <mc:Fallback>
                <p:oleObj name="Rovnice" r:id="rId11" imgW="596641" imgH="203112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88163" y="5516564"/>
                        <a:ext cx="1511300" cy="5032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554440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/>
              <a:t>Zdroje.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cs-CZ" smtClean="0"/>
              <a:t>ŘEŠÁTKO</a:t>
            </a:r>
            <a:r>
              <a:rPr lang="cs-CZ" dirty="0"/>
              <a:t>, Miloš, Ivo VOLF a Jaroslav PITNER. </a:t>
            </a:r>
            <a:r>
              <a:rPr lang="cs-CZ" i="1" dirty="0"/>
              <a:t>Fyzika A: pro SOU</a:t>
            </a:r>
            <a:r>
              <a:rPr lang="cs-CZ" dirty="0"/>
              <a:t>. 1. vydání. Praha: Státní pedagogické nakladatelství Praha, 1984. 224 s. ISBN 14-462-84.  </a:t>
            </a:r>
          </a:p>
          <a:p>
            <a:pPr>
              <a:lnSpc>
                <a:spcPct val="80000"/>
              </a:lnSpc>
            </a:pPr>
            <a:r>
              <a:rPr lang="cs-CZ" dirty="0"/>
              <a:t>LEPIL, Oldřich, Milan BEDNAŘÍK a Miroslava ŠIROKÁ. </a:t>
            </a:r>
            <a:r>
              <a:rPr lang="cs-CZ" i="1" dirty="0"/>
              <a:t>Fyzika: Sbírka úloh pro střední školy</a:t>
            </a:r>
            <a:r>
              <a:rPr lang="cs-CZ" dirty="0"/>
              <a:t>. 2. vydání. Praha: Prometheus, 2001. 269 s. ISBN 80-7196-202-X. </a:t>
            </a:r>
          </a:p>
          <a:p>
            <a:pPr marL="0" indent="0">
              <a:lnSpc>
                <a:spcPct val="80000"/>
              </a:lnSpc>
              <a:buNone/>
            </a:pP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484886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Nadpis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cs-CZ" sz="1800" b="1">
                <a:solidFill>
                  <a:srgbClr val="000000"/>
                </a:solidFill>
              </a:rPr>
              <a:t>Záznamový list výukového materiálu</a:t>
            </a:r>
            <a:br>
              <a:rPr lang="cs-CZ" sz="1800" b="1">
                <a:solidFill>
                  <a:srgbClr val="000000"/>
                </a:solidFill>
              </a:rPr>
            </a:br>
            <a:endParaRPr lang="cs-CZ" sz="1800" b="1">
              <a:solidFill>
                <a:srgbClr val="000000"/>
              </a:solidFill>
            </a:endParaRPr>
          </a:p>
        </p:txBody>
      </p:sp>
      <p:graphicFrame>
        <p:nvGraphicFramePr>
          <p:cNvPr id="21553" name="Group 49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528983061"/>
              </p:ext>
            </p:extLst>
          </p:nvPr>
        </p:nvGraphicFramePr>
        <p:xfrm>
          <a:off x="838200" y="1600200"/>
          <a:ext cx="10515600" cy="4843272"/>
        </p:xfrm>
        <a:graphic>
          <a:graphicData uri="http://schemas.openxmlformats.org/drawingml/2006/table">
            <a:tbl>
              <a:tblPr/>
              <a:tblGrid>
                <a:gridCol w="3785129"/>
                <a:gridCol w="6730471"/>
              </a:tblGrid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Název školy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SŠTZ Mohelnice, 1. máje 2, 789 85 Mohelnice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Číslo projektu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CZ.1.07/1.5.00/34.0033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Název šablony klíčové aktivity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IIII / 2  Inovace a zkvalitnění výuky prostřednictvím ICT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Název výukového materiálu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Mechanická energie – příklady k procvičení.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Označení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VY_32_INOVACE_017_Fyzika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Vzdělávací obor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23-52-H/01 Nástrojař, 23-56-H/01 Obráběč kovů,  26-51-H/01 Elektrikář,  41-51-H/01 Zemědělec – farmář, 41-54-H/01 Podkovář a zemědělský kovář,        41-55-H/01Opravář zemědělských strojů.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Tematický okruh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Fyzikální vzdělávání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Ročník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1.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Autor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Mgr. Roman Berka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Datum ověření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10. 12. 2013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Anotace / metodický popis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Příklady k doplnění základního učiva mechanická energie a k procvičování.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Podpis autora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Mgr. Roman Berka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Podpis ředitele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085282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22762"/>
          </a:xfrm>
        </p:spPr>
        <p:txBody>
          <a:bodyPr/>
          <a:lstStyle/>
          <a:p>
            <a:r>
              <a:rPr lang="cs-CZ" b="1" dirty="0" smtClean="0"/>
              <a:t>Zadání</a:t>
            </a:r>
            <a:endParaRPr lang="cs-CZ" b="1" dirty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1287888"/>
            <a:ext cx="10515600" cy="4889075"/>
          </a:xfrm>
        </p:spPr>
        <p:txBody>
          <a:bodyPr>
            <a:normAutofit/>
          </a:bodyPr>
          <a:lstStyle/>
          <a:p>
            <a:pPr marL="609600" indent="-609600">
              <a:buFont typeface="Wingdings" panose="05000000000000000000" pitchFamily="2" charset="2"/>
              <a:buAutoNum type="arabicPeriod"/>
            </a:pPr>
            <a:r>
              <a:rPr lang="cs-CZ" dirty="0"/>
              <a:t>Jaká práce je třeba k vytažení 58 mm hřebíku průměrnou silou </a:t>
            </a:r>
            <a:r>
              <a:rPr lang="cs-CZ" dirty="0" smtClean="0"/>
              <a:t>  350 </a:t>
            </a:r>
            <a:r>
              <a:rPr lang="cs-CZ" dirty="0"/>
              <a:t>N?</a:t>
            </a:r>
          </a:p>
          <a:p>
            <a:pPr marL="609600" indent="-609600">
              <a:buFont typeface="Wingdings" panose="05000000000000000000" pitchFamily="2" charset="2"/>
              <a:buAutoNum type="arabicPeriod"/>
            </a:pPr>
            <a:r>
              <a:rPr lang="cs-CZ" dirty="0"/>
              <a:t>Jakou práci vykonal jeřáb při velmi pomalém zvedání panelu </a:t>
            </a:r>
            <a:r>
              <a:rPr lang="cs-CZ" dirty="0" smtClean="0"/>
              <a:t>o </a:t>
            </a:r>
            <a:r>
              <a:rPr lang="cs-CZ" dirty="0"/>
              <a:t>tíze 3 </a:t>
            </a:r>
            <a:r>
              <a:rPr lang="cs-CZ" dirty="0" err="1"/>
              <a:t>kN</a:t>
            </a:r>
            <a:r>
              <a:rPr lang="cs-CZ" dirty="0"/>
              <a:t> ze země do výše </a:t>
            </a:r>
            <a:r>
              <a:rPr lang="cs-CZ" dirty="0" smtClean="0"/>
              <a:t>5 </a:t>
            </a:r>
            <a:r>
              <a:rPr lang="cs-CZ" dirty="0"/>
              <a:t>m?</a:t>
            </a:r>
          </a:p>
          <a:p>
            <a:pPr marL="609600" indent="-609600">
              <a:buFont typeface="Wingdings" panose="05000000000000000000" pitchFamily="2" charset="2"/>
              <a:buAutoNum type="arabicPeriod"/>
            </a:pPr>
            <a:r>
              <a:rPr lang="cs-CZ" dirty="0"/>
              <a:t>Jakou hmotnost mělo těleso, na jehož zdvihnutí do výše 12 m bylo třeba vykonat práci 2 400 J?</a:t>
            </a:r>
          </a:p>
          <a:p>
            <a:pPr marL="609600" indent="-609600">
              <a:buFont typeface="Wingdings" panose="05000000000000000000" pitchFamily="2" charset="2"/>
              <a:buAutoNum type="arabicPeriod"/>
            </a:pPr>
            <a:r>
              <a:rPr lang="cs-CZ" dirty="0"/>
              <a:t>Jakou kinetickou energii má raketa o hmotnosti 100 t, pohybuje-li se rychlostí 11,5 km/s?</a:t>
            </a:r>
          </a:p>
          <a:p>
            <a:pPr marL="609600" indent="-609600">
              <a:buFont typeface="Wingdings" panose="05000000000000000000" pitchFamily="2" charset="2"/>
              <a:buAutoNum type="arabicPeriod"/>
            </a:pPr>
            <a:r>
              <a:rPr lang="cs-CZ" dirty="0"/>
              <a:t>Určete potenciální tíhovou energii těžní klece </a:t>
            </a:r>
            <a:r>
              <a:rPr lang="cs-CZ" dirty="0" smtClean="0"/>
              <a:t>o </a:t>
            </a:r>
            <a:r>
              <a:rPr lang="cs-CZ" dirty="0"/>
              <a:t>hmotnosti </a:t>
            </a:r>
            <a:r>
              <a:rPr lang="cs-CZ" dirty="0" smtClean="0"/>
              <a:t>           </a:t>
            </a:r>
            <a:r>
              <a:rPr lang="cs-CZ" dirty="0" smtClean="0"/>
              <a:t>   2 </a:t>
            </a:r>
            <a:r>
              <a:rPr lang="cs-CZ" dirty="0"/>
              <a:t>000 kg vzhledem ke dnu těžní jámy hluboké 850 m, je-li </a:t>
            </a:r>
            <a:r>
              <a:rPr lang="cs-CZ" dirty="0" smtClean="0"/>
              <a:t>klec na </a:t>
            </a:r>
            <a:r>
              <a:rPr lang="cs-CZ" dirty="0"/>
              <a:t>povrchu.</a:t>
            </a:r>
          </a:p>
          <a:p>
            <a:pPr marL="609600" indent="-609600"/>
            <a:endParaRPr lang="cs-CZ" dirty="0"/>
          </a:p>
          <a:p>
            <a:pPr marL="609600" indent="-609600"/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13817369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1521" y="620714"/>
            <a:ext cx="10303099" cy="5976937"/>
          </a:xfrm>
        </p:spPr>
        <p:txBody>
          <a:bodyPr/>
          <a:lstStyle/>
          <a:p>
            <a:pPr marL="609600" indent="-609600">
              <a:buFont typeface="Wingdings" panose="05000000000000000000" pitchFamily="2" charset="2"/>
              <a:buAutoNum type="arabicPeriod" startAt="6"/>
            </a:pPr>
            <a:r>
              <a:rPr lang="cs-CZ" dirty="0"/>
              <a:t>Tíha automobilu, který jede rychlostí 54 km/h, je 20 </a:t>
            </a:r>
            <a:r>
              <a:rPr lang="cs-CZ" dirty="0" err="1"/>
              <a:t>kN</a:t>
            </a:r>
            <a:r>
              <a:rPr lang="cs-CZ" dirty="0"/>
              <a:t>. Jaká je jeho kinetická energie?</a:t>
            </a:r>
          </a:p>
          <a:p>
            <a:pPr marL="609600" indent="-609600">
              <a:buFont typeface="Wingdings" panose="05000000000000000000" pitchFamily="2" charset="2"/>
              <a:buAutoNum type="arabicPeriod" startAt="6"/>
            </a:pPr>
            <a:r>
              <a:rPr lang="cs-CZ" dirty="0"/>
              <a:t>Do jaké výše zdvihl jeřáb za 2 min břemeno </a:t>
            </a:r>
            <a:r>
              <a:rPr lang="cs-CZ" dirty="0" smtClean="0"/>
              <a:t>o </a:t>
            </a:r>
            <a:r>
              <a:rPr lang="cs-CZ" dirty="0"/>
              <a:t>tíze 900 N při výkonu 112,5 W?</a:t>
            </a:r>
          </a:p>
          <a:p>
            <a:pPr marL="609600" indent="-609600">
              <a:buFont typeface="Wingdings" panose="05000000000000000000" pitchFamily="2" charset="2"/>
              <a:buAutoNum type="arabicPeriod" startAt="6"/>
            </a:pPr>
            <a:r>
              <a:rPr lang="cs-CZ" dirty="0"/>
              <a:t>Určete účinnost jeřábu, který zvedne nosník </a:t>
            </a:r>
            <a:r>
              <a:rPr lang="cs-CZ" dirty="0" smtClean="0"/>
              <a:t>o </a:t>
            </a:r>
            <a:r>
              <a:rPr lang="cs-CZ" dirty="0"/>
              <a:t>hmotnosti 1 000 kg do výše 5 m za 20 s. Elektromotor jeřábu má příkon 3 kW.</a:t>
            </a:r>
          </a:p>
          <a:p>
            <a:pPr marL="609600" indent="-609600">
              <a:buFont typeface="Wingdings" panose="05000000000000000000" pitchFamily="2" charset="2"/>
              <a:buAutoNum type="arabicPeriod" startAt="6"/>
            </a:pPr>
            <a:r>
              <a:rPr lang="cs-CZ" dirty="0"/>
              <a:t>Beran na zatloukání kůlů do země má hmotnost 400 kg. Z jaké výšky spadl beran, jestliže po jeho dopadu pronikl kůl do hloubky 80 cm? Průměrná odporová síla půdy je </a:t>
            </a:r>
            <a:r>
              <a:rPr lang="cs-CZ" dirty="0" smtClean="0"/>
              <a:t>12 </a:t>
            </a:r>
            <a:r>
              <a:rPr lang="cs-CZ" dirty="0" err="1"/>
              <a:t>kN</a:t>
            </a:r>
            <a:r>
              <a:rPr lang="cs-CZ" dirty="0"/>
              <a:t>.</a:t>
            </a:r>
          </a:p>
          <a:p>
            <a:pPr marL="609600" indent="-609600">
              <a:buFont typeface="Wingdings" panose="05000000000000000000" pitchFamily="2" charset="2"/>
              <a:buAutoNum type="arabicPeriod" startAt="6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443472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2580" y="365125"/>
            <a:ext cx="10908406" cy="1682616"/>
          </a:xfrm>
        </p:spPr>
        <p:txBody>
          <a:bodyPr>
            <a:normAutofit fontScale="90000"/>
          </a:bodyPr>
          <a:lstStyle/>
          <a:p>
            <a:r>
              <a:rPr lang="cs-CZ" b="1" dirty="0" smtClean="0"/>
              <a:t>Řešení</a:t>
            </a:r>
            <a:br>
              <a:rPr lang="cs-CZ" b="1" dirty="0" smtClean="0"/>
            </a:br>
            <a:r>
              <a:rPr lang="cs-CZ" sz="2800" dirty="0" smtClean="0">
                <a:solidFill>
                  <a:schemeClr val="hlink"/>
                </a:solidFill>
              </a:rPr>
              <a:t/>
            </a:r>
            <a:br>
              <a:rPr lang="cs-CZ" sz="2800" dirty="0" smtClean="0">
                <a:solidFill>
                  <a:schemeClr val="hlink"/>
                </a:solidFill>
              </a:rPr>
            </a:br>
            <a:r>
              <a:rPr lang="cs-CZ" sz="3100" dirty="0" smtClean="0">
                <a:solidFill>
                  <a:schemeClr val="hlink"/>
                </a:solidFill>
              </a:rPr>
              <a:t>1</a:t>
            </a:r>
            <a:r>
              <a:rPr lang="cs-CZ" sz="3100" dirty="0">
                <a:solidFill>
                  <a:schemeClr val="hlink"/>
                </a:solidFill>
              </a:rPr>
              <a:t>. </a:t>
            </a:r>
            <a:r>
              <a:rPr lang="cs-CZ" sz="3100" dirty="0" smtClean="0">
                <a:solidFill>
                  <a:schemeClr val="hlink"/>
                </a:solidFill>
              </a:rPr>
              <a:t>Jaká </a:t>
            </a:r>
            <a:r>
              <a:rPr lang="cs-CZ" sz="3100" dirty="0">
                <a:solidFill>
                  <a:schemeClr val="hlink"/>
                </a:solidFill>
              </a:rPr>
              <a:t>práce je třeba k vytažení 58 mm hřebíku </a:t>
            </a:r>
            <a:r>
              <a:rPr lang="cs-CZ" sz="3100" dirty="0" smtClean="0">
                <a:solidFill>
                  <a:schemeClr val="hlink"/>
                </a:solidFill>
              </a:rPr>
              <a:t>průměrnou </a:t>
            </a:r>
            <a:r>
              <a:rPr lang="cs-CZ" sz="3100" dirty="0">
                <a:solidFill>
                  <a:schemeClr val="hlink"/>
                </a:solidFill>
              </a:rPr>
              <a:t>silou 350 N?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2446986"/>
            <a:ext cx="10515600" cy="3742856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cs-CZ" dirty="0"/>
              <a:t>F = 350 N</a:t>
            </a:r>
          </a:p>
          <a:p>
            <a:pPr>
              <a:buFont typeface="Wingdings" panose="05000000000000000000" pitchFamily="2" charset="2"/>
              <a:buNone/>
            </a:pPr>
            <a:r>
              <a:rPr lang="cs-CZ" dirty="0"/>
              <a:t>s = 58 mm = 0,058m</a:t>
            </a:r>
          </a:p>
          <a:p>
            <a:pPr>
              <a:buFont typeface="Wingdings" panose="05000000000000000000" pitchFamily="2" charset="2"/>
              <a:buNone/>
            </a:pPr>
            <a:r>
              <a:rPr lang="cs-CZ" u="sng" dirty="0"/>
              <a:t>W = x J</a:t>
            </a:r>
          </a:p>
          <a:p>
            <a:pPr>
              <a:buFont typeface="Wingdings" panose="05000000000000000000" pitchFamily="2" charset="2"/>
              <a:buNone/>
            </a:pPr>
            <a:endParaRPr lang="cs-CZ" dirty="0"/>
          </a:p>
          <a:p>
            <a:pPr>
              <a:buFont typeface="Wingdings" panose="05000000000000000000" pitchFamily="2" charset="2"/>
              <a:buNone/>
            </a:pPr>
            <a:r>
              <a:rPr lang="cs-CZ" dirty="0"/>
              <a:t>W = </a:t>
            </a:r>
            <a:r>
              <a:rPr lang="cs-CZ" dirty="0" err="1"/>
              <a:t>Fs</a:t>
            </a:r>
            <a:endParaRPr lang="cs-CZ" dirty="0"/>
          </a:p>
          <a:p>
            <a:pPr>
              <a:buFont typeface="Wingdings" panose="05000000000000000000" pitchFamily="2" charset="2"/>
              <a:buNone/>
            </a:pPr>
            <a:r>
              <a:rPr lang="cs-CZ" dirty="0"/>
              <a:t>W = 350 N . 0,058 m</a:t>
            </a:r>
          </a:p>
          <a:p>
            <a:pPr>
              <a:buFont typeface="Wingdings" panose="05000000000000000000" pitchFamily="2" charset="2"/>
              <a:buNone/>
            </a:pPr>
            <a:r>
              <a:rPr lang="cs-CZ" dirty="0"/>
              <a:t>W = 20,3 J</a:t>
            </a:r>
          </a:p>
          <a:p>
            <a:pPr>
              <a:buFont typeface="Wingdings" panose="05000000000000000000" pitchFamily="2" charset="2"/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056235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sz="2800" dirty="0">
                <a:solidFill>
                  <a:schemeClr val="hlink"/>
                </a:solidFill>
              </a:rPr>
              <a:t>2. </a:t>
            </a:r>
            <a:r>
              <a:rPr lang="cs-CZ" sz="2800" dirty="0" smtClean="0">
                <a:solidFill>
                  <a:schemeClr val="hlink"/>
                </a:solidFill>
              </a:rPr>
              <a:t>	Jakou </a:t>
            </a:r>
            <a:r>
              <a:rPr lang="cs-CZ" sz="2800" dirty="0">
                <a:solidFill>
                  <a:schemeClr val="hlink"/>
                </a:solidFill>
              </a:rPr>
              <a:t>práci vykonal jeřáb při velmi pomalém zvedání panelu o tíze </a:t>
            </a:r>
            <a:r>
              <a:rPr lang="cs-CZ" sz="2800" dirty="0" smtClean="0">
                <a:solidFill>
                  <a:schemeClr val="hlink"/>
                </a:solidFill>
              </a:rPr>
              <a:t>	3 </a:t>
            </a:r>
            <a:r>
              <a:rPr lang="cs-CZ" sz="2800" dirty="0" err="1">
                <a:solidFill>
                  <a:schemeClr val="hlink"/>
                </a:solidFill>
              </a:rPr>
              <a:t>kN</a:t>
            </a:r>
            <a:r>
              <a:rPr lang="cs-CZ" sz="2800" dirty="0">
                <a:solidFill>
                  <a:schemeClr val="hlink"/>
                </a:solidFill>
              </a:rPr>
              <a:t> ze země do výše 5 m?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cs-CZ" dirty="0"/>
              <a:t>G = 3 </a:t>
            </a:r>
            <a:r>
              <a:rPr lang="cs-CZ" dirty="0" err="1"/>
              <a:t>kN</a:t>
            </a:r>
            <a:r>
              <a:rPr lang="cs-CZ" dirty="0"/>
              <a:t> = 3000 N</a:t>
            </a:r>
          </a:p>
          <a:p>
            <a:pPr>
              <a:buFont typeface="Wingdings" panose="05000000000000000000" pitchFamily="2" charset="2"/>
              <a:buNone/>
            </a:pPr>
            <a:r>
              <a:rPr lang="cs-CZ" dirty="0"/>
              <a:t>h = 5 m</a:t>
            </a:r>
          </a:p>
          <a:p>
            <a:pPr>
              <a:buFont typeface="Wingdings" panose="05000000000000000000" pitchFamily="2" charset="2"/>
              <a:buNone/>
            </a:pPr>
            <a:r>
              <a:rPr lang="cs-CZ" u="sng" dirty="0"/>
              <a:t>W = </a:t>
            </a:r>
            <a:r>
              <a:rPr lang="cs-CZ" i="1" u="sng" dirty="0"/>
              <a:t>x</a:t>
            </a:r>
            <a:r>
              <a:rPr lang="cs-CZ" u="sng" dirty="0"/>
              <a:t> J</a:t>
            </a:r>
          </a:p>
          <a:p>
            <a:pPr>
              <a:buFont typeface="Wingdings" panose="05000000000000000000" pitchFamily="2" charset="2"/>
              <a:buNone/>
            </a:pPr>
            <a:endParaRPr lang="cs-CZ" dirty="0"/>
          </a:p>
          <a:p>
            <a:pPr>
              <a:buFont typeface="Wingdings" panose="05000000000000000000" pitchFamily="2" charset="2"/>
              <a:buNone/>
            </a:pPr>
            <a:r>
              <a:rPr lang="cs-CZ" dirty="0"/>
              <a:t>W = </a:t>
            </a:r>
            <a:r>
              <a:rPr lang="cs-CZ" dirty="0" err="1"/>
              <a:t>Gh</a:t>
            </a:r>
            <a:endParaRPr lang="cs-CZ" dirty="0"/>
          </a:p>
          <a:p>
            <a:pPr>
              <a:buFont typeface="Wingdings" panose="05000000000000000000" pitchFamily="2" charset="2"/>
              <a:buNone/>
            </a:pPr>
            <a:r>
              <a:rPr lang="cs-CZ" dirty="0"/>
              <a:t>W = 3000 N . 5 m </a:t>
            </a:r>
          </a:p>
          <a:p>
            <a:pPr>
              <a:buFont typeface="Wingdings" panose="05000000000000000000" pitchFamily="2" charset="2"/>
              <a:buNone/>
            </a:pPr>
            <a:r>
              <a:rPr lang="cs-CZ" dirty="0"/>
              <a:t>W = 15 000 J = 15 </a:t>
            </a:r>
            <a:r>
              <a:rPr lang="cs-CZ" dirty="0" err="1"/>
              <a:t>kJ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676297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772731" y="457201"/>
            <a:ext cx="10650829" cy="1027113"/>
          </a:xfrm>
        </p:spPr>
        <p:txBody>
          <a:bodyPr/>
          <a:lstStyle/>
          <a:p>
            <a:r>
              <a:rPr lang="cs-CZ" sz="2800" dirty="0">
                <a:solidFill>
                  <a:schemeClr val="hlink"/>
                </a:solidFill>
              </a:rPr>
              <a:t>3</a:t>
            </a:r>
            <a:r>
              <a:rPr lang="cs-CZ" sz="2800" dirty="0" smtClean="0">
                <a:solidFill>
                  <a:schemeClr val="hlink"/>
                </a:solidFill>
              </a:rPr>
              <a:t>.	Jakou </a:t>
            </a:r>
            <a:r>
              <a:rPr lang="cs-CZ" sz="2800" dirty="0">
                <a:solidFill>
                  <a:schemeClr val="hlink"/>
                </a:solidFill>
              </a:rPr>
              <a:t>hmotnost mělo těleso, na jehož zdvihnutí do výše 12 m bylo </a:t>
            </a:r>
            <a:r>
              <a:rPr lang="cs-CZ" sz="2800" dirty="0" smtClean="0">
                <a:solidFill>
                  <a:schemeClr val="hlink"/>
                </a:solidFill>
              </a:rPr>
              <a:t>	třeba </a:t>
            </a:r>
            <a:r>
              <a:rPr lang="cs-CZ" sz="2800" dirty="0">
                <a:solidFill>
                  <a:schemeClr val="hlink"/>
                </a:solidFill>
              </a:rPr>
              <a:t>vykonat práci 2 400 J?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628776"/>
            <a:ext cx="8229600" cy="4238625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cs-CZ"/>
              <a:t>h = 12 m</a:t>
            </a:r>
          </a:p>
          <a:p>
            <a:pPr>
              <a:buFont typeface="Wingdings" panose="05000000000000000000" pitchFamily="2" charset="2"/>
              <a:buNone/>
            </a:pPr>
            <a:r>
              <a:rPr lang="cs-CZ"/>
              <a:t>W = 2 400 J</a:t>
            </a:r>
          </a:p>
          <a:p>
            <a:pPr>
              <a:buFont typeface="Wingdings" panose="05000000000000000000" pitchFamily="2" charset="2"/>
              <a:buNone/>
            </a:pPr>
            <a:r>
              <a:rPr lang="cs-CZ" u="sng"/>
              <a:t>m = </a:t>
            </a:r>
            <a:r>
              <a:rPr lang="cs-CZ" i="1" u="sng"/>
              <a:t>x</a:t>
            </a:r>
            <a:r>
              <a:rPr lang="cs-CZ" u="sng"/>
              <a:t> kg</a:t>
            </a:r>
          </a:p>
          <a:p>
            <a:pPr>
              <a:buFont typeface="Wingdings" panose="05000000000000000000" pitchFamily="2" charset="2"/>
              <a:buNone/>
            </a:pPr>
            <a:endParaRPr lang="cs-CZ"/>
          </a:p>
          <a:p>
            <a:pPr>
              <a:buFont typeface="Wingdings" panose="05000000000000000000" pitchFamily="2" charset="2"/>
              <a:buNone/>
            </a:pPr>
            <a:endParaRPr lang="cs-CZ"/>
          </a:p>
          <a:p>
            <a:pPr>
              <a:buFont typeface="Wingdings" panose="05000000000000000000" pitchFamily="2" charset="2"/>
              <a:buNone/>
            </a:pPr>
            <a:endParaRPr lang="cs-CZ"/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7172" name="Object 4"/>
          <p:cNvGraphicFramePr>
            <a:graphicFrameLocks noChangeAspect="1"/>
          </p:cNvGraphicFramePr>
          <p:nvPr/>
        </p:nvGraphicFramePr>
        <p:xfrm>
          <a:off x="2135189" y="4033839"/>
          <a:ext cx="1296987" cy="439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" name="Rovnice" r:id="rId3" imgW="532937" imgH="177646" progId="Equation.3">
                  <p:embed/>
                </p:oleObj>
              </mc:Choice>
              <mc:Fallback>
                <p:oleObj name="Rovnice" r:id="rId3" imgW="532937" imgH="177646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5189" y="4033839"/>
                        <a:ext cx="1296987" cy="4397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5" name="Rectangle 7"/>
          <p:cNvSpPr>
            <a:spLocks noChangeArrowheads="1"/>
          </p:cNvSpPr>
          <p:nvPr/>
        </p:nvSpPr>
        <p:spPr bwMode="auto">
          <a:xfrm>
            <a:off x="1524001" y="314432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7174" name="Object 6"/>
          <p:cNvGraphicFramePr>
            <a:graphicFrameLocks noChangeAspect="1"/>
          </p:cNvGraphicFramePr>
          <p:nvPr/>
        </p:nvGraphicFramePr>
        <p:xfrm>
          <a:off x="2063751" y="4598989"/>
          <a:ext cx="1439863" cy="549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" name="Rovnice" r:id="rId5" imgW="520474" imgH="203112" progId="Equation.3">
                  <p:embed/>
                </p:oleObj>
              </mc:Choice>
              <mc:Fallback>
                <p:oleObj name="Rovnice" r:id="rId5" imgW="520474" imgH="203112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63751" y="4598989"/>
                        <a:ext cx="1439863" cy="549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7" name="Rectangle 9"/>
          <p:cNvSpPr>
            <a:spLocks noChangeArrowheads="1"/>
          </p:cNvSpPr>
          <p:nvPr/>
        </p:nvSpPr>
        <p:spPr bwMode="auto">
          <a:xfrm>
            <a:off x="1524001" y="314432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7176" name="Object 8"/>
          <p:cNvGraphicFramePr>
            <a:graphicFrameLocks noChangeAspect="1"/>
          </p:cNvGraphicFramePr>
          <p:nvPr/>
        </p:nvGraphicFramePr>
        <p:xfrm>
          <a:off x="2063751" y="5348288"/>
          <a:ext cx="1584325" cy="519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6" name="Rovnice" r:id="rId7" imgW="609336" imgH="203112" progId="Equation.3">
                  <p:embed/>
                </p:oleObj>
              </mc:Choice>
              <mc:Fallback>
                <p:oleObj name="Rovnice" r:id="rId7" imgW="609336" imgH="203112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63751" y="5348288"/>
                        <a:ext cx="1584325" cy="5191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9" name="Rectangle 11"/>
          <p:cNvSpPr>
            <a:spLocks noChangeArrowheads="1"/>
          </p:cNvSpPr>
          <p:nvPr/>
        </p:nvSpPr>
        <p:spPr bwMode="auto">
          <a:xfrm>
            <a:off x="1524001" y="303478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7178" name="Object 10"/>
          <p:cNvGraphicFramePr>
            <a:graphicFrameLocks noChangeAspect="1"/>
          </p:cNvGraphicFramePr>
          <p:nvPr/>
        </p:nvGraphicFramePr>
        <p:xfrm>
          <a:off x="5735639" y="3467101"/>
          <a:ext cx="1152525" cy="957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7" name="Rovnice" r:id="rId9" imgW="508000" imgH="419100" progId="Equation.3">
                  <p:embed/>
                </p:oleObj>
              </mc:Choice>
              <mc:Fallback>
                <p:oleObj name="Rovnice" r:id="rId9" imgW="508000" imgH="4191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35639" y="3467101"/>
                        <a:ext cx="1152525" cy="9572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81" name="Rectangle 13"/>
          <p:cNvSpPr>
            <a:spLocks noChangeArrowheads="1"/>
          </p:cNvSpPr>
          <p:nvPr/>
        </p:nvSpPr>
        <p:spPr bwMode="auto">
          <a:xfrm>
            <a:off x="1524001" y="294429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7180" name="Object 12"/>
          <p:cNvGraphicFramePr>
            <a:graphicFrameLocks noChangeAspect="1"/>
          </p:cNvGraphicFramePr>
          <p:nvPr/>
        </p:nvGraphicFramePr>
        <p:xfrm>
          <a:off x="5735638" y="4508500"/>
          <a:ext cx="2305050" cy="1384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8" name="Rovnice" r:id="rId11" imgW="1002865" imgH="596641" progId="Equation.3">
                  <p:embed/>
                </p:oleObj>
              </mc:Choice>
              <mc:Fallback>
                <p:oleObj name="Rovnice" r:id="rId11" imgW="1002865" imgH="596641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35638" y="4508500"/>
                        <a:ext cx="2305050" cy="1384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83" name="Rectangle 15"/>
          <p:cNvSpPr>
            <a:spLocks noChangeArrowheads="1"/>
          </p:cNvSpPr>
          <p:nvPr/>
        </p:nvSpPr>
        <p:spPr bwMode="auto">
          <a:xfrm>
            <a:off x="1524001" y="314432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7182" name="Object 14"/>
          <p:cNvGraphicFramePr>
            <a:graphicFrameLocks noChangeAspect="1"/>
          </p:cNvGraphicFramePr>
          <p:nvPr/>
        </p:nvGraphicFramePr>
        <p:xfrm>
          <a:off x="5735639" y="5994401"/>
          <a:ext cx="1512887" cy="474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9" name="Rovnice" r:id="rId13" imgW="634725" imgH="203112" progId="Equation.3">
                  <p:embed/>
                </p:oleObj>
              </mc:Choice>
              <mc:Fallback>
                <p:oleObj name="Rovnice" r:id="rId13" imgW="634725" imgH="203112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35639" y="5994401"/>
                        <a:ext cx="1512887" cy="4746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679783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734095" y="457201"/>
            <a:ext cx="10728101" cy="955675"/>
          </a:xfrm>
        </p:spPr>
        <p:txBody>
          <a:bodyPr/>
          <a:lstStyle/>
          <a:p>
            <a:r>
              <a:rPr lang="cs-CZ" sz="2800" dirty="0">
                <a:solidFill>
                  <a:schemeClr val="hlink"/>
                </a:solidFill>
              </a:rPr>
              <a:t>4</a:t>
            </a:r>
            <a:r>
              <a:rPr lang="cs-CZ" sz="2800" dirty="0" smtClean="0">
                <a:solidFill>
                  <a:schemeClr val="hlink"/>
                </a:solidFill>
              </a:rPr>
              <a:t>.	Jakou </a:t>
            </a:r>
            <a:r>
              <a:rPr lang="cs-CZ" sz="2800" dirty="0">
                <a:solidFill>
                  <a:schemeClr val="hlink"/>
                </a:solidFill>
              </a:rPr>
              <a:t>kinetickou energii má raketa o hmotnosti 100 t, pohybuje-li </a:t>
            </a:r>
            <a:r>
              <a:rPr lang="cs-CZ" sz="2800" dirty="0" smtClean="0">
                <a:solidFill>
                  <a:schemeClr val="hlink"/>
                </a:solidFill>
              </a:rPr>
              <a:t>	se </a:t>
            </a:r>
            <a:r>
              <a:rPr lang="cs-CZ" sz="2800" dirty="0">
                <a:solidFill>
                  <a:schemeClr val="hlink"/>
                </a:solidFill>
              </a:rPr>
              <a:t>rychlostí 11,5 km/s?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557338"/>
            <a:ext cx="8229600" cy="4310062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cs-CZ"/>
              <a:t>m = 100 t = 100 000 kg</a:t>
            </a:r>
          </a:p>
          <a:p>
            <a:pPr>
              <a:buFont typeface="Wingdings" panose="05000000000000000000" pitchFamily="2" charset="2"/>
              <a:buNone/>
            </a:pPr>
            <a:r>
              <a:rPr lang="cs-CZ"/>
              <a:t>v = 11,5 km/s = 11 500 m/s</a:t>
            </a:r>
          </a:p>
          <a:p>
            <a:pPr>
              <a:buFont typeface="Wingdings" panose="05000000000000000000" pitchFamily="2" charset="2"/>
              <a:buNone/>
            </a:pPr>
            <a:r>
              <a:rPr lang="cs-CZ" u="sng"/>
              <a:t>E</a:t>
            </a:r>
            <a:r>
              <a:rPr lang="cs-CZ" u="sng" baseline="-25000"/>
              <a:t>k</a:t>
            </a:r>
            <a:r>
              <a:rPr lang="cs-CZ" u="sng"/>
              <a:t> = x J</a:t>
            </a:r>
          </a:p>
          <a:p>
            <a:pPr>
              <a:buFont typeface="Wingdings" panose="05000000000000000000" pitchFamily="2" charset="2"/>
              <a:buNone/>
            </a:pPr>
            <a:endParaRPr lang="cs-CZ"/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9220" name="Object 4"/>
          <p:cNvGraphicFramePr>
            <a:graphicFrameLocks noChangeAspect="1"/>
          </p:cNvGraphicFramePr>
          <p:nvPr/>
        </p:nvGraphicFramePr>
        <p:xfrm>
          <a:off x="4224339" y="3500438"/>
          <a:ext cx="1584325" cy="844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9" name="Rovnice" r:id="rId3" imgW="736280" imgH="393529" progId="Equation.3">
                  <p:embed/>
                </p:oleObj>
              </mc:Choice>
              <mc:Fallback>
                <p:oleObj name="Rovnice" r:id="rId3" imgW="736280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24339" y="3500438"/>
                        <a:ext cx="1584325" cy="844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3" name="Rectangle 7"/>
          <p:cNvSpPr>
            <a:spLocks noChangeArrowheads="1"/>
          </p:cNvSpPr>
          <p:nvPr/>
        </p:nvSpPr>
        <p:spPr bwMode="auto">
          <a:xfrm>
            <a:off x="1524001" y="301097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9222" name="Object 6"/>
          <p:cNvGraphicFramePr>
            <a:graphicFrameLocks noChangeAspect="1"/>
          </p:cNvGraphicFramePr>
          <p:nvPr/>
        </p:nvGraphicFramePr>
        <p:xfrm>
          <a:off x="4224338" y="4294188"/>
          <a:ext cx="4248150" cy="1003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0" name="Rovnice" r:id="rId5" imgW="1968500" imgH="469900" progId="Equation.3">
                  <p:embed/>
                </p:oleObj>
              </mc:Choice>
              <mc:Fallback>
                <p:oleObj name="Rovnice" r:id="rId5" imgW="1968500" imgH="469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24338" y="4294188"/>
                        <a:ext cx="4248150" cy="1003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5" name="Rectangle 9"/>
          <p:cNvSpPr>
            <a:spLocks noChangeArrowheads="1"/>
          </p:cNvSpPr>
          <p:nvPr/>
        </p:nvSpPr>
        <p:spPr bwMode="auto">
          <a:xfrm>
            <a:off x="1524001" y="31300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9224" name="Object 8"/>
          <p:cNvGraphicFramePr>
            <a:graphicFrameLocks noChangeAspect="1"/>
          </p:cNvGraphicFramePr>
          <p:nvPr/>
        </p:nvGraphicFramePr>
        <p:xfrm>
          <a:off x="4224339" y="5497514"/>
          <a:ext cx="4535487" cy="523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1" name="Rovnice" r:id="rId7" imgW="1981200" imgH="228600" progId="Equation.3">
                  <p:embed/>
                </p:oleObj>
              </mc:Choice>
              <mc:Fallback>
                <p:oleObj name="Rovnice" r:id="rId7" imgW="19812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24339" y="5497514"/>
                        <a:ext cx="4535487" cy="5238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984453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sz="2800" dirty="0">
                <a:solidFill>
                  <a:schemeClr val="hlink"/>
                </a:solidFill>
              </a:rPr>
              <a:t>5</a:t>
            </a:r>
            <a:r>
              <a:rPr lang="cs-CZ" sz="2800" dirty="0" smtClean="0">
                <a:solidFill>
                  <a:schemeClr val="hlink"/>
                </a:solidFill>
              </a:rPr>
              <a:t>.	Určete </a:t>
            </a:r>
            <a:r>
              <a:rPr lang="cs-CZ" sz="2800" dirty="0">
                <a:solidFill>
                  <a:schemeClr val="hlink"/>
                </a:solidFill>
              </a:rPr>
              <a:t>potenciální tíhovou energii těžní klece </a:t>
            </a:r>
            <a:r>
              <a:rPr lang="cs-CZ" sz="2800" dirty="0" smtClean="0">
                <a:solidFill>
                  <a:schemeClr val="hlink"/>
                </a:solidFill>
              </a:rPr>
              <a:t>o </a:t>
            </a:r>
            <a:r>
              <a:rPr lang="cs-CZ" sz="2800" dirty="0">
                <a:solidFill>
                  <a:schemeClr val="hlink"/>
                </a:solidFill>
              </a:rPr>
              <a:t>hmotnosti </a:t>
            </a:r>
            <a:r>
              <a:rPr lang="cs-CZ" sz="2800" dirty="0" smtClean="0">
                <a:solidFill>
                  <a:schemeClr val="hlink"/>
                </a:solidFill>
              </a:rPr>
              <a:t>           	2 </a:t>
            </a:r>
            <a:r>
              <a:rPr lang="cs-CZ" sz="2800" dirty="0">
                <a:solidFill>
                  <a:schemeClr val="hlink"/>
                </a:solidFill>
              </a:rPr>
              <a:t>000 </a:t>
            </a:r>
            <a:r>
              <a:rPr lang="cs-CZ" sz="2800" dirty="0" smtClean="0">
                <a:solidFill>
                  <a:schemeClr val="hlink"/>
                </a:solidFill>
              </a:rPr>
              <a:t>	kg </a:t>
            </a:r>
            <a:r>
              <a:rPr lang="cs-CZ" sz="2800" dirty="0">
                <a:solidFill>
                  <a:schemeClr val="hlink"/>
                </a:solidFill>
              </a:rPr>
              <a:t>vzhledem ke dnu těžní jámy hluboké 850 m, je-li klec </a:t>
            </a:r>
            <a:r>
              <a:rPr lang="cs-CZ" sz="2800" dirty="0" smtClean="0">
                <a:solidFill>
                  <a:schemeClr val="hlink"/>
                </a:solidFill>
              </a:rPr>
              <a:t>   	na povrchu</a:t>
            </a:r>
            <a:r>
              <a:rPr lang="cs-CZ" sz="2800" dirty="0">
                <a:solidFill>
                  <a:schemeClr val="hlink"/>
                </a:solidFill>
              </a:rPr>
              <a:t>.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cs-CZ"/>
              <a:t>m = 2 000 kg</a:t>
            </a:r>
          </a:p>
          <a:p>
            <a:pPr>
              <a:buFont typeface="Wingdings" panose="05000000000000000000" pitchFamily="2" charset="2"/>
              <a:buNone/>
            </a:pPr>
            <a:r>
              <a:rPr lang="cs-CZ"/>
              <a:t>h = 850 m</a:t>
            </a:r>
          </a:p>
          <a:p>
            <a:pPr>
              <a:buFont typeface="Wingdings" panose="05000000000000000000" pitchFamily="2" charset="2"/>
              <a:buNone/>
            </a:pPr>
            <a:r>
              <a:rPr lang="cs-CZ" u="sng"/>
              <a:t>E</a:t>
            </a:r>
            <a:r>
              <a:rPr lang="cs-CZ" u="sng" baseline="-25000"/>
              <a:t>p</a:t>
            </a:r>
            <a:r>
              <a:rPr lang="cs-CZ" u="sng"/>
              <a:t> = x J</a:t>
            </a:r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1524001" y="312527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10244" name="Object 4"/>
          <p:cNvGraphicFramePr>
            <a:graphicFrameLocks noChangeAspect="1"/>
          </p:cNvGraphicFramePr>
          <p:nvPr/>
        </p:nvGraphicFramePr>
        <p:xfrm>
          <a:off x="4943475" y="3617914"/>
          <a:ext cx="1512888" cy="549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" name="Rovnice" r:id="rId3" imgW="660113" imgH="241195" progId="Equation.3">
                  <p:embed/>
                </p:oleObj>
              </mc:Choice>
              <mc:Fallback>
                <p:oleObj name="Rovnice" r:id="rId3" imgW="660113" imgH="241195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43475" y="3617914"/>
                        <a:ext cx="1512888" cy="549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1524001" y="304907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10246" name="Object 6"/>
          <p:cNvGraphicFramePr>
            <a:graphicFrameLocks noChangeAspect="1"/>
          </p:cNvGraphicFramePr>
          <p:nvPr/>
        </p:nvGraphicFramePr>
        <p:xfrm>
          <a:off x="4943476" y="4292601"/>
          <a:ext cx="3889375" cy="906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4" name="Rovnice" r:id="rId5" imgW="1675673" imgH="393529" progId="Equation.3">
                  <p:embed/>
                </p:oleObj>
              </mc:Choice>
              <mc:Fallback>
                <p:oleObj name="Rovnice" r:id="rId5" imgW="1675673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43476" y="4292601"/>
                        <a:ext cx="3889375" cy="9064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49" name="Rectangle 9"/>
          <p:cNvSpPr>
            <a:spLocks noChangeArrowheads="1"/>
          </p:cNvSpPr>
          <p:nvPr/>
        </p:nvSpPr>
        <p:spPr bwMode="auto">
          <a:xfrm>
            <a:off x="1524001" y="312527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10248" name="Object 8"/>
          <p:cNvGraphicFramePr>
            <a:graphicFrameLocks noChangeAspect="1"/>
          </p:cNvGraphicFramePr>
          <p:nvPr/>
        </p:nvGraphicFramePr>
        <p:xfrm>
          <a:off x="4943475" y="5373689"/>
          <a:ext cx="3614738" cy="547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5" name="Rovnice" r:id="rId7" imgW="1574640" imgH="241200" progId="Equation.3">
                  <p:embed/>
                </p:oleObj>
              </mc:Choice>
              <mc:Fallback>
                <p:oleObj name="Rovnice" r:id="rId7" imgW="157464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43475" y="5373689"/>
                        <a:ext cx="3614738" cy="5476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11720203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583</Words>
  <Application>Microsoft Office PowerPoint</Application>
  <PresentationFormat>Širokoúhlá obrazovka</PresentationFormat>
  <Paragraphs>91</Paragraphs>
  <Slides>14</Slides>
  <Notes>0</Notes>
  <HiddenSlides>0</HiddenSlides>
  <MMClips>0</MMClips>
  <ScaleCrop>false</ScaleCrop>
  <HeadingPairs>
    <vt:vector size="8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14</vt:i4>
      </vt:variant>
    </vt:vector>
  </HeadingPairs>
  <TitlesOfParts>
    <vt:vector size="21" baseType="lpstr">
      <vt:lpstr>Arial</vt:lpstr>
      <vt:lpstr>Calibri</vt:lpstr>
      <vt:lpstr>Calibri Light</vt:lpstr>
      <vt:lpstr>Times New Roman</vt:lpstr>
      <vt:lpstr>Wingdings</vt:lpstr>
      <vt:lpstr>Motiv Office</vt:lpstr>
      <vt:lpstr>Rovnice</vt:lpstr>
      <vt:lpstr>Mechanická energie – příklady k procvičení.</vt:lpstr>
      <vt:lpstr>Záznamový list výukového materiálu </vt:lpstr>
      <vt:lpstr>Zadání</vt:lpstr>
      <vt:lpstr>Prezentace aplikace PowerPoint</vt:lpstr>
      <vt:lpstr>Řešení  1. Jaká práce je třeba k vytažení 58 mm hřebíku průměrnou silou 350 N?</vt:lpstr>
      <vt:lpstr>2.  Jakou práci vykonal jeřáb při velmi pomalém zvedání panelu o tíze  3 kN ze země do výše 5 m?</vt:lpstr>
      <vt:lpstr>3. Jakou hmotnost mělo těleso, na jehož zdvihnutí do výše 12 m bylo  třeba vykonat práci 2 400 J?</vt:lpstr>
      <vt:lpstr>4. Jakou kinetickou energii má raketa o hmotnosti 100 t, pohybuje-li  se rychlostí 11,5 km/s?</vt:lpstr>
      <vt:lpstr>5. Určete potenciální tíhovou energii těžní klece o hmotnosti             2 000  kg vzhledem ke dnu těžní jámy hluboké 850 m, je-li klec     na povrchu.</vt:lpstr>
      <vt:lpstr>6.  Tíha automobilu, který jede rychlostí 54 km/h, je 20 kN. Jaká je  jeho kinetická energie?</vt:lpstr>
      <vt:lpstr>7. Do jaké výše zdvihl jeřáb za 2 min břemeno o tíze 900 N při výkonu 112,5 W? </vt:lpstr>
      <vt:lpstr>8. Určete účinnost jeřábu, který zvedne nosník o hmotnosti 1 000 kg do výše 5 m za 20 s. Elektromotor jeřábu má příkon 3 kW. </vt:lpstr>
      <vt:lpstr>  9. Beran na zatloukání kůlů do země má hmotnost 400 kg. Z jaké výšky spadl beran, jestliže po jeho dopadu pronikl kůl do hloubky 80 cm? Průměrná odporová síla půdy je 12 kN. </vt:lpstr>
      <vt:lpstr>Zdroje.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Mechanická energie – příklady k procvičení.</dc:title>
  <dc:creator>Berka</dc:creator>
  <cp:lastModifiedBy>Berka</cp:lastModifiedBy>
  <cp:revision>4</cp:revision>
  <dcterms:created xsi:type="dcterms:W3CDTF">2014-01-02T08:21:18Z</dcterms:created>
  <dcterms:modified xsi:type="dcterms:W3CDTF">2014-01-31T14:21:53Z</dcterms:modified>
</cp:coreProperties>
</file>