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6363-1001-4402-B0F6-0B4DC3B535EC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FCEC-3AC9-443C-9A87-90D7BFB776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5736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6363-1001-4402-B0F6-0B4DC3B535EC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FCEC-3AC9-443C-9A87-90D7BFB776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4137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6363-1001-4402-B0F6-0B4DC3B535EC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FCEC-3AC9-443C-9A87-90D7BFB776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30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609600" y="1981200"/>
            <a:ext cx="5384800" cy="3886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384800" cy="3886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4D3BC207-07C3-40D2-A557-2C72C3340349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3729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6363-1001-4402-B0F6-0B4DC3B535EC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FCEC-3AC9-443C-9A87-90D7BFB776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662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6363-1001-4402-B0F6-0B4DC3B535EC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FCEC-3AC9-443C-9A87-90D7BFB776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383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6363-1001-4402-B0F6-0B4DC3B535EC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FCEC-3AC9-443C-9A87-90D7BFB776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9857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6363-1001-4402-B0F6-0B4DC3B535EC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FCEC-3AC9-443C-9A87-90D7BFB776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8764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6363-1001-4402-B0F6-0B4DC3B535EC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FCEC-3AC9-443C-9A87-90D7BFB776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5696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6363-1001-4402-B0F6-0B4DC3B535EC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FCEC-3AC9-443C-9A87-90D7BFB776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8857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6363-1001-4402-B0F6-0B4DC3B535EC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FCEC-3AC9-443C-9A87-90D7BFB776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2125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6363-1001-4402-B0F6-0B4DC3B535EC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FCEC-3AC9-443C-9A87-90D7BFB776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1797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56363-1001-4402-B0F6-0B4DC3B535EC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CFCEC-3AC9-443C-9A87-90D7BFB776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4189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ctrTitle" idx="4294967295"/>
          </p:nvPr>
        </p:nvSpPr>
        <p:spPr>
          <a:xfrm>
            <a:off x="2208213" y="3213101"/>
            <a:ext cx="7772400" cy="1323975"/>
          </a:xfrm>
        </p:spPr>
        <p:txBody>
          <a:bodyPr>
            <a:normAutofit/>
          </a:bodyPr>
          <a:lstStyle/>
          <a:p>
            <a:pPr algn="ctr"/>
            <a:r>
              <a:rPr lang="cs-CZ" sz="4600" b="1" dirty="0">
                <a:solidFill>
                  <a:srgbClr val="000000"/>
                </a:solidFill>
              </a:rPr>
              <a:t>Rovnoměrný </a:t>
            </a:r>
            <a:r>
              <a:rPr lang="cs-CZ" sz="4600" b="1" dirty="0" smtClean="0">
                <a:solidFill>
                  <a:srgbClr val="000000"/>
                </a:solidFill>
              </a:rPr>
              <a:t>pohyb </a:t>
            </a:r>
            <a:r>
              <a:rPr lang="cs-CZ" sz="4600" b="1" smtClean="0">
                <a:solidFill>
                  <a:srgbClr val="000000"/>
                </a:solidFill>
              </a:rPr>
              <a:t>po kružnici.</a:t>
            </a:r>
            <a:endParaRPr lang="cs-CZ" sz="4600" b="1" dirty="0">
              <a:solidFill>
                <a:srgbClr val="000000"/>
              </a:solidFill>
            </a:endParaRPr>
          </a:p>
        </p:txBody>
      </p:sp>
      <p:pic>
        <p:nvPicPr>
          <p:cNvPr id="26627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ovéPole 4"/>
          <p:cNvSpPr txBox="1">
            <a:spLocks noChangeArrowheads="1"/>
          </p:cNvSpPr>
          <p:nvPr/>
        </p:nvSpPr>
        <p:spPr bwMode="auto">
          <a:xfrm>
            <a:off x="3359150" y="2492376"/>
            <a:ext cx="55451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</a:rPr>
              <a:t>VY_32_INOVACE_004_Fyzika</a:t>
            </a:r>
          </a:p>
        </p:txBody>
      </p:sp>
      <p:sp>
        <p:nvSpPr>
          <p:cNvPr id="26629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>
                <a:latin typeface="Calibri" panose="020F0502020204030204" pitchFamily="34" charset="0"/>
              </a:rPr>
              <a:t>Autor: </a:t>
            </a:r>
            <a:r>
              <a:rPr lang="cs-CZ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3083530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28719" name="Group 4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24295906"/>
              </p:ext>
            </p:extLst>
          </p:nvPr>
        </p:nvGraphicFramePr>
        <p:xfrm>
          <a:off x="991673" y="1600201"/>
          <a:ext cx="10251583" cy="4857369"/>
        </p:xfrm>
        <a:graphic>
          <a:graphicData uri="http://schemas.openxmlformats.org/drawingml/2006/table">
            <a:tbl>
              <a:tblPr/>
              <a:tblGrid>
                <a:gridCol w="3690095"/>
                <a:gridCol w="6561488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Rovnoměrný pohyb po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kružnici.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VY_32_INOVACE_004_Fyzika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26-51-H/01 Elektrikář, 41-51-H/01 Zemědělec – farmář, 41-54-H/01 Podkovář a zemědělský kovář,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25. 10. 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2013, 5. 11. 2013, 8. 11. 2013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Charakteristika pohybu, rovnoměrný pohyb po kružnici jako periodický děj – perioda a otáčky. Obvodová a úhlová rychlost.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539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884238"/>
          </a:xfrm>
        </p:spPr>
        <p:txBody>
          <a:bodyPr/>
          <a:lstStyle/>
          <a:p>
            <a:r>
              <a:rPr lang="cs-CZ" b="1" dirty="0"/>
              <a:t>Rovnoměrný pohyb po kružnici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dirty="0"/>
              <a:t>Rovnoměrný pohyb po kružnici je </a:t>
            </a:r>
            <a:r>
              <a:rPr lang="cs-CZ" b="1" dirty="0"/>
              <a:t>pohyb křivočarý</a:t>
            </a:r>
            <a:r>
              <a:rPr lang="cs-CZ" dirty="0"/>
              <a:t>, neboť trajektorie má tvar kružnice</a:t>
            </a:r>
            <a:r>
              <a:rPr lang="cs-CZ" dirty="0" smtClean="0"/>
              <a:t>.</a:t>
            </a:r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r>
              <a:rPr lang="cs-CZ" dirty="0"/>
              <a:t>U rovnoměrného pohybu tělesa po kružnici je </a:t>
            </a:r>
            <a:r>
              <a:rPr lang="cs-CZ" b="1" dirty="0"/>
              <a:t>velikost rychlosti pohybu stálá</a:t>
            </a:r>
            <a:r>
              <a:rPr lang="cs-CZ" dirty="0" smtClean="0"/>
              <a:t>.</a:t>
            </a:r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r>
              <a:rPr lang="cs-CZ" dirty="0"/>
              <a:t>Rovnoměrný pohyb po kružnici patří mezi </a:t>
            </a:r>
            <a:r>
              <a:rPr lang="cs-CZ" b="1" dirty="0"/>
              <a:t>periodické děje</a:t>
            </a:r>
            <a:r>
              <a:rPr lang="cs-CZ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90968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2885" y="620714"/>
            <a:ext cx="10483402" cy="5976937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b="1" dirty="0"/>
              <a:t>Doba oběhu, perioda</a:t>
            </a:r>
            <a:r>
              <a:rPr lang="cs-CZ" dirty="0"/>
              <a:t> </a:t>
            </a:r>
            <a:r>
              <a:rPr lang="cs-CZ" b="1" dirty="0"/>
              <a:t>T,  </a:t>
            </a:r>
            <a:r>
              <a:rPr lang="en-US" b="1" dirty="0">
                <a:cs typeface="Arial" panose="020B0604020202020204" pitchFamily="34" charset="0"/>
              </a:rPr>
              <a:t>[</a:t>
            </a:r>
            <a:r>
              <a:rPr lang="cs-CZ" b="1" dirty="0">
                <a:cs typeface="Arial" panose="020B0604020202020204" pitchFamily="34" charset="0"/>
              </a:rPr>
              <a:t> T </a:t>
            </a:r>
            <a:r>
              <a:rPr lang="en-US" b="1" dirty="0">
                <a:cs typeface="Arial" panose="020B0604020202020204" pitchFamily="34" charset="0"/>
              </a:rPr>
              <a:t>]</a:t>
            </a:r>
            <a:r>
              <a:rPr lang="cs-CZ" b="1" dirty="0">
                <a:cs typeface="Arial" panose="020B0604020202020204" pitchFamily="34" charset="0"/>
              </a:rPr>
              <a:t> = </a:t>
            </a:r>
            <a:r>
              <a:rPr lang="cs-CZ" b="1" i="1" dirty="0">
                <a:cs typeface="Arial" panose="020B0604020202020204" pitchFamily="34" charset="0"/>
              </a:rPr>
              <a:t>s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i="1" dirty="0">
                <a:cs typeface="Arial" panose="020B0604020202020204" pitchFamily="34" charset="0"/>
              </a:rPr>
              <a:t>	Doba oběhu je doba, za kterou těleso proběhne jednu délku kružnice</a:t>
            </a:r>
            <a:r>
              <a:rPr lang="cs-CZ" i="1" dirty="0" smtClean="0">
                <a:cs typeface="Arial" panose="020B0604020202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None/>
            </a:pPr>
            <a:endParaRPr lang="cs-CZ" i="1" dirty="0"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cs-CZ" b="1" dirty="0">
                <a:cs typeface="Arial" panose="020B0604020202020204" pitchFamily="34" charset="0"/>
              </a:rPr>
              <a:t>Frekvence otáčení, otáčky n,</a:t>
            </a:r>
            <a:r>
              <a:rPr lang="cs-CZ" dirty="0">
                <a:cs typeface="Arial" panose="020B0604020202020204" pitchFamily="34" charset="0"/>
              </a:rPr>
              <a:t> </a:t>
            </a:r>
            <a:r>
              <a:rPr lang="en-US" b="1" dirty="0">
                <a:cs typeface="Arial" panose="020B0604020202020204" pitchFamily="34" charset="0"/>
              </a:rPr>
              <a:t>[</a:t>
            </a:r>
            <a:r>
              <a:rPr lang="cs-CZ" b="1" dirty="0">
                <a:cs typeface="Arial" panose="020B0604020202020204" pitchFamily="34" charset="0"/>
              </a:rPr>
              <a:t> n </a:t>
            </a:r>
            <a:r>
              <a:rPr lang="en-US" b="1" dirty="0">
                <a:cs typeface="Arial" panose="020B0604020202020204" pitchFamily="34" charset="0"/>
              </a:rPr>
              <a:t>]</a:t>
            </a:r>
            <a:r>
              <a:rPr lang="cs-CZ" b="1" dirty="0">
                <a:cs typeface="Arial" panose="020B0604020202020204" pitchFamily="34" charset="0"/>
              </a:rPr>
              <a:t> = 1/</a:t>
            </a:r>
            <a:r>
              <a:rPr lang="cs-CZ" b="1" i="1" dirty="0">
                <a:cs typeface="Arial" panose="020B0604020202020204" pitchFamily="34" charset="0"/>
              </a:rPr>
              <a:t>s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i="1" dirty="0">
                <a:cs typeface="Arial" panose="020B0604020202020204" pitchFamily="34" charset="0"/>
              </a:rPr>
              <a:t>	Frekvence otáčení vyjadřuje, kolikrát těleso oběhne za 1 sekundu po trajektorii tvaru kružnice</a:t>
            </a:r>
            <a:r>
              <a:rPr lang="cs-CZ" i="1" dirty="0" smtClean="0">
                <a:cs typeface="Arial" panose="020B0604020202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None/>
            </a:pPr>
            <a:endParaRPr lang="cs-CZ" i="1" dirty="0"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Mezi dobou oběhu a frekvencí otáčení platí vztahy: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2824392"/>
              </p:ext>
            </p:extLst>
          </p:nvPr>
        </p:nvGraphicFramePr>
        <p:xfrm>
          <a:off x="4583114" y="5229225"/>
          <a:ext cx="1081087" cy="103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Rovnice" r:id="rId3" imgW="406048" imgH="393359" progId="Equation.3">
                  <p:embed/>
                </p:oleObj>
              </mc:Choice>
              <mc:Fallback>
                <p:oleObj name="Rovnice" r:id="rId3" imgW="406048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3114" y="5229225"/>
                        <a:ext cx="1081087" cy="1030288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4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190862"/>
              </p:ext>
            </p:extLst>
          </p:nvPr>
        </p:nvGraphicFramePr>
        <p:xfrm>
          <a:off x="6743700" y="5229225"/>
          <a:ext cx="1081088" cy="103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Rovnice" r:id="rId5" imgW="406048" imgH="393359" progId="Equation.3">
                  <p:embed/>
                </p:oleObj>
              </mc:Choice>
              <mc:Fallback>
                <p:oleObj name="Rovnice" r:id="rId5" imgW="406048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3700" y="5229225"/>
                        <a:ext cx="1081088" cy="1030288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293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900113" y="457201"/>
            <a:ext cx="10472737" cy="1819275"/>
          </a:xfrm>
        </p:spPr>
        <p:txBody>
          <a:bodyPr/>
          <a:lstStyle/>
          <a:p>
            <a:r>
              <a:rPr lang="cs-CZ" sz="2800" dirty="0">
                <a:latin typeface="+mn-lt"/>
              </a:rPr>
              <a:t>Hmotný bod koná rovnoměrný pohyb po kružnici. Velikost rychlosti je stálá, ale směr rychlosti se neustále mění (vektor rychlosti má směr tečny k bodu na kružnici).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71514" y="2276476"/>
            <a:ext cx="5280026" cy="45815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	Spojnice bodu A se středem S se nazývá </a:t>
            </a:r>
            <a:r>
              <a:rPr lang="cs-CZ" b="1" dirty="0" err="1"/>
              <a:t>průvodič</a:t>
            </a:r>
            <a:r>
              <a:rPr lang="cs-CZ" b="1" dirty="0"/>
              <a:t> bodu A</a:t>
            </a:r>
            <a:r>
              <a:rPr lang="cs-CZ" dirty="0"/>
              <a:t>.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b="1" i="1" dirty="0">
                <a:cs typeface="Arial" panose="020B0604020202020204" pitchFamily="34" charset="0"/>
              </a:rPr>
              <a:t>	</a:t>
            </a:r>
            <a:r>
              <a:rPr lang="el-GR" b="1" i="1" dirty="0">
                <a:cs typeface="Arial" panose="020B0604020202020204" pitchFamily="34" charset="0"/>
              </a:rPr>
              <a:t>φ</a:t>
            </a:r>
            <a:r>
              <a:rPr lang="cs-CZ" b="1" i="1" dirty="0">
                <a:cs typeface="Arial" panose="020B0604020202020204" pitchFamily="34" charset="0"/>
              </a:rPr>
              <a:t> – </a:t>
            </a:r>
            <a:r>
              <a:rPr lang="cs-CZ" b="1" dirty="0">
                <a:cs typeface="Arial" panose="020B0604020202020204" pitchFamily="34" charset="0"/>
              </a:rPr>
              <a:t>úhlová dráha, 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b="1" dirty="0">
                <a:cs typeface="Arial" panose="020B0604020202020204" pitchFamily="34" charset="0"/>
              </a:rPr>
              <a:t>	</a:t>
            </a:r>
            <a:r>
              <a:rPr lang="en-US" b="1" dirty="0">
                <a:cs typeface="Arial" panose="020B0604020202020204" pitchFamily="34" charset="0"/>
              </a:rPr>
              <a:t>[</a:t>
            </a:r>
            <a:r>
              <a:rPr lang="el-GR" b="1" i="1" dirty="0">
                <a:cs typeface="Arial" panose="020B0604020202020204" pitchFamily="34" charset="0"/>
              </a:rPr>
              <a:t>φ</a:t>
            </a:r>
            <a:r>
              <a:rPr lang="en-US" b="1" dirty="0">
                <a:cs typeface="Arial" panose="020B0604020202020204" pitchFamily="34" charset="0"/>
              </a:rPr>
              <a:t>]</a:t>
            </a:r>
            <a:r>
              <a:rPr lang="cs-CZ" b="1" dirty="0">
                <a:cs typeface="Arial" panose="020B0604020202020204" pitchFamily="34" charset="0"/>
              </a:rPr>
              <a:t> </a:t>
            </a:r>
            <a:r>
              <a:rPr lang="cs-CZ" b="1" i="1" dirty="0">
                <a:cs typeface="Arial" panose="020B0604020202020204" pitchFamily="34" charset="0"/>
              </a:rPr>
              <a:t>= rad (radián)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b="1" i="1" dirty="0">
                <a:cs typeface="Arial" panose="020B0604020202020204" pitchFamily="34" charset="0"/>
              </a:rPr>
              <a:t>	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b="1" i="1" dirty="0">
                <a:cs typeface="Arial" panose="020B0604020202020204" pitchFamily="34" charset="0"/>
              </a:rPr>
              <a:t>	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527800" y="3500438"/>
            <a:ext cx="3384550" cy="2305050"/>
          </a:xfrm>
        </p:spPr>
        <p:txBody>
          <a:bodyPr/>
          <a:lstStyle/>
          <a:p>
            <a:endParaRPr lang="cs-CZ"/>
          </a:p>
        </p:txBody>
      </p:sp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39" y="1885950"/>
            <a:ext cx="5194268" cy="481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6072251"/>
              </p:ext>
            </p:extLst>
          </p:nvPr>
        </p:nvGraphicFramePr>
        <p:xfrm>
          <a:off x="1056482" y="5178425"/>
          <a:ext cx="1800225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Rovnice" r:id="rId4" imgW="698197" imgH="253890" progId="Equation.3">
                  <p:embed/>
                </p:oleObj>
              </mc:Choice>
              <mc:Fallback>
                <p:oleObj name="Rovnice" r:id="rId4" imgW="698197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6482" y="5178425"/>
                        <a:ext cx="1800225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9369372"/>
              </p:ext>
            </p:extLst>
          </p:nvPr>
        </p:nvGraphicFramePr>
        <p:xfrm>
          <a:off x="1056483" y="4652963"/>
          <a:ext cx="2303462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Rovnice" r:id="rId6" imgW="876300" imgH="203200" progId="Equation.3">
                  <p:embed/>
                </p:oleObj>
              </mc:Choice>
              <mc:Fallback>
                <p:oleObj name="Rovnice" r:id="rId6" imgW="8763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6483" y="4652963"/>
                        <a:ext cx="2303462" cy="525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083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2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620714"/>
            <a:ext cx="5119687" cy="6237287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	Definiční vztah mezi délkou dráhy </a:t>
            </a:r>
            <a:r>
              <a:rPr lang="cs-CZ" b="1" i="1" dirty="0"/>
              <a:t>s</a:t>
            </a:r>
            <a:r>
              <a:rPr lang="cs-CZ" dirty="0"/>
              <a:t> na kruhovém oblouku o poloměru </a:t>
            </a:r>
            <a:r>
              <a:rPr lang="cs-CZ" b="1" i="1" dirty="0"/>
              <a:t>r</a:t>
            </a:r>
            <a:r>
              <a:rPr lang="cs-CZ" dirty="0"/>
              <a:t> a úhlovou dráhou </a:t>
            </a:r>
            <a:r>
              <a:rPr lang="el-GR" b="1" i="1" dirty="0">
                <a:cs typeface="Arial" panose="020B0604020202020204" pitchFamily="34" charset="0"/>
              </a:rPr>
              <a:t>φ</a:t>
            </a:r>
            <a:r>
              <a:rPr lang="cs-CZ" dirty="0"/>
              <a:t> má </a:t>
            </a:r>
            <a:r>
              <a:rPr lang="cs-CZ" dirty="0" smtClean="0"/>
              <a:t>tvar</a:t>
            </a:r>
            <a:endParaRPr lang="cs-CZ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</a:t>
            </a:r>
            <a:r>
              <a:rPr lang="cs-CZ" b="1" dirty="0"/>
              <a:t>Úhlová rychlost </a:t>
            </a:r>
            <a:r>
              <a:rPr lang="el-GR" b="1" dirty="0">
                <a:cs typeface="Arial" panose="020B0604020202020204" pitchFamily="34" charset="0"/>
              </a:rPr>
              <a:t>ω</a:t>
            </a:r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endParaRPr lang="cs-CZ" dirty="0" smtClean="0"/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 </a:t>
            </a:r>
            <a:r>
              <a:rPr lang="en-US" b="1" i="1" dirty="0">
                <a:cs typeface="Arial" panose="020B0604020202020204" pitchFamily="34" charset="0"/>
              </a:rPr>
              <a:t>[</a:t>
            </a:r>
            <a:r>
              <a:rPr lang="el-GR" b="1" i="1" dirty="0">
                <a:cs typeface="Arial" panose="020B0604020202020204" pitchFamily="34" charset="0"/>
              </a:rPr>
              <a:t>ω</a:t>
            </a:r>
            <a:r>
              <a:rPr lang="en-US" b="1" i="1" dirty="0">
                <a:cs typeface="Arial" panose="020B0604020202020204" pitchFamily="34" charset="0"/>
              </a:rPr>
              <a:t>]</a:t>
            </a:r>
            <a:r>
              <a:rPr lang="cs-CZ" b="1" i="1" dirty="0">
                <a:cs typeface="Arial" panose="020B0604020202020204" pitchFamily="34" charset="0"/>
              </a:rPr>
              <a:t> = rad/s</a:t>
            </a:r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6500813" y="692151"/>
            <a:ext cx="4167188" cy="5832475"/>
          </a:xfrm>
        </p:spPr>
        <p:txBody>
          <a:bodyPr/>
          <a:lstStyle/>
          <a:p>
            <a:endParaRPr lang="cs-CZ"/>
          </a:p>
          <a:p>
            <a:endParaRPr lang="cs-CZ"/>
          </a:p>
          <a:p>
            <a:endParaRPr lang="cs-CZ"/>
          </a:p>
          <a:p>
            <a:endParaRPr lang="cs-CZ"/>
          </a:p>
          <a:p>
            <a:endParaRPr lang="cs-CZ"/>
          </a:p>
          <a:p>
            <a:endParaRPr lang="cs-CZ"/>
          </a:p>
          <a:p>
            <a:endParaRPr lang="cs-CZ"/>
          </a:p>
          <a:p>
            <a:pPr>
              <a:buFont typeface="Wingdings" panose="05000000000000000000" pitchFamily="2" charset="2"/>
              <a:buNone/>
            </a:pPr>
            <a:r>
              <a:rPr lang="cs-CZ"/>
              <a:t>	</a:t>
            </a:r>
            <a:endParaRPr lang="el-GR" b="1">
              <a:cs typeface="Arial" panose="020B0604020202020204" pitchFamily="34" charset="0"/>
            </a:endParaRPr>
          </a:p>
        </p:txBody>
      </p:sp>
      <p:graphicFrame>
        <p:nvGraphicFramePr>
          <p:cNvPr id="11268" name="Object 4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20444357"/>
              </p:ext>
            </p:extLst>
          </p:nvPr>
        </p:nvGraphicFramePr>
        <p:xfrm>
          <a:off x="6183895" y="933966"/>
          <a:ext cx="5923968" cy="5487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Rastrový obrázek" r:id="rId3" imgW="3104762" imgH="2876190" progId="Paint.Picture">
                  <p:embed/>
                </p:oleObj>
              </mc:Choice>
              <mc:Fallback>
                <p:oleObj name="Rastrový obrázek" r:id="rId3" imgW="3104762" imgH="287619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3895" y="933966"/>
                        <a:ext cx="5923968" cy="54874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7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0946293"/>
              </p:ext>
            </p:extLst>
          </p:nvPr>
        </p:nvGraphicFramePr>
        <p:xfrm>
          <a:off x="2638426" y="2882900"/>
          <a:ext cx="1008063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Rovnice" r:id="rId5" imgW="393529" imgH="393529" progId="Equation.3">
                  <p:embed/>
                </p:oleObj>
              </mc:Choice>
              <mc:Fallback>
                <p:oleObj name="Rovnice" r:id="rId5" imgW="39352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8426" y="2882900"/>
                        <a:ext cx="1008063" cy="1008063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127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4591312"/>
              </p:ext>
            </p:extLst>
          </p:nvPr>
        </p:nvGraphicFramePr>
        <p:xfrm>
          <a:off x="2638426" y="4899026"/>
          <a:ext cx="1296988" cy="950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Rovnice" r:id="rId7" imgW="533169" imgH="393529" progId="Equation.3">
                  <p:embed/>
                </p:oleObj>
              </mc:Choice>
              <mc:Fallback>
                <p:oleObj name="Rovnice" r:id="rId7" imgW="53316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8426" y="4899026"/>
                        <a:ext cx="1296988" cy="95091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0049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857249" y="400050"/>
            <a:ext cx="10444163" cy="604361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/>
              <a:t>Za dobu oběhu </a:t>
            </a:r>
            <a:r>
              <a:rPr lang="cs-CZ" b="1" i="1" dirty="0"/>
              <a:t>T</a:t>
            </a:r>
            <a:r>
              <a:rPr lang="cs-CZ" dirty="0"/>
              <a:t> opíše </a:t>
            </a:r>
            <a:r>
              <a:rPr lang="cs-CZ" dirty="0" err="1"/>
              <a:t>průvodič</a:t>
            </a:r>
            <a:r>
              <a:rPr lang="cs-CZ" dirty="0"/>
              <a:t> plný úhel </a:t>
            </a:r>
            <a:r>
              <a:rPr lang="el-GR" b="1" i="1" dirty="0">
                <a:cs typeface="Arial" panose="020B0604020202020204" pitchFamily="34" charset="0"/>
              </a:rPr>
              <a:t>φ</a:t>
            </a:r>
            <a:r>
              <a:rPr lang="cs-CZ" b="1" i="1" dirty="0">
                <a:cs typeface="Arial" panose="020B0604020202020204" pitchFamily="34" charset="0"/>
              </a:rPr>
              <a:t> = 2</a:t>
            </a:r>
            <a:r>
              <a:rPr lang="el-GR" b="1" i="1" dirty="0">
                <a:cs typeface="Arial" panose="020B0604020202020204" pitchFamily="34" charset="0"/>
              </a:rPr>
              <a:t>π</a:t>
            </a:r>
            <a:r>
              <a:rPr lang="cs-CZ" b="1" i="1" dirty="0">
                <a:cs typeface="Arial" panose="020B0604020202020204" pitchFamily="34" charset="0"/>
              </a:rPr>
              <a:t> rad</a:t>
            </a:r>
            <a:r>
              <a:rPr lang="cs-CZ" b="1" dirty="0">
                <a:cs typeface="Arial" panose="020B0604020202020204" pitchFamily="34" charset="0"/>
              </a:rPr>
              <a:t>, </a:t>
            </a:r>
            <a:r>
              <a:rPr lang="cs-CZ" dirty="0">
                <a:cs typeface="Arial" panose="020B0604020202020204" pitchFamily="34" charset="0"/>
              </a:rPr>
              <a:t>takže pro úhlovou rychlost dostáváme vztah</a:t>
            </a:r>
          </a:p>
          <a:p>
            <a:pPr>
              <a:lnSpc>
                <a:spcPct val="90000"/>
              </a:lnSpc>
            </a:pPr>
            <a:endParaRPr lang="cs-CZ" dirty="0"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cs-CZ" dirty="0"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Velikost rychlosti </a:t>
            </a:r>
            <a:r>
              <a:rPr lang="cs-CZ" b="1" i="1" dirty="0">
                <a:cs typeface="Arial" panose="020B0604020202020204" pitchFamily="34" charset="0"/>
              </a:rPr>
              <a:t>v </a:t>
            </a:r>
            <a:r>
              <a:rPr lang="cs-CZ" dirty="0">
                <a:cs typeface="Arial" panose="020B0604020202020204" pitchFamily="34" charset="0"/>
              </a:rPr>
              <a:t>hmotného bodu při rovnoměrném pohybu po kružnici je stálá (nazývá se též </a:t>
            </a:r>
            <a:r>
              <a:rPr lang="cs-CZ" b="1" i="1" dirty="0">
                <a:cs typeface="Arial" panose="020B0604020202020204" pitchFamily="34" charset="0"/>
              </a:rPr>
              <a:t>obvodová rychlost</a:t>
            </a:r>
            <a:r>
              <a:rPr lang="cs-CZ" dirty="0">
                <a:cs typeface="Arial" panose="020B0604020202020204" pitchFamily="34" charset="0"/>
              </a:rPr>
              <a:t>) a platí pro ni vztah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cs-CZ" dirty="0"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 smtClean="0">
                <a:cs typeface="Arial" panose="020B0604020202020204" pitchFamily="34" charset="0"/>
              </a:rPr>
              <a:t>   kde </a:t>
            </a:r>
            <a:r>
              <a:rPr lang="cs-CZ" b="1" i="1" dirty="0">
                <a:cs typeface="Arial" panose="020B0604020202020204" pitchFamily="34" charset="0"/>
              </a:rPr>
              <a:t>r</a:t>
            </a:r>
            <a:r>
              <a:rPr lang="cs-CZ" dirty="0">
                <a:cs typeface="Arial" panose="020B0604020202020204" pitchFamily="34" charset="0"/>
              </a:rPr>
              <a:t> je poloměr kružnice, </a:t>
            </a:r>
            <a:r>
              <a:rPr lang="cs-CZ" b="1" i="1" dirty="0">
                <a:cs typeface="Arial" panose="020B0604020202020204" pitchFamily="34" charset="0"/>
              </a:rPr>
              <a:t>T</a:t>
            </a:r>
            <a:r>
              <a:rPr lang="cs-CZ" dirty="0">
                <a:cs typeface="Arial" panose="020B0604020202020204" pitchFamily="34" charset="0"/>
              </a:rPr>
              <a:t> doba oběhu a </a:t>
            </a:r>
            <a:r>
              <a:rPr lang="cs-CZ" b="1" i="1" dirty="0">
                <a:cs typeface="Arial" panose="020B0604020202020204" pitchFamily="34" charset="0"/>
              </a:rPr>
              <a:t>n</a:t>
            </a:r>
            <a:r>
              <a:rPr lang="cs-CZ" dirty="0">
                <a:cs typeface="Arial" panose="020B0604020202020204" pitchFamily="34" charset="0"/>
              </a:rPr>
              <a:t> frekvence otáčení.</a:t>
            </a:r>
            <a:endParaRPr lang="cs-CZ" b="1" i="1" dirty="0">
              <a:cs typeface="Arial" panose="020B0604020202020204" pitchFamily="34" charset="0"/>
            </a:endParaRPr>
          </a:p>
        </p:txBody>
      </p:sp>
      <p:graphicFrame>
        <p:nvGraphicFramePr>
          <p:cNvPr id="17415" name="Object 7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28161761"/>
              </p:ext>
            </p:extLst>
          </p:nvPr>
        </p:nvGraphicFramePr>
        <p:xfrm>
          <a:off x="4329107" y="1460543"/>
          <a:ext cx="3500437" cy="1115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Rovnice" r:id="rId3" imgW="901309" imgH="393529" progId="Equation.3">
                  <p:embed/>
                </p:oleObj>
              </mc:Choice>
              <mc:Fallback>
                <p:oleObj name="Rovnice" r:id="rId3" imgW="90130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9107" y="1460543"/>
                        <a:ext cx="3500437" cy="1115843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741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7250281"/>
              </p:ext>
            </p:extLst>
          </p:nvPr>
        </p:nvGraphicFramePr>
        <p:xfrm>
          <a:off x="3922232" y="3952812"/>
          <a:ext cx="4314185" cy="1114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Rovnice" r:id="rId5" imgW="1231366" imgH="393529" progId="Equation.3">
                  <p:embed/>
                </p:oleObj>
              </mc:Choice>
              <mc:Fallback>
                <p:oleObj name="Rovnice" r:id="rId5" imgW="1231366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2232" y="3952812"/>
                        <a:ext cx="4314185" cy="1114424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61855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4425" y="836614"/>
            <a:ext cx="9886950" cy="5030787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	S použitím vztahu pro úhlovou rychlost lze vyjádřit velikost obvodové rychlosti vztahem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3093572"/>
              </p:ext>
            </p:extLst>
          </p:nvPr>
        </p:nvGraphicFramePr>
        <p:xfrm>
          <a:off x="5130800" y="2200275"/>
          <a:ext cx="1854199" cy="565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Rovnice" r:id="rId3" imgW="444307" imgH="139639" progId="Equation.3">
                  <p:embed/>
                </p:oleObj>
              </mc:Choice>
              <mc:Fallback>
                <p:oleObj name="Rovnice" r:id="rId3" imgW="444307" imgH="13963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0800" y="2200275"/>
                        <a:ext cx="1854199" cy="565151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8501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Zdroje.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ŘEŠÁTKO, Miloš, Ivo VOLF a Jaroslav PITNER. </a:t>
            </a:r>
            <a:r>
              <a:rPr lang="cs-CZ" i="1" dirty="0"/>
              <a:t>Fyzika A: pro SOU</a:t>
            </a:r>
            <a:r>
              <a:rPr lang="cs-CZ" dirty="0"/>
              <a:t>. 1. vydání. Praha: Státní pedagogické nakladatelství Praha, 1984. 224 s. ISBN 14-462-84.  </a:t>
            </a:r>
          </a:p>
          <a:p>
            <a:r>
              <a:rPr lang="cs-CZ" dirty="0"/>
              <a:t>ŠTOLL, Ivan. </a:t>
            </a:r>
            <a:r>
              <a:rPr lang="cs-CZ" i="1" dirty="0"/>
              <a:t>Fyzika pro netechnické obory SOŠ a SOU. </a:t>
            </a:r>
            <a:r>
              <a:rPr lang="cs-CZ" dirty="0"/>
              <a:t>1. vydání. Praha: Prometheus, 2001. 259 s. </a:t>
            </a:r>
            <a:r>
              <a:rPr lang="cs-CZ"/>
              <a:t>ISBN 80-7196-223-6.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139199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349</Words>
  <Application>Microsoft Office PowerPoint</Application>
  <PresentationFormat>Širokoúhlá obrazovka</PresentationFormat>
  <Paragraphs>75</Paragraphs>
  <Slides>9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Rastrový obrázek</vt:lpstr>
      <vt:lpstr>Rovnoměrný pohyb po kružnici.</vt:lpstr>
      <vt:lpstr>Záznamový list výukového materiálu </vt:lpstr>
      <vt:lpstr>Rovnoměrný pohyb po kružnici</vt:lpstr>
      <vt:lpstr>Prezentace aplikace PowerPoint</vt:lpstr>
      <vt:lpstr>Hmotný bod koná rovnoměrný pohyb po kružnici. Velikost rychlosti je stálá, ale směr rychlosti se neustále mění (vektor rychlosti má směr tečny k bodu na kružnici).</vt:lpstr>
      <vt:lpstr>Prezentace aplikace PowerPoint</vt:lpstr>
      <vt:lpstr>Prezentace aplikace PowerPoint</vt:lpstr>
      <vt:lpstr>Prezentace aplikace PowerPoint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Rovnoměrný pohyb po kružnici</dc:title>
  <dc:creator>Berka</dc:creator>
  <cp:lastModifiedBy>Berka</cp:lastModifiedBy>
  <cp:revision>5</cp:revision>
  <dcterms:created xsi:type="dcterms:W3CDTF">2013-12-27T09:39:48Z</dcterms:created>
  <dcterms:modified xsi:type="dcterms:W3CDTF">2014-01-31T10:54:36Z</dcterms:modified>
</cp:coreProperties>
</file>