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777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37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635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7DFEB518-0C5A-45C3-88D4-880804300A4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234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122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229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558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461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6084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13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937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815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76D1D-3F6A-4355-AA3C-4910BA7E5AAB}" type="datetimeFigureOut">
              <a:rPr lang="cs-CZ" smtClean="0"/>
              <a:t>14.2.2014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CD291-97FC-4497-851D-E505086C9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0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>
                <a:solidFill>
                  <a:srgbClr val="000000"/>
                </a:solidFill>
              </a:rPr>
              <a:t>Proudění tekutiny.</a:t>
            </a:r>
          </a:p>
        </p:txBody>
      </p:sp>
      <p:pic>
        <p:nvPicPr>
          <p:cNvPr id="8195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VY_32_INOVACE_020_Fyzika</a:t>
            </a:r>
          </a:p>
        </p:txBody>
      </p:sp>
      <p:sp>
        <p:nvSpPr>
          <p:cNvPr id="819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82068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5763" y="592428"/>
            <a:ext cx="10470524" cy="5533735"/>
          </a:xfrm>
        </p:spPr>
        <p:txBody>
          <a:bodyPr/>
          <a:lstStyle/>
          <a:p>
            <a:pPr>
              <a:buFontTx/>
              <a:buNone/>
            </a:pPr>
            <a:r>
              <a:rPr lang="cs-CZ" sz="3200" dirty="0"/>
              <a:t>Řešení:</a:t>
            </a:r>
          </a:p>
          <a:p>
            <a:pPr>
              <a:buFontTx/>
              <a:buNone/>
            </a:pPr>
            <a:r>
              <a:rPr lang="cs-CZ" sz="2400" dirty="0"/>
              <a:t>	S</a:t>
            </a:r>
            <a:r>
              <a:rPr lang="cs-CZ" sz="2400" baseline="-25000" dirty="0"/>
              <a:t>1</a:t>
            </a:r>
            <a:r>
              <a:rPr lang="cs-CZ" sz="2400" dirty="0"/>
              <a:t>= 120 cm</a:t>
            </a:r>
            <a:r>
              <a:rPr lang="cs-CZ" sz="2400" baseline="30000" dirty="0"/>
              <a:t>2</a:t>
            </a:r>
            <a:r>
              <a:rPr lang="cs-CZ" sz="2400" dirty="0"/>
              <a:t> = 0,012 m</a:t>
            </a:r>
            <a:r>
              <a:rPr lang="cs-CZ" sz="2400" baseline="30000" dirty="0"/>
              <a:t>2</a:t>
            </a:r>
            <a:endParaRPr lang="cs-CZ" sz="2400" dirty="0"/>
          </a:p>
          <a:p>
            <a:pPr>
              <a:buFontTx/>
              <a:buNone/>
            </a:pPr>
            <a:r>
              <a:rPr lang="cs-CZ" sz="2400" dirty="0"/>
              <a:t>	S</a:t>
            </a:r>
            <a:r>
              <a:rPr lang="cs-CZ" sz="2400" baseline="-25000" dirty="0"/>
              <a:t>2</a:t>
            </a:r>
            <a:r>
              <a:rPr lang="cs-CZ" sz="2400" dirty="0"/>
              <a:t>= 20 cm</a:t>
            </a:r>
            <a:r>
              <a:rPr lang="cs-CZ" sz="2400" baseline="30000" dirty="0"/>
              <a:t>2 </a:t>
            </a:r>
            <a:r>
              <a:rPr lang="cs-CZ" sz="2400" dirty="0"/>
              <a:t>= 0,002 m</a:t>
            </a:r>
            <a:r>
              <a:rPr lang="cs-CZ" sz="2400" baseline="30000" dirty="0"/>
              <a:t>2</a:t>
            </a:r>
            <a:endParaRPr lang="cs-CZ" sz="2400" dirty="0"/>
          </a:p>
          <a:p>
            <a:pPr>
              <a:buFontTx/>
              <a:buNone/>
            </a:pPr>
            <a:r>
              <a:rPr lang="cs-CZ" sz="2400" dirty="0"/>
              <a:t>	v</a:t>
            </a:r>
            <a:r>
              <a:rPr lang="cs-CZ" sz="2400" baseline="-25000" dirty="0"/>
              <a:t>1</a:t>
            </a:r>
            <a:r>
              <a:rPr lang="cs-CZ" sz="2400" dirty="0"/>
              <a:t>=0,5 m/s</a:t>
            </a:r>
          </a:p>
          <a:p>
            <a:pPr>
              <a:buFontTx/>
              <a:buNone/>
            </a:pPr>
            <a:r>
              <a:rPr lang="cs-CZ" sz="2400" dirty="0"/>
              <a:t>	</a:t>
            </a:r>
            <a:r>
              <a:rPr lang="cs-CZ" sz="2400" u="sng" dirty="0"/>
              <a:t>v</a:t>
            </a:r>
            <a:r>
              <a:rPr lang="cs-CZ" sz="2400" u="sng" baseline="-25000" dirty="0"/>
              <a:t>2</a:t>
            </a:r>
            <a:r>
              <a:rPr lang="cs-CZ" sz="2400" u="sng" dirty="0"/>
              <a:t>= x m/s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927351" y="3284538"/>
          <a:ext cx="1800225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Rovnice" r:id="rId3" imgW="723586" imgH="215806" progId="Equation.3">
                  <p:embed/>
                </p:oleObj>
              </mc:Choice>
              <mc:Fallback>
                <p:oleObj name="Rovnice" r:id="rId3" imgW="723586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1" y="3284538"/>
                        <a:ext cx="1800225" cy="54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2989263" y="4065588"/>
          <a:ext cx="48434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Rovnice" r:id="rId5" imgW="1942920" imgH="228600" progId="Equation.3">
                  <p:embed/>
                </p:oleObj>
              </mc:Choice>
              <mc:Fallback>
                <p:oleObj name="Rovnice" r:id="rId5" imgW="1942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263" y="4065588"/>
                        <a:ext cx="4843462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524001" y="30204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5348288" y="4724401"/>
          <a:ext cx="3224212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Rovnice" r:id="rId7" imgW="1384200" imgH="444240" progId="Equation.3">
                  <p:embed/>
                </p:oleObj>
              </mc:Choice>
              <mc:Fallback>
                <p:oleObj name="Rovnice" r:id="rId7" imgW="1384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288" y="4724401"/>
                        <a:ext cx="3224212" cy="1044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5303839" y="5661025"/>
          <a:ext cx="13684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Rovnice" r:id="rId9" imgW="571252" imgH="393529" progId="Equation.3">
                  <p:embed/>
                </p:oleObj>
              </mc:Choice>
              <mc:Fallback>
                <p:oleObj name="Rovnice" r:id="rId9" imgW="57125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9" y="5661025"/>
                        <a:ext cx="1368425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1936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0309" y="549276"/>
            <a:ext cx="10341735" cy="5903913"/>
          </a:xfrm>
        </p:spPr>
        <p:txBody>
          <a:bodyPr/>
          <a:lstStyle/>
          <a:p>
            <a:r>
              <a:rPr lang="cs-CZ" dirty="0"/>
              <a:t>Hydrodynamické paradoxon.</a:t>
            </a:r>
          </a:p>
          <a:p>
            <a:pPr>
              <a:buFontTx/>
              <a:buNone/>
            </a:pPr>
            <a:r>
              <a:rPr lang="cs-CZ" dirty="0"/>
              <a:t>	Je jev v kapalině, při němž v užší trubici s větší rychlostí je menší tlak.</a:t>
            </a:r>
          </a:p>
          <a:p>
            <a:endParaRPr lang="cs-CZ" dirty="0" smtClean="0"/>
          </a:p>
          <a:p>
            <a:r>
              <a:rPr lang="cs-CZ" smtClean="0"/>
              <a:t>Proudění </a:t>
            </a:r>
            <a:r>
              <a:rPr lang="cs-CZ" dirty="0"/>
              <a:t>reálných kapalin:</a:t>
            </a:r>
          </a:p>
          <a:p>
            <a:pPr>
              <a:buFontTx/>
              <a:buNone/>
            </a:pPr>
            <a:r>
              <a:rPr lang="cs-CZ" dirty="0"/>
              <a:t>	a) laminární,</a:t>
            </a:r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r>
              <a:rPr lang="cs-CZ" dirty="0"/>
              <a:t>	b) turbulentní (v tekutině vznikají víry).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758" y="2710824"/>
            <a:ext cx="2087562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95" y="4741315"/>
            <a:ext cx="2016125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881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00214"/>
            <a:ext cx="10515600" cy="4167187"/>
          </a:xfrm>
        </p:spPr>
        <p:txBody>
          <a:bodyPr/>
          <a:lstStyle/>
          <a:p>
            <a:r>
              <a:rPr lang="cs-CZ" sz="2400" dirty="0"/>
              <a:t>ŘEŠÁTKO, Miloš, Ivo VOLF a Jaroslav PITNER. </a:t>
            </a:r>
            <a:r>
              <a:rPr lang="cs-CZ" sz="2400" i="1" dirty="0"/>
              <a:t>Fyzika A: pro SOU</a:t>
            </a:r>
            <a:r>
              <a:rPr lang="cs-CZ" sz="2400" dirty="0"/>
              <a:t>. 1. vydání. Praha: Státní pedagogické nakladatelství Praha, 1984. 224 s. ISBN 14-462-84.  </a:t>
            </a:r>
          </a:p>
          <a:p>
            <a:r>
              <a:rPr lang="cs-CZ" sz="2400" dirty="0"/>
              <a:t>ŠTOLL, Ivan. </a:t>
            </a:r>
            <a:r>
              <a:rPr lang="cs-CZ" sz="2400" i="1" dirty="0"/>
              <a:t>Fyzika pro netechnické obory SOŠ a SOU. </a:t>
            </a:r>
            <a:r>
              <a:rPr lang="cs-CZ" sz="2400" dirty="0"/>
              <a:t>1. vydání. Praha: Prometheus, 2001. 259 s. ISBN 80-7196-223-6.</a:t>
            </a:r>
          </a:p>
          <a:p>
            <a:pPr>
              <a:lnSpc>
                <a:spcPct val="80000"/>
              </a:lnSpc>
            </a:pPr>
            <a:r>
              <a:rPr lang="cs-CZ" sz="2400" dirty="0" smtClean="0"/>
              <a:t>LEPIL</a:t>
            </a:r>
            <a:r>
              <a:rPr lang="cs-CZ" sz="2400" dirty="0"/>
              <a:t>, Oldřich, Milan BEDNAŘÍK a Miroslava ŠIROKÁ. </a:t>
            </a:r>
            <a:r>
              <a:rPr lang="cs-CZ" sz="2400" i="1" dirty="0"/>
              <a:t>Fyzika: Sbírka úloh pro střední školy</a:t>
            </a:r>
            <a:r>
              <a:rPr lang="cs-CZ" sz="2400" dirty="0"/>
              <a:t>. 2. vydání. Praha: Prometheus, 2001. </a:t>
            </a:r>
            <a:r>
              <a:rPr lang="cs-CZ" sz="2400" dirty="0" smtClean="0"/>
              <a:t>269 s. </a:t>
            </a:r>
            <a:r>
              <a:rPr lang="cs-CZ" sz="2400" dirty="0"/>
              <a:t>ISBN 80-7196-202-X. </a:t>
            </a:r>
          </a:p>
        </p:txBody>
      </p:sp>
    </p:spTree>
    <p:extLst>
      <p:ext uri="{BB962C8B-B14F-4D97-AF65-F5344CB8AC3E}">
        <p14:creationId xmlns:p14="http://schemas.microsoft.com/office/powerpoint/2010/main" val="2689752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9264" name="Group 4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99291173"/>
              </p:ext>
            </p:extLst>
          </p:nvPr>
        </p:nvGraphicFramePr>
        <p:xfrm>
          <a:off x="838199" y="1600201"/>
          <a:ext cx="10405057" cy="4857369"/>
        </p:xfrm>
        <a:graphic>
          <a:graphicData uri="http://schemas.openxmlformats.org/drawingml/2006/table">
            <a:tbl>
              <a:tblPr/>
              <a:tblGrid>
                <a:gridCol w="3745339"/>
                <a:gridCol w="6659718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Proudění tekutiny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VY_32_INOVACE_020_Fyzika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10. 2. 2014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Proudnice, ustálené proudění kapaliny, objemový průtok, rovnice kontinuity, hydrodynamické paradoxon, proudění reálných kapalin.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81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01521" y="274637"/>
            <a:ext cx="9309279" cy="717035"/>
          </a:xfrm>
        </p:spPr>
        <p:txBody>
          <a:bodyPr>
            <a:normAutofit/>
          </a:bodyPr>
          <a:lstStyle/>
          <a:p>
            <a:r>
              <a:rPr lang="cs-CZ" sz="4000" b="1" dirty="0"/>
              <a:t>Proudění tekutiny</a:t>
            </a:r>
            <a:r>
              <a:rPr lang="cs-CZ" sz="40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521" y="1557338"/>
            <a:ext cx="9309279" cy="4895850"/>
          </a:xfrm>
        </p:spPr>
        <p:txBody>
          <a:bodyPr/>
          <a:lstStyle/>
          <a:p>
            <a:r>
              <a:rPr lang="cs-CZ" b="1" dirty="0"/>
              <a:t>Proudění</a:t>
            </a:r>
            <a:r>
              <a:rPr lang="cs-CZ" dirty="0"/>
              <a:t> – je usměrněný pohyb tekutin.</a:t>
            </a:r>
          </a:p>
          <a:p>
            <a:r>
              <a:rPr lang="cs-CZ" b="1" dirty="0"/>
              <a:t>Dynamika tekutin</a:t>
            </a:r>
            <a:r>
              <a:rPr lang="cs-CZ" dirty="0"/>
              <a:t> – zkoumá příčiny proudění tekutin.</a:t>
            </a:r>
          </a:p>
          <a:p>
            <a:r>
              <a:rPr lang="cs-CZ" b="1" dirty="0"/>
              <a:t>Proudnice</a:t>
            </a:r>
            <a:r>
              <a:rPr lang="cs-CZ" dirty="0"/>
              <a:t> – používá se při popisu proudění tekutiny a vyznačuje trajektorii, po které se přemisťuje velmi malý objem kapaliny.</a:t>
            </a:r>
          </a:p>
          <a:p>
            <a:r>
              <a:rPr lang="cs-CZ" b="1" dirty="0"/>
              <a:t>Ustálené proudění kapaliny</a:t>
            </a:r>
            <a:r>
              <a:rPr lang="cs-CZ" dirty="0"/>
              <a:t> – je proudění ideální kapaliny, při kterém zůstává v libovolném průřezu potrubí rychlost i tlak kapaliny stálý.</a:t>
            </a:r>
          </a:p>
        </p:txBody>
      </p:sp>
    </p:spTree>
    <p:extLst>
      <p:ext uri="{BB962C8B-B14F-4D97-AF65-F5344CB8AC3E}">
        <p14:creationId xmlns:p14="http://schemas.microsoft.com/office/powerpoint/2010/main" val="368441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0158" y="549276"/>
            <a:ext cx="10238704" cy="630872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cs-CZ" sz="800" dirty="0"/>
              <a:t>	</a:t>
            </a:r>
            <a:r>
              <a:rPr lang="cs-CZ" sz="3800" dirty="0">
                <a:latin typeface="+mj-lt"/>
              </a:rPr>
              <a:t>Objemový průtok při ustáleném proudění.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endParaRPr lang="cs-CZ" sz="20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800" dirty="0"/>
          </a:p>
          <a:p>
            <a:pPr>
              <a:lnSpc>
                <a:spcPct val="80000"/>
              </a:lnSpc>
              <a:buFontTx/>
              <a:buNone/>
            </a:pPr>
            <a:endParaRPr lang="cs-CZ" sz="1600" dirty="0"/>
          </a:p>
          <a:p>
            <a:pPr>
              <a:lnSpc>
                <a:spcPct val="80000"/>
              </a:lnSpc>
              <a:buFontTx/>
              <a:buNone/>
            </a:pPr>
            <a:endParaRPr lang="cs-CZ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sz="2000" dirty="0"/>
              <a:t>	</a:t>
            </a:r>
            <a:r>
              <a:rPr lang="cs-CZ" sz="2000" b="1" dirty="0"/>
              <a:t>S</a:t>
            </a:r>
            <a:r>
              <a:rPr lang="cs-CZ" sz="2000" dirty="0"/>
              <a:t> – kruhový průřez potrubí, 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cs-CZ" sz="2000" dirty="0">
                <a:cs typeface="Arial" panose="020B0604020202020204" pitchFamily="34" charset="0"/>
              </a:rPr>
              <a:t>S</a:t>
            </a:r>
            <a:r>
              <a:rPr lang="en-US" sz="2000" dirty="0">
                <a:cs typeface="Arial" panose="020B0604020202020204" pitchFamily="34" charset="0"/>
              </a:rPr>
              <a:t>]</a:t>
            </a:r>
            <a:r>
              <a:rPr lang="cs-CZ" sz="2000" dirty="0">
                <a:cs typeface="Arial" panose="020B0604020202020204" pitchFamily="34" charset="0"/>
              </a:rPr>
              <a:t> = m</a:t>
            </a:r>
            <a:r>
              <a:rPr lang="cs-CZ" sz="2000" baseline="30000" dirty="0">
                <a:cs typeface="Arial" panose="020B0604020202020204" pitchFamily="34" charset="0"/>
              </a:rPr>
              <a:t>2</a:t>
            </a:r>
            <a:endParaRPr lang="cs-CZ" sz="20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cs-CZ" sz="2000" dirty="0">
                <a:cs typeface="Arial" panose="020B0604020202020204" pitchFamily="34" charset="0"/>
              </a:rPr>
              <a:t>	</a:t>
            </a:r>
            <a:r>
              <a:rPr lang="el-GR" sz="2000" b="1" dirty="0">
                <a:cs typeface="Arial" panose="020B0604020202020204" pitchFamily="34" charset="0"/>
              </a:rPr>
              <a:t>Δ</a:t>
            </a:r>
            <a:r>
              <a:rPr lang="cs-CZ" sz="2000" b="1" dirty="0">
                <a:cs typeface="Arial" panose="020B0604020202020204" pitchFamily="34" charset="0"/>
              </a:rPr>
              <a:t>l</a:t>
            </a:r>
            <a:r>
              <a:rPr lang="cs-CZ" sz="2000" dirty="0">
                <a:cs typeface="Arial" panose="020B0604020202020204" pitchFamily="34" charset="0"/>
              </a:rPr>
              <a:t> – dráha, kterou urazí kapalina za čas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cs-CZ" sz="2000" dirty="0">
                <a:cs typeface="Arial" panose="020B0604020202020204" pitchFamily="34" charset="0"/>
              </a:rPr>
              <a:t>t při rychlosti kapaliny v,    	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cs-CZ" sz="2000" dirty="0">
                <a:cs typeface="Arial" panose="020B0604020202020204" pitchFamily="34" charset="0"/>
              </a:rPr>
              <a:t>l</a:t>
            </a:r>
            <a:r>
              <a:rPr lang="en-US" sz="2000" dirty="0">
                <a:cs typeface="Arial" panose="020B0604020202020204" pitchFamily="34" charset="0"/>
              </a:rPr>
              <a:t>]</a:t>
            </a:r>
            <a:r>
              <a:rPr lang="cs-CZ" sz="2000" dirty="0">
                <a:cs typeface="Arial" panose="020B0604020202020204" pitchFamily="34" charset="0"/>
              </a:rPr>
              <a:t> = 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000" dirty="0">
                <a:cs typeface="Arial" panose="020B0604020202020204" pitchFamily="34" charset="0"/>
              </a:rPr>
              <a:t>	</a:t>
            </a:r>
            <a:r>
              <a:rPr lang="el-GR" sz="2000" b="1" dirty="0">
                <a:cs typeface="Arial" panose="020B0604020202020204" pitchFamily="34" charset="0"/>
              </a:rPr>
              <a:t>Δ</a:t>
            </a:r>
            <a:r>
              <a:rPr lang="cs-CZ" sz="2000" b="1" dirty="0">
                <a:cs typeface="Arial" panose="020B0604020202020204" pitchFamily="34" charset="0"/>
              </a:rPr>
              <a:t>t</a:t>
            </a:r>
            <a:r>
              <a:rPr lang="cs-CZ" sz="2000" dirty="0">
                <a:cs typeface="Arial" panose="020B0604020202020204" pitchFamily="34" charset="0"/>
              </a:rPr>
              <a:t> – čas, 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cs-CZ" sz="2000" dirty="0">
                <a:cs typeface="Arial" panose="020B0604020202020204" pitchFamily="34" charset="0"/>
              </a:rPr>
              <a:t>t</a:t>
            </a:r>
            <a:r>
              <a:rPr lang="en-US" sz="2000" dirty="0">
                <a:cs typeface="Arial" panose="020B0604020202020204" pitchFamily="34" charset="0"/>
              </a:rPr>
              <a:t>]</a:t>
            </a:r>
            <a:r>
              <a:rPr lang="cs-CZ" sz="2000" dirty="0">
                <a:cs typeface="Arial" panose="020B0604020202020204" pitchFamily="34" charset="0"/>
              </a:rPr>
              <a:t> = 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000" dirty="0">
                <a:cs typeface="Arial" panose="020B0604020202020204" pitchFamily="34" charset="0"/>
              </a:rPr>
              <a:t>	</a:t>
            </a:r>
            <a:r>
              <a:rPr lang="cs-CZ" sz="2000" b="1" dirty="0">
                <a:cs typeface="Arial" panose="020B0604020202020204" pitchFamily="34" charset="0"/>
              </a:rPr>
              <a:t>v</a:t>
            </a:r>
            <a:r>
              <a:rPr lang="cs-CZ" sz="2000" dirty="0">
                <a:cs typeface="Arial" panose="020B0604020202020204" pitchFamily="34" charset="0"/>
              </a:rPr>
              <a:t> – rychlost kapaliny, 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cs-CZ" sz="2000" dirty="0">
                <a:cs typeface="Arial" panose="020B0604020202020204" pitchFamily="34" charset="0"/>
              </a:rPr>
              <a:t>v</a:t>
            </a:r>
            <a:r>
              <a:rPr lang="en-US" sz="2000" dirty="0">
                <a:cs typeface="Arial" panose="020B0604020202020204" pitchFamily="34" charset="0"/>
              </a:rPr>
              <a:t>]</a:t>
            </a:r>
            <a:r>
              <a:rPr lang="cs-CZ" sz="2000" dirty="0">
                <a:cs typeface="Arial" panose="020B0604020202020204" pitchFamily="34" charset="0"/>
              </a:rPr>
              <a:t> = m/s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000" dirty="0">
                <a:cs typeface="Arial" panose="020B0604020202020204" pitchFamily="34" charset="0"/>
              </a:rPr>
              <a:t>	</a:t>
            </a:r>
            <a:r>
              <a:rPr lang="el-GR" sz="2000" b="1" dirty="0">
                <a:cs typeface="Arial" panose="020B0604020202020204" pitchFamily="34" charset="0"/>
              </a:rPr>
              <a:t>Δ</a:t>
            </a:r>
            <a:r>
              <a:rPr lang="cs-CZ" sz="2000" b="1" dirty="0">
                <a:cs typeface="Arial" panose="020B0604020202020204" pitchFamily="34" charset="0"/>
              </a:rPr>
              <a:t>V</a:t>
            </a:r>
            <a:r>
              <a:rPr lang="cs-CZ" sz="2000" dirty="0">
                <a:cs typeface="Arial" panose="020B0604020202020204" pitchFamily="34" charset="0"/>
              </a:rPr>
              <a:t> – objem kapaliny, který proteče průřezem potrubí S za čas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cs-CZ" sz="2000" dirty="0">
                <a:cs typeface="Arial" panose="020B0604020202020204" pitchFamily="34" charset="0"/>
              </a:rPr>
              <a:t>t, 	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cs-CZ" sz="2000" dirty="0">
                <a:cs typeface="Arial" panose="020B0604020202020204" pitchFamily="34" charset="0"/>
              </a:rPr>
              <a:t>V</a:t>
            </a:r>
            <a:r>
              <a:rPr lang="en-US" sz="2000" dirty="0">
                <a:cs typeface="Arial" panose="020B0604020202020204" pitchFamily="34" charset="0"/>
              </a:rPr>
              <a:t>]</a:t>
            </a:r>
            <a:r>
              <a:rPr lang="cs-CZ" sz="2000" dirty="0">
                <a:cs typeface="Arial" panose="020B0604020202020204" pitchFamily="34" charset="0"/>
              </a:rPr>
              <a:t> = m</a:t>
            </a:r>
            <a:r>
              <a:rPr lang="cs-CZ" sz="2000" baseline="30000" dirty="0">
                <a:cs typeface="Arial" panose="020B0604020202020204" pitchFamily="34" charset="0"/>
              </a:rPr>
              <a:t>3</a:t>
            </a:r>
            <a:endParaRPr lang="cs-CZ" sz="20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cs-CZ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sz="800" dirty="0">
                <a:cs typeface="Arial" panose="020B0604020202020204" pitchFamily="34" charset="0"/>
              </a:rPr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sz="8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cs-CZ" sz="800" dirty="0">
                <a:cs typeface="Arial" panose="020B0604020202020204" pitchFamily="34" charset="0"/>
              </a:rPr>
              <a:t>			  </a:t>
            </a:r>
            <a:endParaRPr lang="en-US" sz="800" dirty="0"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1" y="1484313"/>
            <a:ext cx="62071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05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837126" y="836614"/>
            <a:ext cx="10496281" cy="5030787"/>
          </a:xfrm>
        </p:spPr>
        <p:txBody>
          <a:bodyPr/>
          <a:lstStyle/>
          <a:p>
            <a:pPr>
              <a:buFontTx/>
              <a:buNone/>
            </a:pPr>
            <a:r>
              <a:rPr lang="cs-CZ" dirty="0"/>
              <a:t>	Objemový průtok Q</a:t>
            </a:r>
            <a:r>
              <a:rPr lang="cs-CZ" baseline="-25000" dirty="0"/>
              <a:t>V</a:t>
            </a:r>
          </a:p>
          <a:p>
            <a:endParaRPr lang="cs-CZ" baseline="-25000" dirty="0"/>
          </a:p>
          <a:p>
            <a:endParaRPr lang="cs-CZ" baseline="-25000" dirty="0"/>
          </a:p>
          <a:p>
            <a:endParaRPr lang="cs-CZ" baseline="-25000" dirty="0"/>
          </a:p>
          <a:p>
            <a:endParaRPr lang="cs-CZ" baseline="-25000" dirty="0"/>
          </a:p>
          <a:p>
            <a:endParaRPr lang="cs-CZ" dirty="0"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cs-CZ" dirty="0">
                <a:cs typeface="Arial" panose="020B0604020202020204" pitchFamily="34" charset="0"/>
              </a:rPr>
              <a:t>				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 err="1">
                <a:cs typeface="Arial" panose="020B0604020202020204" pitchFamily="34" charset="0"/>
              </a:rPr>
              <a:t>Q</a:t>
            </a:r>
            <a:r>
              <a:rPr lang="cs-CZ" baseline="-25000" dirty="0" err="1">
                <a:cs typeface="Arial" panose="020B0604020202020204" pitchFamily="34" charset="0"/>
              </a:rPr>
              <a:t>v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m</a:t>
            </a:r>
            <a:r>
              <a:rPr lang="cs-CZ" baseline="30000" dirty="0">
                <a:cs typeface="Arial" panose="020B0604020202020204" pitchFamily="34" charset="0"/>
              </a:rPr>
              <a:t>3</a:t>
            </a:r>
            <a:r>
              <a:rPr lang="cs-CZ" dirty="0">
                <a:cs typeface="Arial" panose="020B0604020202020204" pitchFamily="34" charset="0"/>
              </a:rPr>
              <a:t>/s</a:t>
            </a:r>
          </a:p>
        </p:txBody>
      </p:sp>
      <p:graphicFrame>
        <p:nvGraphicFramePr>
          <p:cNvPr id="5123" name="Object 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1150703"/>
              </p:ext>
            </p:extLst>
          </p:nvPr>
        </p:nvGraphicFramePr>
        <p:xfrm>
          <a:off x="3935413" y="1916114"/>
          <a:ext cx="381635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Rovnice" r:id="rId3" imgW="1371600" imgH="393700" progId="Equation.3">
                  <p:embed/>
                </p:oleObj>
              </mc:Choice>
              <mc:Fallback>
                <p:oleObj name="Rovnice" r:id="rId3" imgW="1371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3" y="1916114"/>
                        <a:ext cx="3816350" cy="1095375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8562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8794" y="908051"/>
            <a:ext cx="10264462" cy="5218113"/>
          </a:xfrm>
        </p:spPr>
        <p:txBody>
          <a:bodyPr/>
          <a:lstStyle/>
          <a:p>
            <a:pPr>
              <a:buFontTx/>
              <a:buNone/>
            </a:pPr>
            <a:r>
              <a:rPr lang="cs-CZ" sz="2000" dirty="0"/>
              <a:t>	</a:t>
            </a:r>
          </a:p>
          <a:p>
            <a:pPr>
              <a:buFontTx/>
              <a:buNone/>
            </a:pPr>
            <a:r>
              <a:rPr lang="cs-CZ" sz="2000" dirty="0"/>
              <a:t>	</a:t>
            </a:r>
            <a:r>
              <a:rPr lang="cs-CZ" dirty="0"/>
              <a:t>Příklad: </a:t>
            </a:r>
          </a:p>
          <a:p>
            <a:pPr>
              <a:buFontTx/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/>
              <a:t>Potrubím o obsahu kolmého průřezu </a:t>
            </a:r>
            <a:r>
              <a:rPr lang="cs-CZ" dirty="0" smtClean="0"/>
              <a:t>50 </a:t>
            </a:r>
            <a:r>
              <a:rPr lang="cs-CZ" dirty="0"/>
              <a:t>cm</a:t>
            </a:r>
            <a:r>
              <a:rPr lang="cs-CZ" baseline="30000" dirty="0"/>
              <a:t>2</a:t>
            </a:r>
            <a:r>
              <a:rPr lang="cs-CZ" dirty="0"/>
              <a:t> proteče za dobu </a:t>
            </a:r>
            <a:r>
              <a:rPr lang="cs-CZ" dirty="0" smtClean="0"/>
              <a:t>           5 </a:t>
            </a:r>
            <a:r>
              <a:rPr lang="cs-CZ" dirty="0"/>
              <a:t>minut 1500 l vody. Vypočítejte </a:t>
            </a:r>
          </a:p>
          <a:p>
            <a:pPr>
              <a:buFontTx/>
              <a:buNone/>
            </a:pPr>
            <a:r>
              <a:rPr lang="cs-CZ" dirty="0"/>
              <a:t>	a) objemový průtok vody, </a:t>
            </a:r>
          </a:p>
          <a:p>
            <a:pPr>
              <a:buFontTx/>
              <a:buNone/>
            </a:pPr>
            <a:r>
              <a:rPr lang="cs-CZ" dirty="0"/>
              <a:t>	b) velikost rychlosti proudící vody.</a:t>
            </a:r>
          </a:p>
        </p:txBody>
      </p:sp>
    </p:spTree>
    <p:extLst>
      <p:ext uri="{BB962C8B-B14F-4D97-AF65-F5344CB8AC3E}">
        <p14:creationId xmlns:p14="http://schemas.microsoft.com/office/powerpoint/2010/main" val="1009548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5763" y="553792"/>
            <a:ext cx="10457645" cy="6043859"/>
          </a:xfrm>
        </p:spPr>
        <p:txBody>
          <a:bodyPr/>
          <a:lstStyle/>
          <a:p>
            <a:pPr>
              <a:buFontTx/>
              <a:buNone/>
            </a:pPr>
            <a:r>
              <a:rPr lang="cs-CZ" dirty="0"/>
              <a:t>	Řešení:</a:t>
            </a:r>
          </a:p>
          <a:p>
            <a:pPr>
              <a:buFontTx/>
              <a:buNone/>
            </a:pPr>
            <a:r>
              <a:rPr lang="cs-CZ" dirty="0"/>
              <a:t>	</a:t>
            </a:r>
            <a:r>
              <a:rPr lang="cs-CZ" sz="2400" dirty="0"/>
              <a:t>S = 50 cm</a:t>
            </a:r>
            <a:r>
              <a:rPr lang="cs-CZ" sz="2400" baseline="30000" dirty="0"/>
              <a:t>2</a:t>
            </a:r>
            <a:r>
              <a:rPr lang="cs-CZ" sz="2400" dirty="0"/>
              <a:t> = 0,005 m</a:t>
            </a:r>
            <a:r>
              <a:rPr lang="cs-CZ" sz="2400" baseline="30000" dirty="0"/>
              <a:t>2</a:t>
            </a:r>
          </a:p>
          <a:p>
            <a:pPr>
              <a:buFontTx/>
              <a:buNone/>
            </a:pPr>
            <a:r>
              <a:rPr lang="cs-CZ" sz="2400" baseline="30000" dirty="0"/>
              <a:t>	</a:t>
            </a:r>
            <a:r>
              <a:rPr lang="cs-CZ" sz="2400" dirty="0"/>
              <a:t>t = 5 min = 300 s</a:t>
            </a:r>
          </a:p>
          <a:p>
            <a:pPr>
              <a:buFontTx/>
              <a:buNone/>
            </a:pPr>
            <a:r>
              <a:rPr lang="cs-CZ" sz="2400" dirty="0"/>
              <a:t>	V = 1500 l = 1,5 m</a:t>
            </a:r>
            <a:r>
              <a:rPr lang="cs-CZ" sz="2400" baseline="30000" dirty="0"/>
              <a:t>3</a:t>
            </a:r>
            <a:endParaRPr lang="cs-CZ" sz="2400" dirty="0"/>
          </a:p>
          <a:p>
            <a:pPr>
              <a:buFontTx/>
              <a:buNone/>
            </a:pPr>
            <a:r>
              <a:rPr lang="cs-CZ" sz="2400" dirty="0"/>
              <a:t>	</a:t>
            </a:r>
            <a:r>
              <a:rPr lang="cs-CZ" sz="2400" dirty="0" err="1"/>
              <a:t>Q</a:t>
            </a:r>
            <a:r>
              <a:rPr lang="cs-CZ" sz="2400" baseline="-25000" dirty="0" err="1"/>
              <a:t>v</a:t>
            </a:r>
            <a:r>
              <a:rPr lang="cs-CZ" sz="2400" dirty="0"/>
              <a:t> = x m</a:t>
            </a:r>
            <a:r>
              <a:rPr lang="cs-CZ" sz="2400" baseline="30000" dirty="0"/>
              <a:t>3</a:t>
            </a:r>
            <a:r>
              <a:rPr lang="cs-CZ" sz="2400" dirty="0"/>
              <a:t>/s</a:t>
            </a:r>
          </a:p>
          <a:p>
            <a:pPr>
              <a:buFontTx/>
              <a:buNone/>
            </a:pPr>
            <a:r>
              <a:rPr lang="cs-CZ" sz="2400" dirty="0"/>
              <a:t>	</a:t>
            </a:r>
            <a:r>
              <a:rPr lang="cs-CZ" sz="2400" u="sng" dirty="0"/>
              <a:t>v = y m/s</a:t>
            </a:r>
          </a:p>
          <a:p>
            <a:pPr>
              <a:buFontTx/>
              <a:buNone/>
            </a:pPr>
            <a:endParaRPr lang="cs-CZ" sz="2400" dirty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2351089" y="3716339"/>
          <a:ext cx="1152525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Rovnice" r:id="rId3" imgW="520474" imgH="393529" progId="Equation.3">
                  <p:embed/>
                </p:oleObj>
              </mc:Choice>
              <mc:Fallback>
                <p:oleObj name="Rovnice" r:id="rId3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3716339"/>
                        <a:ext cx="1152525" cy="858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351088" y="4652964"/>
          <a:ext cx="165735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Rovnice" r:id="rId5" imgW="761669" imgH="418918" progId="Equation.3">
                  <p:embed/>
                </p:oleObj>
              </mc:Choice>
              <mc:Fallback>
                <p:oleObj name="Rovnice" r:id="rId5" imgW="761669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4652964"/>
                        <a:ext cx="1657350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2351088" y="5589588"/>
          <a:ext cx="20875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Rovnice" r:id="rId7" imgW="965200" imgH="419100" progId="Equation.3">
                  <p:embed/>
                </p:oleObj>
              </mc:Choice>
              <mc:Fallback>
                <p:oleObj name="Rovnice" r:id="rId7" imgW="965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5589588"/>
                        <a:ext cx="2087562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5880101" y="3530600"/>
          <a:ext cx="1223963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Rovnice" r:id="rId9" imgW="545863" imgH="228501" progId="Equation.3">
                  <p:embed/>
                </p:oleObj>
              </mc:Choice>
              <mc:Fallback>
                <p:oleObj name="Rovnice" r:id="rId9" imgW="54586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1" y="3530600"/>
                        <a:ext cx="1223963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1524001" y="30395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52" name="Object 12"/>
          <p:cNvGraphicFramePr>
            <a:graphicFrameLocks noChangeAspect="1"/>
          </p:cNvGraphicFramePr>
          <p:nvPr/>
        </p:nvGraphicFramePr>
        <p:xfrm>
          <a:off x="5951539" y="4149726"/>
          <a:ext cx="1081087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Rovnice" r:id="rId11" imgW="494870" imgH="406048" progId="Equation.3">
                  <p:embed/>
                </p:oleObj>
              </mc:Choice>
              <mc:Fallback>
                <p:oleObj name="Rovnice" r:id="rId11" imgW="494870" imgH="40604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9" y="4149726"/>
                        <a:ext cx="1081087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1524001" y="30204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5951538" y="5013325"/>
          <a:ext cx="2159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Rovnice" r:id="rId13" imgW="965200" imgH="444500" progId="Equation.3">
                  <p:embed/>
                </p:oleObj>
              </mc:Choice>
              <mc:Fallback>
                <p:oleObj name="Rovnice" r:id="rId13" imgW="965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8" y="5013325"/>
                        <a:ext cx="21590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58" name="Object 18"/>
          <p:cNvGraphicFramePr>
            <a:graphicFrameLocks noChangeAspect="1"/>
          </p:cNvGraphicFramePr>
          <p:nvPr/>
        </p:nvGraphicFramePr>
        <p:xfrm>
          <a:off x="5951539" y="5967414"/>
          <a:ext cx="1081087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Rovnice" r:id="rId15" imgW="469800" imgH="393480" progId="Equation.3">
                  <p:embed/>
                </p:oleObj>
              </mc:Choice>
              <mc:Fallback>
                <p:oleObj name="Rovnice" r:id="rId15" imgW="469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9" y="5967414"/>
                        <a:ext cx="1081087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952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0158" y="549275"/>
            <a:ext cx="10354614" cy="59753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	</a:t>
            </a:r>
            <a:r>
              <a:rPr lang="cs-CZ" sz="3200" dirty="0">
                <a:latin typeface="+mj-lt"/>
              </a:rPr>
              <a:t>Rovnice kontinuity (spojitosti).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	Při ustáleném proudění ideální kapaliny je objemový průtok </a:t>
            </a:r>
            <a:r>
              <a:rPr lang="cs-CZ" dirty="0" smtClean="0"/>
              <a:t>              v </a:t>
            </a:r>
            <a:r>
              <a:rPr lang="cs-CZ" dirty="0"/>
              <a:t>každém průřezu spojité trubice stálý.</a:t>
            </a:r>
          </a:p>
        </p:txBody>
      </p:sp>
      <p:graphicFrame>
        <p:nvGraphicFramePr>
          <p:cNvPr id="6147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143251" y="1268414"/>
          <a:ext cx="6119813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Rastrový obrázek" r:id="rId3" imgW="6133333" imgH="2142857" progId="Paint.Picture">
                  <p:embed/>
                </p:oleObj>
              </mc:Choice>
              <mc:Fallback>
                <p:oleObj name="Rastrový obrázek" r:id="rId3" imgW="6133333" imgH="21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1" y="1268414"/>
                        <a:ext cx="6119813" cy="213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5232400" y="3500439"/>
          <a:ext cx="172720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Rovnice" r:id="rId5" imgW="609336" imgH="241195" progId="Equation.3">
                  <p:embed/>
                </p:oleObj>
              </mc:Choice>
              <mc:Fallback>
                <p:oleObj name="Rovnice" r:id="rId5" imgW="609336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3500439"/>
                        <a:ext cx="1727200" cy="674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307401"/>
              </p:ext>
            </p:extLst>
          </p:nvPr>
        </p:nvGraphicFramePr>
        <p:xfrm>
          <a:off x="5159376" y="4292601"/>
          <a:ext cx="197961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Rovnice" r:id="rId7" imgW="685800" imgH="215640" progId="Equation.3">
                  <p:embed/>
                </p:oleObj>
              </mc:Choice>
              <mc:Fallback>
                <p:oleObj name="Rovnice" r:id="rId7" imgW="685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6" y="4292601"/>
                        <a:ext cx="1979613" cy="631825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70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25539"/>
            <a:ext cx="10419008" cy="5000625"/>
          </a:xfrm>
        </p:spPr>
        <p:txBody>
          <a:bodyPr/>
          <a:lstStyle/>
          <a:p>
            <a:pPr>
              <a:buFontTx/>
              <a:buNone/>
            </a:pPr>
            <a:r>
              <a:rPr lang="cs-CZ" dirty="0"/>
              <a:t>Příklad:</a:t>
            </a:r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r>
              <a:rPr lang="cs-CZ" dirty="0"/>
              <a:t>	Obsah kolmého řezu trubice se zužuje ze 120 cm</a:t>
            </a:r>
            <a:r>
              <a:rPr lang="cs-CZ" baseline="30000" dirty="0"/>
              <a:t>2</a:t>
            </a:r>
            <a:r>
              <a:rPr lang="cs-CZ" dirty="0"/>
              <a:t> na 20 cm</a:t>
            </a:r>
            <a:r>
              <a:rPr lang="cs-CZ" baseline="30000" dirty="0"/>
              <a:t>2</a:t>
            </a:r>
            <a:r>
              <a:rPr lang="cs-CZ" dirty="0"/>
              <a:t>. Širší </a:t>
            </a:r>
            <a:r>
              <a:rPr lang="cs-CZ" dirty="0" smtClean="0"/>
              <a:t>částí </a:t>
            </a:r>
            <a:r>
              <a:rPr lang="cs-CZ" dirty="0"/>
              <a:t>trubice protéká voda rychlostí 0,5 m/s. Jak velkou rychlostí proudí voda </a:t>
            </a:r>
            <a:r>
              <a:rPr lang="cs-CZ" dirty="0" smtClean="0"/>
              <a:t>zúženou </a:t>
            </a:r>
            <a:r>
              <a:rPr lang="cs-CZ" dirty="0"/>
              <a:t>částí trubice?</a:t>
            </a:r>
          </a:p>
        </p:txBody>
      </p:sp>
    </p:spTree>
    <p:extLst>
      <p:ext uri="{BB962C8B-B14F-4D97-AF65-F5344CB8AC3E}">
        <p14:creationId xmlns:p14="http://schemas.microsoft.com/office/powerpoint/2010/main" val="37673377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294</Words>
  <Application>Microsoft Office PowerPoint</Application>
  <PresentationFormat>Širokoúhlá obrazovka</PresentationFormat>
  <Paragraphs>109</Paragraphs>
  <Slides>12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Motiv Office</vt:lpstr>
      <vt:lpstr>Rovnice</vt:lpstr>
      <vt:lpstr>Rastrový obrázek</vt:lpstr>
      <vt:lpstr>Proudění tekutiny.</vt:lpstr>
      <vt:lpstr>Záznamový list výukového materiálu </vt:lpstr>
      <vt:lpstr>Proudění tekutiny.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Proudění tekutiny.</dc:title>
  <dc:creator>Berka</dc:creator>
  <cp:lastModifiedBy>Berka</cp:lastModifiedBy>
  <cp:revision>7</cp:revision>
  <dcterms:created xsi:type="dcterms:W3CDTF">2014-01-02T09:32:25Z</dcterms:created>
  <dcterms:modified xsi:type="dcterms:W3CDTF">2014-02-14T07:02:34Z</dcterms:modified>
</cp:coreProperties>
</file>