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4978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881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285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629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7503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2736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2376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1892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1221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328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783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1E1D4-71F3-48E5-B6AE-2073540AE669}" type="datetimeFigureOut">
              <a:rPr lang="cs-CZ" smtClean="0"/>
              <a:t>19.3.2014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274A6-3669-44FD-838E-EAB3555981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5450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ctrTitle" idx="4294967295"/>
          </p:nvPr>
        </p:nvSpPr>
        <p:spPr>
          <a:xfrm>
            <a:off x="2135189" y="3068638"/>
            <a:ext cx="7845425" cy="2089150"/>
          </a:xfrm>
        </p:spPr>
        <p:txBody>
          <a:bodyPr/>
          <a:lstStyle/>
          <a:p>
            <a:pPr algn="ctr"/>
            <a:r>
              <a:rPr lang="cs-CZ" sz="4600" b="1" dirty="0">
                <a:solidFill>
                  <a:srgbClr val="000000"/>
                </a:solidFill>
              </a:rPr>
              <a:t>Mechanická energie - test.</a:t>
            </a:r>
          </a:p>
        </p:txBody>
      </p:sp>
      <p:pic>
        <p:nvPicPr>
          <p:cNvPr id="24579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VY_32_INOVACE_018_Fyzika</a:t>
            </a:r>
          </a:p>
        </p:txBody>
      </p:sp>
      <p:sp>
        <p:nvSpPr>
          <p:cNvPr id="2458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132162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7.	Který vzorec je správný pro </a:t>
            </a:r>
            <a:r>
              <a:rPr lang="cs-CZ" sz="4000" dirty="0" smtClean="0">
                <a:solidFill>
                  <a:schemeClr val="accent2">
                    <a:lumMod val="50000"/>
                  </a:schemeClr>
                </a:solidFill>
              </a:rPr>
              <a:t>výpočet </a:t>
            </a:r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výkonu?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276475"/>
            <a:ext cx="8229600" cy="4032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a)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b)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c)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d)            </a:t>
            </a:r>
            <a:r>
              <a:rPr lang="cs-CZ" dirty="0"/>
              <a:t>žádný z uvedených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1233586"/>
              </p:ext>
            </p:extLst>
          </p:nvPr>
        </p:nvGraphicFramePr>
        <p:xfrm>
          <a:off x="3358906" y="2167731"/>
          <a:ext cx="129698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Rovnice" r:id="rId3" imgW="469696" imgH="177723" progId="Equation.3">
                  <p:embed/>
                </p:oleObj>
              </mc:Choice>
              <mc:Fallback>
                <p:oleObj name="Rovnice" r:id="rId3" imgW="469696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8906" y="2167731"/>
                        <a:ext cx="1296987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229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6709974"/>
              </p:ext>
            </p:extLst>
          </p:nvPr>
        </p:nvGraphicFramePr>
        <p:xfrm>
          <a:off x="3358905" y="2875479"/>
          <a:ext cx="1296988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Rovnice" r:id="rId5" imgW="469696" imgH="393529" progId="Equation.3">
                  <p:embed/>
                </p:oleObj>
              </mc:Choice>
              <mc:Fallback>
                <p:oleObj name="Rovnice" r:id="rId5" imgW="46969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8905" y="2875479"/>
                        <a:ext cx="1296988" cy="1085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2142793"/>
              </p:ext>
            </p:extLst>
          </p:nvPr>
        </p:nvGraphicFramePr>
        <p:xfrm>
          <a:off x="3358905" y="4292599"/>
          <a:ext cx="1800225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Rovnice" r:id="rId7" imgW="672808" imgH="241195" progId="Equation.3">
                  <p:embed/>
                </p:oleObj>
              </mc:Choice>
              <mc:Fallback>
                <p:oleObj name="Rovnice" r:id="rId7" imgW="672808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8905" y="4292599"/>
                        <a:ext cx="1800225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8410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1721252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8.	Vrátek zdvihl kbelík s hmotností 40 kg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do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výšky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    	16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m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za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20 s. Jaký byl jeho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užitečný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výkon?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	/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Vypočítej/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708276"/>
            <a:ext cx="8229600" cy="3159125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asi 640 W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asi 12,8 kW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asi 320 </a:t>
            </a:r>
            <a:r>
              <a:rPr lang="cs-CZ" dirty="0" smtClean="0"/>
              <a:t>W 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jiný výsledek </a:t>
            </a:r>
          </a:p>
        </p:txBody>
      </p:sp>
    </p:spTree>
    <p:extLst>
      <p:ext uri="{BB962C8B-B14F-4D97-AF65-F5344CB8AC3E}">
        <p14:creationId xmlns:p14="http://schemas.microsoft.com/office/powerpoint/2010/main" val="1992568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9.	Kdy nemá těleso vzhledem k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povrchu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Země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	polohovou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energii?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636838"/>
            <a:ext cx="8229600" cy="3230562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/>
              <a:t>když je zavěšeno nad Zemí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/>
              <a:t>když leží na Zemi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/>
              <a:t>když stoupá nad Zemí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/>
              <a:t>mají ji ve všech uvedených případech</a:t>
            </a:r>
          </a:p>
        </p:txBody>
      </p:sp>
    </p:spTree>
    <p:extLst>
      <p:ext uri="{BB962C8B-B14F-4D97-AF65-F5344CB8AC3E}">
        <p14:creationId xmlns:p14="http://schemas.microsoft.com/office/powerpoint/2010/main" val="3538974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56823" y="365125"/>
            <a:ext cx="10947042" cy="1325563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10.	Se kterými jednotkami se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shodují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jednotky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energie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1375" y="2176530"/>
            <a:ext cx="8549425" cy="3690870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s jednotkami výkonu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s jednotkami práce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s jednotkami síly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se žádnými z uvedených</a:t>
            </a:r>
          </a:p>
        </p:txBody>
      </p:sp>
    </p:spTree>
    <p:extLst>
      <p:ext uri="{BB962C8B-B14F-4D97-AF65-F5344CB8AC3E}">
        <p14:creationId xmlns:p14="http://schemas.microsoft.com/office/powerpoint/2010/main" val="2120692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40158" y="836613"/>
            <a:ext cx="10303097" cy="1136650"/>
          </a:xfrm>
        </p:spPr>
        <p:txBody>
          <a:bodyPr>
            <a:normAutofit fontScale="90000"/>
          </a:bodyPr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11.	Jakou polohovou energii má vzhledem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ke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kovadlině kladivo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      	o hmotnosti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2 kg,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když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je 180 cm nad kovadlinou?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Vypočítej/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3068638"/>
            <a:ext cx="8229600" cy="2798762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asi 36 J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asi 360 J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90 J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jiný výsledek</a:t>
            </a:r>
          </a:p>
        </p:txBody>
      </p:sp>
    </p:spTree>
    <p:extLst>
      <p:ext uri="{BB962C8B-B14F-4D97-AF65-F5344CB8AC3E}">
        <p14:creationId xmlns:p14="http://schemas.microsoft.com/office/powerpoint/2010/main" val="2828169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1"/>
            <a:ext cx="9372600" cy="1171575"/>
          </a:xfrm>
        </p:spPr>
        <p:txBody>
          <a:bodyPr>
            <a:noAutofit/>
          </a:bodyPr>
          <a:lstStyle/>
          <a:p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12. 	Jaký vztah slouží k výpočtu kinetické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	energie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8732" y="1825625"/>
            <a:ext cx="9645068" cy="435133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a)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b)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c)</a:t>
            </a: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 smtClean="0"/>
              <a:t>d)	  </a:t>
            </a:r>
            <a:r>
              <a:rPr lang="cs-CZ" dirty="0"/>
              <a:t>žádný z uvedených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9013277"/>
              </p:ext>
            </p:extLst>
          </p:nvPr>
        </p:nvGraphicFramePr>
        <p:xfrm>
          <a:off x="2888469" y="1662113"/>
          <a:ext cx="1512887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Rovnice" r:id="rId3" imgW="672840" imgH="393480" progId="Equation.3">
                  <p:embed/>
                </p:oleObj>
              </mc:Choice>
              <mc:Fallback>
                <p:oleObj name="Rovnice" r:id="rId3" imgW="672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8469" y="1662113"/>
                        <a:ext cx="1512887" cy="881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253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9409349"/>
              </p:ext>
            </p:extLst>
          </p:nvPr>
        </p:nvGraphicFramePr>
        <p:xfrm>
          <a:off x="2888469" y="2893220"/>
          <a:ext cx="1728787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Rovnice" r:id="rId5" imgW="850531" imgH="177723" progId="Equation.3">
                  <p:embed/>
                </p:oleObj>
              </mc:Choice>
              <mc:Fallback>
                <p:oleObj name="Rovnice" r:id="rId5" imgW="850531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8469" y="2893220"/>
                        <a:ext cx="1728787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253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848658"/>
              </p:ext>
            </p:extLst>
          </p:nvPr>
        </p:nvGraphicFramePr>
        <p:xfrm>
          <a:off x="2888469" y="3886644"/>
          <a:ext cx="1512887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Rovnice" r:id="rId7" imgW="660113" imgH="241195" progId="Equation.3">
                  <p:embed/>
                </p:oleObj>
              </mc:Choice>
              <mc:Fallback>
                <p:oleObj name="Rovnice" r:id="rId7" imgW="660113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8469" y="3886644"/>
                        <a:ext cx="1512887" cy="547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6426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13. 	Jakou kinetickou energii má automobil 	o hmotnosti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    	800 kg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, jede-li rychlostí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30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m/s? /Vypočítej/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93194" y="2485623"/>
            <a:ext cx="8317606" cy="3381777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24000 J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12000 J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360 </a:t>
            </a:r>
            <a:r>
              <a:rPr lang="cs-CZ" dirty="0" err="1"/>
              <a:t>kJ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jinou</a:t>
            </a:r>
          </a:p>
        </p:txBody>
      </p:sp>
    </p:spTree>
    <p:extLst>
      <p:ext uri="{BB962C8B-B14F-4D97-AF65-F5344CB8AC3E}">
        <p14:creationId xmlns:p14="http://schemas.microsoft.com/office/powerpoint/2010/main" val="3286150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9372600" cy="668338"/>
          </a:xfrm>
        </p:spPr>
        <p:txBody>
          <a:bodyPr/>
          <a:lstStyle/>
          <a:p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Správné odpovědi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b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a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b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a	  (                                                    </a:t>
            </a:r>
            <a:r>
              <a:rPr lang="cs-CZ" dirty="0" smtClean="0"/>
              <a:t>                   </a:t>
            </a:r>
            <a:r>
              <a:rPr lang="cs-CZ" dirty="0"/>
              <a:t>)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d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c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b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sz="2400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sz="2400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147444"/>
              </p:ext>
            </p:extLst>
          </p:nvPr>
        </p:nvGraphicFramePr>
        <p:xfrm>
          <a:off x="2202848" y="3428665"/>
          <a:ext cx="5545137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Rovnice" r:id="rId3" imgW="2691232" imgH="177723" progId="Equation.3">
                  <p:embed/>
                </p:oleObj>
              </mc:Choice>
              <mc:Fallback>
                <p:oleObj name="Rovnice" r:id="rId3" imgW="2691232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2848" y="3428665"/>
                        <a:ext cx="5545137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4753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9372600" cy="668338"/>
          </a:xfrm>
        </p:spPr>
        <p:txBody>
          <a:bodyPr/>
          <a:lstStyle/>
          <a:p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Správné odpovědi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anose="05000000000000000000" pitchFamily="2" charset="2"/>
              <a:buAutoNum type="arabicPeriod" startAt="8"/>
            </a:pPr>
            <a:r>
              <a:rPr lang="cs-CZ" dirty="0"/>
              <a:t>c	(                                                          </a:t>
            </a:r>
            <a:r>
              <a:rPr lang="cs-CZ" dirty="0" smtClean="0"/>
              <a:t>                     )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8"/>
            </a:pPr>
            <a:r>
              <a:rPr lang="cs-CZ" dirty="0"/>
              <a:t>b</a:t>
            </a:r>
          </a:p>
          <a:p>
            <a:pPr marL="609600" indent="-609600">
              <a:buFont typeface="Wingdings" panose="05000000000000000000" pitchFamily="2" charset="2"/>
              <a:buAutoNum type="arabicPeriod" startAt="8"/>
            </a:pPr>
            <a:r>
              <a:rPr lang="cs-CZ" dirty="0"/>
              <a:t>b</a:t>
            </a:r>
          </a:p>
          <a:p>
            <a:pPr marL="609600" indent="-609600">
              <a:buFont typeface="Wingdings" panose="05000000000000000000" pitchFamily="2" charset="2"/>
              <a:buAutoNum type="arabicPeriod" startAt="8"/>
            </a:pPr>
            <a:r>
              <a:rPr lang="cs-CZ" dirty="0"/>
              <a:t>a	(                                                         </a:t>
            </a:r>
            <a:r>
              <a:rPr lang="cs-CZ" dirty="0" smtClean="0"/>
              <a:t>                  )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8"/>
            </a:pPr>
            <a:r>
              <a:rPr lang="cs-CZ" dirty="0"/>
              <a:t>d</a:t>
            </a:r>
          </a:p>
          <a:p>
            <a:pPr marL="609600" indent="-609600">
              <a:buFont typeface="Wingdings" panose="05000000000000000000" pitchFamily="2" charset="2"/>
              <a:buAutoNum type="arabicPeriod" startAt="8"/>
            </a:pPr>
            <a:r>
              <a:rPr lang="cs-CZ" dirty="0"/>
              <a:t>c	(                                                    </a:t>
            </a:r>
            <a:r>
              <a:rPr lang="cs-CZ" dirty="0" smtClean="0"/>
              <a:t>                   )</a:t>
            </a:r>
            <a:endParaRPr lang="cs-CZ" dirty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645075"/>
              </p:ext>
            </p:extLst>
          </p:nvPr>
        </p:nvGraphicFramePr>
        <p:xfrm>
          <a:off x="1902630" y="1398072"/>
          <a:ext cx="6553200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Rovnice" r:id="rId3" imgW="2311200" imgH="571320" progId="Equation.3">
                  <p:embed/>
                </p:oleObj>
              </mc:Choice>
              <mc:Fallback>
                <p:oleObj name="Rovnice" r:id="rId3" imgW="231120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2630" y="1398072"/>
                        <a:ext cx="6553200" cy="1062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935445"/>
              </p:ext>
            </p:extLst>
          </p:nvPr>
        </p:nvGraphicFramePr>
        <p:xfrm>
          <a:off x="1902630" y="3239294"/>
          <a:ext cx="63277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Rovnice" r:id="rId5" imgW="2145960" imgH="393480" progId="Equation.3">
                  <p:embed/>
                </p:oleObj>
              </mc:Choice>
              <mc:Fallback>
                <p:oleObj name="Rovnice" r:id="rId5" imgW="2145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2630" y="3239294"/>
                        <a:ext cx="632777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631796"/>
              </p:ext>
            </p:extLst>
          </p:nvPr>
        </p:nvGraphicFramePr>
        <p:xfrm>
          <a:off x="2005661" y="4301728"/>
          <a:ext cx="575945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Rovnice" r:id="rId7" imgW="2857500" imgH="393700" progId="Equation.3">
                  <p:embed/>
                </p:oleObj>
              </mc:Choice>
              <mc:Fallback>
                <p:oleObj name="Rovnice" r:id="rId7" imgW="28575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5661" y="4301728"/>
                        <a:ext cx="575945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1098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98490" y="154546"/>
            <a:ext cx="9412310" cy="1186892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Hodnocení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41439"/>
            <a:ext cx="10328856" cy="5183187"/>
          </a:xfrm>
        </p:spPr>
        <p:txBody>
          <a:bodyPr/>
          <a:lstStyle/>
          <a:p>
            <a:pPr marL="609600" indent="-609600">
              <a:buNone/>
            </a:pPr>
            <a:r>
              <a:rPr lang="cs-CZ" smtClean="0"/>
              <a:t>	Za </a:t>
            </a:r>
            <a:r>
              <a:rPr lang="cs-CZ" dirty="0"/>
              <a:t>správnou odpověď je jeden bod, za vypočítaný </a:t>
            </a:r>
            <a:r>
              <a:rPr lang="cs-CZ" dirty="0" smtClean="0"/>
              <a:t>příklad </a:t>
            </a:r>
            <a:r>
              <a:rPr lang="cs-CZ"/>
              <a:t>jsou </a:t>
            </a:r>
            <a:r>
              <a:rPr lang="cs-CZ" smtClean="0"/>
              <a:t>dva body</a:t>
            </a:r>
            <a:r>
              <a:rPr lang="cs-CZ" dirty="0"/>
              <a:t>. Lze získat maximálně 17 bodů.</a:t>
            </a:r>
          </a:p>
          <a:p>
            <a:pPr marL="609600" indent="-609600"/>
            <a:endParaRPr lang="cs-CZ" dirty="0"/>
          </a:p>
          <a:p>
            <a:pPr marL="609600" indent="-609600"/>
            <a:r>
              <a:rPr lang="cs-CZ" dirty="0"/>
              <a:t>17 – 15 bodů		výborný</a:t>
            </a:r>
          </a:p>
          <a:p>
            <a:pPr marL="609600" indent="-609600"/>
            <a:r>
              <a:rPr lang="cs-CZ" dirty="0"/>
              <a:t>14 – 12 bodů		chvalitebný</a:t>
            </a:r>
          </a:p>
          <a:p>
            <a:pPr marL="609600" indent="-609600"/>
            <a:r>
              <a:rPr lang="cs-CZ" dirty="0"/>
              <a:t>11 – 9 bodů		dobrý</a:t>
            </a:r>
          </a:p>
          <a:p>
            <a:pPr marL="609600" indent="-609600"/>
            <a:r>
              <a:rPr lang="cs-CZ" dirty="0"/>
              <a:t> 8 – 6 bodů		dostatečný</a:t>
            </a:r>
          </a:p>
          <a:p>
            <a:pPr marL="609600" indent="-609600"/>
            <a:r>
              <a:rPr lang="cs-CZ" dirty="0"/>
              <a:t> 5 – 0 bodů		nedostatečný</a:t>
            </a:r>
          </a:p>
          <a:p>
            <a:pPr marL="609600" indent="-6096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0143997"/>
      </p:ext>
    </p:extLst>
  </p:cSld>
  <p:clrMapOvr>
    <a:masterClrMapping/>
  </p:clrMapOvr>
  <p:transition advTm="2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25603" name="Group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96444509"/>
              </p:ext>
            </p:extLst>
          </p:nvPr>
        </p:nvGraphicFramePr>
        <p:xfrm>
          <a:off x="838200" y="1600201"/>
          <a:ext cx="10366420" cy="4843272"/>
        </p:xfrm>
        <a:graphic>
          <a:graphicData uri="http://schemas.openxmlformats.org/drawingml/2006/table">
            <a:tbl>
              <a:tblPr/>
              <a:tblGrid>
                <a:gridCol w="3731431"/>
                <a:gridCol w="6634989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Mechanická energie – test.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VY_32_INOVACE_018_Fyzika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17.1.2014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Materiál obsahuje instruktáž k testu, testové otázky a příklady, správné odpovědi a řešení, hodnocení.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37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Zdroje.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00214"/>
            <a:ext cx="10289146" cy="416718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cs-CZ" dirty="0" smtClean="0"/>
              <a:t> </a:t>
            </a:r>
            <a:endParaRPr lang="cs-CZ" dirty="0"/>
          </a:p>
          <a:p>
            <a:pPr>
              <a:lnSpc>
                <a:spcPct val="80000"/>
              </a:lnSpc>
            </a:pPr>
            <a:endParaRPr lang="cs-CZ" dirty="0" smtClean="0"/>
          </a:p>
          <a:p>
            <a:pPr>
              <a:lnSpc>
                <a:spcPct val="80000"/>
              </a:lnSpc>
            </a:pPr>
            <a:r>
              <a:rPr lang="cs-CZ" dirty="0" smtClean="0"/>
              <a:t>ŘEŠÁTKO, Miloš. </a:t>
            </a:r>
            <a:r>
              <a:rPr lang="cs-CZ" i="1" dirty="0" smtClean="0"/>
              <a:t>Fyzika: Didaktický test pro 1. ročník odborných učilišť a učňovských škol. </a:t>
            </a:r>
            <a:r>
              <a:rPr lang="cs-CZ" dirty="0" smtClean="0"/>
              <a:t>2. opravené vydání. Bratislava: Psychodiagnostické a didaktické testy, </a:t>
            </a:r>
            <a:r>
              <a:rPr lang="cs-CZ" dirty="0" err="1" smtClean="0"/>
              <a:t>n.p</a:t>
            </a:r>
            <a:r>
              <a:rPr lang="cs-CZ" dirty="0"/>
              <a:t>.. </a:t>
            </a:r>
            <a:r>
              <a:rPr lang="cs-CZ" dirty="0" smtClean="0"/>
              <a:t>1978.</a:t>
            </a:r>
          </a:p>
          <a:p>
            <a:pPr>
              <a:lnSpc>
                <a:spcPct val="80000"/>
              </a:lnSpc>
            </a:pPr>
            <a:r>
              <a:rPr lang="cs-CZ" dirty="0"/>
              <a:t>LEPIL, Oldřich, Milan BEDNAŘÍK a Miroslava ŠIROKÁ. </a:t>
            </a:r>
            <a:r>
              <a:rPr lang="cs-CZ" i="1" dirty="0"/>
              <a:t>Fyzika: Sbírka úloh pro střední školy</a:t>
            </a:r>
            <a:r>
              <a:rPr lang="cs-CZ" dirty="0"/>
              <a:t>. 2. vydání. Praha: Prometheus, 2001. 269 s. ISBN 80-7196-202-X. </a:t>
            </a:r>
            <a:endParaRPr lang="cs-CZ" dirty="0" smtClean="0"/>
          </a:p>
          <a:p>
            <a:pPr>
              <a:lnSpc>
                <a:spcPct val="80000"/>
              </a:lnSpc>
            </a:pPr>
            <a:r>
              <a:rPr lang="cs-CZ" dirty="0" smtClean="0"/>
              <a:t>Testová otázka č.12 a hodnocení testu jsou vlastní. </a:t>
            </a:r>
            <a:endParaRPr lang="cs-CZ" dirty="0"/>
          </a:p>
          <a:p>
            <a:pPr marL="0" indent="0">
              <a:lnSpc>
                <a:spcPct val="8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624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5915" y="765175"/>
            <a:ext cx="10238705" cy="5759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dirty="0"/>
              <a:t>Odpověď na otázku proveď křížkem v příslušném řádku u možnosti, kterou považuješ za správnou.</a:t>
            </a:r>
          </a:p>
          <a:p>
            <a:pPr>
              <a:lnSpc>
                <a:spcPct val="90000"/>
              </a:lnSpc>
            </a:pPr>
            <a:r>
              <a:rPr lang="cs-CZ" dirty="0"/>
              <a:t>Chybnou odpověď oprav vyplněním celého políčka, a novou volbu opět křížkem.</a:t>
            </a:r>
          </a:p>
          <a:p>
            <a:pPr>
              <a:lnSpc>
                <a:spcPct val="90000"/>
              </a:lnSpc>
            </a:pPr>
            <a:r>
              <a:rPr lang="cs-CZ" dirty="0"/>
              <a:t>Otázky, které jsou doplněny pokynem /Vypočítej/ nebo /Narýsuj/, je potřeba vyřešit na záznamovém archu a následně označit křížkem odpovídající variantu a, b, c, d v tabulce.</a:t>
            </a:r>
          </a:p>
          <a:p>
            <a:pPr>
              <a:lnSpc>
                <a:spcPct val="90000"/>
              </a:lnSpc>
            </a:pPr>
            <a:r>
              <a:rPr lang="cs-CZ" dirty="0"/>
              <a:t>Za správnou odpověď na otázku je jeden bod, za správně vypočítaný nebo narýsovaný příklad dva body. </a:t>
            </a:r>
          </a:p>
          <a:p>
            <a:pPr>
              <a:lnSpc>
                <a:spcPct val="90000"/>
              </a:lnSpc>
            </a:pPr>
            <a:r>
              <a:rPr lang="cs-CZ" dirty="0"/>
              <a:t>Lze získat maximálně 17 bodů.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9668395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1. 	Jakou značku má </a:t>
            </a:r>
            <a:r>
              <a:rPr lang="cs-CZ" sz="4000" dirty="0" smtClean="0">
                <a:solidFill>
                  <a:schemeClr val="accent2">
                    <a:lumMod val="50000"/>
                  </a:schemeClr>
                </a:solidFill>
              </a:rPr>
              <a:t>mechanická práce</a:t>
            </a:r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3042" y="1906073"/>
            <a:ext cx="8407758" cy="3961327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P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W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F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žádnou z uvedených</a:t>
            </a:r>
          </a:p>
        </p:txBody>
      </p:sp>
    </p:spTree>
    <p:extLst>
      <p:ext uri="{BB962C8B-B14F-4D97-AF65-F5344CB8AC3E}">
        <p14:creationId xmlns:p14="http://schemas.microsoft.com/office/powerpoint/2010/main" val="90508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2. 	Která dvojice veličin postačí k </a:t>
            </a:r>
            <a:r>
              <a:rPr lang="cs-CZ" sz="4000" dirty="0" smtClean="0">
                <a:solidFill>
                  <a:schemeClr val="accent2">
                    <a:lumMod val="50000"/>
                  </a:schemeClr>
                </a:solidFill>
              </a:rPr>
              <a:t>výpočtu </a:t>
            </a:r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práce?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1679" y="2202287"/>
            <a:ext cx="8369121" cy="3665113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síla a dráha ve směru síly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výkon a dráha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síla a čas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rychlost a dráha</a:t>
            </a:r>
          </a:p>
        </p:txBody>
      </p:sp>
    </p:spTree>
    <p:extLst>
      <p:ext uri="{BB962C8B-B14F-4D97-AF65-F5344CB8AC3E}">
        <p14:creationId xmlns:p14="http://schemas.microsoft.com/office/powerpoint/2010/main" val="4177364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3.	Který vzorec je správný pro </a:t>
            </a:r>
            <a:r>
              <a:rPr lang="cs-CZ" sz="4000" dirty="0" smtClean="0">
                <a:solidFill>
                  <a:schemeClr val="accent2">
                    <a:lumMod val="50000"/>
                  </a:schemeClr>
                </a:solidFill>
              </a:rPr>
              <a:t>výpočet </a:t>
            </a:r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práce?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133600"/>
            <a:ext cx="8229600" cy="4319588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              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              </a:t>
            </a:r>
          </a:p>
          <a:p>
            <a:pPr marL="0" indent="0">
              <a:buNone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 startAt="3"/>
            </a:pPr>
            <a:r>
              <a:rPr lang="cs-CZ" dirty="0"/>
              <a:t>                     </a:t>
            </a:r>
          </a:p>
          <a:p>
            <a:pPr marL="609600" indent="-609600">
              <a:buFont typeface="Wingdings" panose="05000000000000000000" pitchFamily="2" charset="2"/>
              <a:buAutoNum type="alphaLcParenR" startAt="3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 startAt="3"/>
            </a:pPr>
            <a:r>
              <a:rPr lang="cs-CZ" dirty="0"/>
              <a:t>      žádný z uvedených</a:t>
            </a:r>
          </a:p>
          <a:p>
            <a:pPr marL="609600" indent="-609600">
              <a:buFont typeface="Wingdings" panose="05000000000000000000" pitchFamily="2" charset="2"/>
              <a:buAutoNum type="alphaLcParenR" startAt="3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 startAt="3"/>
            </a:pPr>
            <a:endParaRPr lang="cs-CZ" dirty="0"/>
          </a:p>
          <a:p>
            <a:pPr marL="609600" indent="-609600">
              <a:buNone/>
            </a:pPr>
            <a:endParaRPr lang="cs-CZ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879032"/>
              </p:ext>
            </p:extLst>
          </p:nvPr>
        </p:nvGraphicFramePr>
        <p:xfrm>
          <a:off x="3359151" y="1841500"/>
          <a:ext cx="1008063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Rovnice" r:id="rId3" imgW="418918" imgH="393529" progId="Equation.3">
                  <p:embed/>
                </p:oleObj>
              </mc:Choice>
              <mc:Fallback>
                <p:oleObj name="Rovnice" r:id="rId3" imgW="41891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151" y="1841500"/>
                        <a:ext cx="1008063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693831"/>
              </p:ext>
            </p:extLst>
          </p:nvPr>
        </p:nvGraphicFramePr>
        <p:xfrm>
          <a:off x="3359150" y="3170551"/>
          <a:ext cx="1223963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Rovnice" r:id="rId5" imgW="507780" imgH="177723" progId="Equation.3">
                  <p:embed/>
                </p:oleObj>
              </mc:Choice>
              <mc:Fallback>
                <p:oleObj name="Rovnice" r:id="rId5" imgW="50778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150" y="3170551"/>
                        <a:ext cx="1223963" cy="439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002587"/>
              </p:ext>
            </p:extLst>
          </p:nvPr>
        </p:nvGraphicFramePr>
        <p:xfrm>
          <a:off x="3406775" y="3998913"/>
          <a:ext cx="1127125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Rovnice" r:id="rId7" imgW="444240" imgH="393480" progId="Equation.3">
                  <p:embed/>
                </p:oleObj>
              </mc:Choice>
              <mc:Fallback>
                <p:oleObj name="Rovnice" r:id="rId7" imgW="444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6775" y="3998913"/>
                        <a:ext cx="1127125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9146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40157" y="692150"/>
            <a:ext cx="10341735" cy="1136650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4.	Jeřáb zdvihl panel o tíze 5 000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N do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výšky 32 m.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	Jakou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práci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vykonal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? /Vypočítej/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852738"/>
            <a:ext cx="8229600" cy="3014662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160 </a:t>
            </a:r>
            <a:r>
              <a:rPr lang="cs-CZ" dirty="0" err="1"/>
              <a:t>kJ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156 J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16 </a:t>
            </a:r>
            <a:r>
              <a:rPr lang="cs-CZ" dirty="0" err="1"/>
              <a:t>kJ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Jiný výsledek</a:t>
            </a:r>
          </a:p>
        </p:txBody>
      </p:sp>
    </p:spTree>
    <p:extLst>
      <p:ext uri="{BB962C8B-B14F-4D97-AF65-F5344CB8AC3E}">
        <p14:creationId xmlns:p14="http://schemas.microsoft.com/office/powerpoint/2010/main" val="4001391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7127" y="620714"/>
            <a:ext cx="10380372" cy="1208087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5.	Jakou práci koná dělník, který 	drží obrobek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            	o hmotnosti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18 kg </a:t>
            </a:r>
            <a:r>
              <a:rPr lang="cs-CZ" sz="3600" dirty="0" smtClean="0">
                <a:solidFill>
                  <a:schemeClr val="accent2">
                    <a:lumMod val="50000"/>
                  </a:schemeClr>
                </a:solidFill>
              </a:rPr>
              <a:t>ve </a:t>
            </a:r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výšce 2 m?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852738"/>
            <a:ext cx="8229600" cy="3014662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9 </a:t>
            </a:r>
            <a:r>
              <a:rPr lang="cs-CZ" dirty="0" smtClean="0"/>
              <a:t>J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36 </a:t>
            </a:r>
            <a:r>
              <a:rPr lang="cs-CZ" dirty="0" smtClean="0"/>
              <a:t>J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/>
              <a:t>360 </a:t>
            </a:r>
            <a:r>
              <a:rPr lang="cs-CZ" smtClean="0"/>
              <a:t>J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žádnou</a:t>
            </a:r>
          </a:p>
        </p:txBody>
      </p:sp>
    </p:spTree>
    <p:extLst>
      <p:ext uri="{BB962C8B-B14F-4D97-AF65-F5344CB8AC3E}">
        <p14:creationId xmlns:p14="http://schemas.microsoft.com/office/powerpoint/2010/main" val="2226657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21217" y="365125"/>
            <a:ext cx="10632583" cy="1325563"/>
          </a:xfrm>
        </p:spPr>
        <p:txBody>
          <a:bodyPr/>
          <a:lstStyle/>
          <a:p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6.	Která dvojice veličin postačí k </a:t>
            </a:r>
            <a:r>
              <a:rPr lang="cs-CZ" sz="4000" dirty="0" smtClean="0">
                <a:solidFill>
                  <a:schemeClr val="accent2">
                    <a:lumMod val="50000"/>
                  </a:schemeClr>
                </a:solidFill>
              </a:rPr>
              <a:t>výpočtu </a:t>
            </a:r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výkonu?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0163" y="2349501"/>
            <a:ext cx="8420637" cy="3375025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práce a dráha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síla a čas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práce a čas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hmotnost a objem</a:t>
            </a:r>
          </a:p>
        </p:txBody>
      </p:sp>
    </p:spTree>
    <p:extLst>
      <p:ext uri="{BB962C8B-B14F-4D97-AF65-F5344CB8AC3E}">
        <p14:creationId xmlns:p14="http://schemas.microsoft.com/office/powerpoint/2010/main" val="381626154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465</Words>
  <Application>Microsoft Office PowerPoint</Application>
  <PresentationFormat>Širokoúhlá obrazovka</PresentationFormat>
  <Paragraphs>139</Paragraphs>
  <Slides>20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Mechanická energie - test.</vt:lpstr>
      <vt:lpstr>Záznamový list výukového materiálu </vt:lpstr>
      <vt:lpstr>Prezentace aplikace PowerPoint</vt:lpstr>
      <vt:lpstr>1.  Jakou značku má mechanická práce?</vt:lpstr>
      <vt:lpstr>2.  Která dvojice veličin postačí k výpočtu práce?</vt:lpstr>
      <vt:lpstr>3. Který vzorec je správný pro výpočet práce?</vt:lpstr>
      <vt:lpstr>4. Jeřáb zdvihl panel o tíze 5 000 N do výšky 32 m.  Jakou práci vykonal? /Vypočítej/</vt:lpstr>
      <vt:lpstr>5. Jakou práci koná dělník, který  drží obrobek              o hmotnosti 18 kg ve výšce 2 m?</vt:lpstr>
      <vt:lpstr>6. Která dvojice veličin postačí k výpočtu výkonu?</vt:lpstr>
      <vt:lpstr>7. Který vzorec je správný pro výpočet výkonu?</vt:lpstr>
      <vt:lpstr>8. Vrátek zdvihl kbelík s hmotností 40 kg do výšky      16 m za 20 s. Jaký byl jeho užitečný výkon?  /Vypočítej/</vt:lpstr>
      <vt:lpstr>9. Kdy nemá těleso vzhledem k povrchu Země  polohovou energii?</vt:lpstr>
      <vt:lpstr>10. Se kterými jednotkami se shodují jednotky energie?</vt:lpstr>
      <vt:lpstr>11. Jakou polohovou energii má vzhledem ke kovadlině kladivo        o hmotnosti 2 kg, když je 180 cm nad kovadlinou? /Vypočítej/</vt:lpstr>
      <vt:lpstr>12.  Jaký vztah slouží k výpočtu kinetické  energie?</vt:lpstr>
      <vt:lpstr>13.  Jakou kinetickou energii má automobil  o hmotnosti      800 kg, jede-li rychlostí 30 m/s? /Vypočítej/</vt:lpstr>
      <vt:lpstr>Správné odpovědi</vt:lpstr>
      <vt:lpstr>Správné odpovědi</vt:lpstr>
      <vt:lpstr>Hodnocení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Mechanická energie - test.</dc:title>
  <dc:creator>Berka</dc:creator>
  <cp:lastModifiedBy>Berka</cp:lastModifiedBy>
  <cp:revision>10</cp:revision>
  <dcterms:created xsi:type="dcterms:W3CDTF">2014-01-02T08:42:02Z</dcterms:created>
  <dcterms:modified xsi:type="dcterms:W3CDTF">2014-03-19T07:07:10Z</dcterms:modified>
</cp:coreProperties>
</file>