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197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724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1333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9AD24A43-2D5C-431E-9C14-DDFA176BFA22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756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688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781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7362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942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7350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4380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756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9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297A6-83AE-43B3-8E8C-5D5B008CE5F8}" type="datetimeFigureOut">
              <a:rPr lang="cs-CZ" smtClean="0"/>
              <a:t>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7DA76-A6C5-432B-870C-E70363B65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1703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Nadpis 1"/>
          <p:cNvSpPr>
            <a:spLocks noGrp="1"/>
          </p:cNvSpPr>
          <p:nvPr>
            <p:ph type="ctrTitle" idx="4294967295"/>
          </p:nvPr>
        </p:nvSpPr>
        <p:spPr>
          <a:xfrm>
            <a:off x="2135189" y="3068638"/>
            <a:ext cx="7845425" cy="2089150"/>
          </a:xfrm>
        </p:spPr>
        <p:txBody>
          <a:bodyPr/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Dynamika, gravitační pole, mechanika tuhého </a:t>
            </a:r>
            <a:r>
              <a:rPr lang="cs-CZ" sz="4600" b="1">
                <a:solidFill>
                  <a:srgbClr val="000000"/>
                </a:solidFill>
              </a:rPr>
              <a:t>tělesa </a:t>
            </a:r>
            <a:r>
              <a:rPr lang="cs-CZ" sz="4600" b="1" smtClean="0">
                <a:solidFill>
                  <a:srgbClr val="000000"/>
                </a:solidFill>
              </a:rPr>
              <a:t>– test. </a:t>
            </a:r>
            <a:endParaRPr lang="cs-CZ" sz="4600" b="1" dirty="0">
              <a:solidFill>
                <a:srgbClr val="000000"/>
              </a:solidFill>
            </a:endParaRPr>
          </a:p>
        </p:txBody>
      </p:sp>
      <p:pic>
        <p:nvPicPr>
          <p:cNvPr id="32771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VY_32_INOVACE_014_Fyzika</a:t>
            </a:r>
          </a:p>
        </p:txBody>
      </p:sp>
      <p:sp>
        <p:nvSpPr>
          <p:cNvPr id="32773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389125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7.	Vyjadřuje některý vzorec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Newtonův gravitační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zákon?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8732" y="1825625"/>
            <a:ext cx="964506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A</a:t>
            </a:r>
          </a:p>
          <a:p>
            <a:pPr marL="0" indent="0">
              <a:buNone/>
            </a:pPr>
            <a:r>
              <a:rPr lang="cs-CZ" dirty="0" smtClean="0"/>
              <a:t>a)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b)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c)</a:t>
            </a:r>
            <a:endParaRPr lang="cs-CZ" dirty="0"/>
          </a:p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.</a:t>
            </a: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/>
              <a:t>d)       </a:t>
            </a:r>
            <a:r>
              <a:rPr lang="cs-CZ" dirty="0"/>
              <a:t>žádný z uvedených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523241"/>
              </p:ext>
            </p:extLst>
          </p:nvPr>
        </p:nvGraphicFramePr>
        <p:xfrm>
          <a:off x="2749595" y="1975922"/>
          <a:ext cx="158432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Rovnice" r:id="rId3" imgW="622030" imgH="418918" progId="Equation.3">
                  <p:embed/>
                </p:oleObj>
              </mc:Choice>
              <mc:Fallback>
                <p:oleObj name="Rovnice" r:id="rId3" imgW="622030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9595" y="1975922"/>
                        <a:ext cx="1584325" cy="1073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828100270"/>
              </p:ext>
            </p:extLst>
          </p:nvPr>
        </p:nvGraphicFramePr>
        <p:xfrm>
          <a:off x="2692601" y="4094504"/>
          <a:ext cx="2232025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Rovnice" r:id="rId5" imgW="888614" imgH="406224" progId="Equation.3">
                  <p:embed/>
                </p:oleObj>
              </mc:Choice>
              <mc:Fallback>
                <p:oleObj name="Rovnice" r:id="rId5" imgW="888614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2601" y="4094504"/>
                        <a:ext cx="2232025" cy="1020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63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83371"/>
              </p:ext>
            </p:extLst>
          </p:nvPr>
        </p:nvGraphicFramePr>
        <p:xfrm>
          <a:off x="2746375" y="3070910"/>
          <a:ext cx="1728788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Rovnice" r:id="rId7" imgW="685800" imgH="393700" progId="Equation.3">
                  <p:embed/>
                </p:oleObj>
              </mc:Choice>
              <mc:Fallback>
                <p:oleObj name="Rovnice" r:id="rId7" imgW="685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75" y="3070910"/>
                        <a:ext cx="1728788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048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40157" y="457200"/>
            <a:ext cx="10315977" cy="1100138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8. 	Na čem </a:t>
            </a:r>
            <a:r>
              <a:rPr lang="cs-CZ" sz="3200" u="sng" dirty="0">
                <a:solidFill>
                  <a:schemeClr val="accent2">
                    <a:lumMod val="50000"/>
                  </a:schemeClr>
                </a:solidFill>
              </a:rPr>
              <a:t>nezávisí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 gravitační síla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mezi dvěma kulovými 	tělesy?</a:t>
            </a:r>
            <a:endParaRPr lang="cs-CZ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086378"/>
            <a:ext cx="8229600" cy="3781024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na objemu těles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na hmotnosti těles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na vzdálenosti těles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závisí na všech uvedených veličinách</a:t>
            </a:r>
          </a:p>
        </p:txBody>
      </p:sp>
    </p:spTree>
    <p:extLst>
      <p:ext uri="{BB962C8B-B14F-4D97-AF65-F5344CB8AC3E}">
        <p14:creationId xmlns:p14="http://schemas.microsoft.com/office/powerpoint/2010/main" val="361467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1" y="457201"/>
            <a:ext cx="10419008" cy="1603375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9.	Síly 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= 4 N a 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= 3 N působí v přímce,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mají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stejný směr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  	a stejnou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orientaci.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Jaká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je jejich výslednice?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708276"/>
            <a:ext cx="8229600" cy="3159125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/>
              <a:t>F = 7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/>
              <a:t>F = 1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/>
              <a:t>F = 12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/>
              <a:t>jiná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136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40157" y="457201"/>
            <a:ext cx="10367493" cy="1603375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10.	Dvě síly působí v přímce, mají stejnou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velikost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a stejný 	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směr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, ale opačnou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orientaci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. Jaká je jejich výslednice?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781300"/>
            <a:ext cx="8229600" cy="3086100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dvojnásobná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poloviční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F = 0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nelze určit</a:t>
            </a:r>
          </a:p>
        </p:txBody>
      </p:sp>
    </p:spTree>
    <p:extLst>
      <p:ext uri="{BB962C8B-B14F-4D97-AF65-F5344CB8AC3E}">
        <p14:creationId xmlns:p14="http://schemas.microsoft.com/office/powerpoint/2010/main" val="1956774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53037" y="457200"/>
            <a:ext cx="10328855" cy="1963738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11.	Síly 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</a:rPr>
              <a:t>1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= 30 N a 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= 40 N jsou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navzájem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kolmé a mají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	společné působiště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. Jaká je jejich výslednice? 	/Vypočítej/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4" y="2846231"/>
            <a:ext cx="8218487" cy="3462494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F = 70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F = 50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F = 10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jiná</a:t>
            </a:r>
          </a:p>
        </p:txBody>
      </p:sp>
    </p:spTree>
    <p:extLst>
      <p:ext uri="{BB962C8B-B14F-4D97-AF65-F5344CB8AC3E}">
        <p14:creationId xmlns:p14="http://schemas.microsoft.com/office/powerpoint/2010/main" val="2487308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78793" y="457201"/>
            <a:ext cx="10277341" cy="2251075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12.	Síly 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=F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=F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 mají společné působiště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stejnou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	velikost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50 N. Všechny svírají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navzájem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120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°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. Jaká je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	výslednice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	těchto tří sil?</a:t>
            </a:r>
            <a:endParaRPr lang="en-US" sz="320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3000777"/>
            <a:ext cx="8229600" cy="3593699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F = 150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F = 100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F = 50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jiná</a:t>
            </a:r>
          </a:p>
        </p:txBody>
      </p:sp>
    </p:spTree>
    <p:extLst>
      <p:ext uri="{BB962C8B-B14F-4D97-AF65-F5344CB8AC3E}">
        <p14:creationId xmlns:p14="http://schemas.microsoft.com/office/powerpoint/2010/main" val="2762290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157" y="457200"/>
            <a:ext cx="10290219" cy="1892300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13.	Sílu F = 6 N rozložte na dvě stejně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veliké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složky 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= 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	Každá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složka svírá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se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silou F úhel </a:t>
            </a:r>
            <a:r>
              <a:rPr lang="el-GR" sz="32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α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 = 45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°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. Jaká je velikost 	složky F</a:t>
            </a:r>
            <a:r>
              <a:rPr lang="cs-CZ" sz="3200" baseline="-250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1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? /Narýsuj/</a:t>
            </a:r>
            <a:endParaRPr lang="en-US" sz="320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781837"/>
            <a:ext cx="8229600" cy="3085563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asi 3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asi 4,2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asi 6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jiná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1510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7431" y="457201"/>
            <a:ext cx="10122793" cy="1171575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14.	Jakou fyzikální značku má moment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síly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</a:t>
            </a:r>
            <a:r>
              <a:rPr lang="cs-CZ" sz="4000" dirty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266682"/>
            <a:ext cx="8229600" cy="3600718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M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F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S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jinou</a:t>
            </a:r>
          </a:p>
        </p:txBody>
      </p:sp>
    </p:spTree>
    <p:extLst>
      <p:ext uri="{BB962C8B-B14F-4D97-AF65-F5344CB8AC3E}">
        <p14:creationId xmlns:p14="http://schemas.microsoft.com/office/powerpoint/2010/main" val="1687772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1673" y="692150"/>
            <a:ext cx="10238703" cy="1657350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15.	Na obvodu kola o poloměru 0,4 m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působí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ve směru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	tečny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síla o velikosti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20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N. Jak velký je moment této síly 	vzhledem k ose kola? /Vypočítej/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975021"/>
            <a:ext cx="8229600" cy="3333706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50 </a:t>
            </a:r>
            <a:r>
              <a:rPr lang="cs-CZ" dirty="0" err="1"/>
              <a:t>N.m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0,02 </a:t>
            </a:r>
            <a:r>
              <a:rPr lang="cs-CZ" dirty="0" err="1"/>
              <a:t>N.m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8 </a:t>
            </a:r>
            <a:r>
              <a:rPr lang="cs-CZ" dirty="0" err="1"/>
              <a:t>N.m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jiný</a:t>
            </a:r>
          </a:p>
        </p:txBody>
      </p:sp>
    </p:spTree>
    <p:extLst>
      <p:ext uri="{BB962C8B-B14F-4D97-AF65-F5344CB8AC3E}">
        <p14:creationId xmlns:p14="http://schemas.microsoft.com/office/powerpoint/2010/main" val="1119707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9372600" cy="884238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Správné odpovědi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b				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a	   (                                       </a:t>
            </a:r>
            <a:r>
              <a:rPr lang="cs-CZ" dirty="0" smtClean="0"/>
              <a:t>   )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d	   (					     )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cs-CZ" dirty="0"/>
              <a:t>a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None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cs-CZ" dirty="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8994554"/>
              </p:ext>
            </p:extLst>
          </p:nvPr>
        </p:nvGraphicFramePr>
        <p:xfrm>
          <a:off x="2301540" y="2686845"/>
          <a:ext cx="3313112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Rovnice" r:id="rId3" imgW="1765300" imgH="419100" progId="Equation.3">
                  <p:embed/>
                </p:oleObj>
              </mc:Choice>
              <mc:Fallback>
                <p:oleObj name="Rovnice" r:id="rId3" imgW="17653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1540" y="2686845"/>
                        <a:ext cx="3313112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082157"/>
              </p:ext>
            </p:extLst>
          </p:nvPr>
        </p:nvGraphicFramePr>
        <p:xfrm>
          <a:off x="2301540" y="3832248"/>
          <a:ext cx="446405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Rovnice" r:id="rId5" imgW="2400300" imgH="673100" progId="Equation.3">
                  <p:embed/>
                </p:oleObj>
              </mc:Choice>
              <mc:Fallback>
                <p:oleObj name="Rovnice" r:id="rId5" imgW="2400300" imgH="673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1540" y="3832248"/>
                        <a:ext cx="446405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920704"/>
      </p:ext>
    </p:extLst>
  </p:cSld>
  <p:clrMapOvr>
    <a:masterClrMapping/>
  </p:clrMapOvr>
  <p:transition advTm="2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33842" name="Group 5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63804836"/>
              </p:ext>
            </p:extLst>
          </p:nvPr>
        </p:nvGraphicFramePr>
        <p:xfrm>
          <a:off x="838200" y="1600201"/>
          <a:ext cx="10515600" cy="4843272"/>
        </p:xfrm>
        <a:graphic>
          <a:graphicData uri="http://schemas.openxmlformats.org/drawingml/2006/table">
            <a:tbl>
              <a:tblPr/>
              <a:tblGrid>
                <a:gridCol w="3785129"/>
                <a:gridCol w="6730471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Dynamika, gravitační pole, mechanika tuhého tělesa - test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VY_32_INOVACE_014_Fyzika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 26-51-H/01 Elektrikář,  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14.1.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Materiál obsahuje instruktáž k testu, testové otázky a příklady, správné odpovědi a řešení, hodnocení.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9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888642" y="457201"/>
            <a:ext cx="9322158" cy="739775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Správné odpovědi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8793" y="1341438"/>
            <a:ext cx="10161431" cy="5175272"/>
          </a:xfrm>
        </p:spPr>
        <p:txBody>
          <a:bodyPr>
            <a:normAutofit/>
          </a:bodyPr>
          <a:lstStyle/>
          <a:p>
            <a:pPr marL="609600" indent="-609600">
              <a:buFont typeface="Wingdings" panose="05000000000000000000" pitchFamily="2" charset="2"/>
              <a:buAutoNum type="arabicPeriod" startAt="9"/>
            </a:pPr>
            <a:r>
              <a:rPr lang="cs-CZ" sz="2400" dirty="0"/>
              <a:t>a</a:t>
            </a:r>
          </a:p>
          <a:p>
            <a:pPr marL="609600" indent="-609600">
              <a:buFont typeface="Wingdings" panose="05000000000000000000" pitchFamily="2" charset="2"/>
              <a:buAutoNum type="arabicPeriod" startAt="9"/>
            </a:pPr>
            <a:r>
              <a:rPr lang="cs-CZ" sz="2400" dirty="0"/>
              <a:t>c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sz="2400" dirty="0"/>
              <a:t>b	(			                                  </a:t>
            </a:r>
            <a:r>
              <a:rPr lang="cs-CZ" sz="2400" dirty="0" smtClean="0"/>
              <a:t>             </a:t>
            </a:r>
            <a:r>
              <a:rPr lang="cs-CZ" sz="2400" dirty="0"/>
              <a:t>)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sz="2400" dirty="0"/>
              <a:t>d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sz="2400" dirty="0"/>
              <a:t>b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endParaRPr lang="cs-CZ" sz="2400" dirty="0"/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endParaRPr lang="cs-CZ" sz="2400" dirty="0"/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endParaRPr lang="cs-CZ" sz="2400" dirty="0"/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sz="2400" dirty="0"/>
              <a:t>a</a:t>
            </a:r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endParaRPr lang="cs-CZ" sz="2400" dirty="0"/>
          </a:p>
          <a:p>
            <a:pPr marL="609600" indent="-609600">
              <a:buFont typeface="Wingdings" panose="05000000000000000000" pitchFamily="2" charset="2"/>
              <a:buAutoNum type="arabicPeriod" startAt="11"/>
            </a:pPr>
            <a:r>
              <a:rPr lang="cs-CZ" sz="2400" dirty="0"/>
              <a:t>c	(                                            </a:t>
            </a:r>
            <a:r>
              <a:rPr lang="cs-CZ" sz="2400" dirty="0" smtClean="0"/>
              <a:t>              </a:t>
            </a:r>
            <a:r>
              <a:rPr lang="cs-CZ" sz="2400" dirty="0"/>
              <a:t>)</a:t>
            </a:r>
          </a:p>
          <a:p>
            <a:pPr marL="609600" indent="-609600">
              <a:buNone/>
            </a:pPr>
            <a:endParaRPr lang="cs-CZ" sz="2400" dirty="0"/>
          </a:p>
          <a:p>
            <a:pPr marL="609600" indent="-609600">
              <a:buNone/>
            </a:pPr>
            <a:endParaRPr lang="cs-CZ" sz="2400" dirty="0"/>
          </a:p>
          <a:p>
            <a:pPr marL="609600" indent="-609600"/>
            <a:endParaRPr lang="cs-CZ" sz="2400" dirty="0"/>
          </a:p>
          <a:p>
            <a:pPr marL="609600" indent="-609600"/>
            <a:endParaRPr lang="cs-CZ" sz="2400" dirty="0"/>
          </a:p>
          <a:p>
            <a:pPr marL="609600" indent="-609600"/>
            <a:endParaRPr lang="cs-CZ" sz="24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524001" y="3049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524001" y="29538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4728729"/>
              </p:ext>
            </p:extLst>
          </p:nvPr>
        </p:nvGraphicFramePr>
        <p:xfrm>
          <a:off x="2189545" y="2163763"/>
          <a:ext cx="5327650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Rovnice" r:id="rId3" imgW="2895600" imgH="292100" progId="Equation.3">
                  <p:embed/>
                </p:oleObj>
              </mc:Choice>
              <mc:Fallback>
                <p:oleObj name="Rovnice" r:id="rId3" imgW="28956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9545" y="2163763"/>
                        <a:ext cx="5327650" cy="544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9"/>
          <p:cNvGraphicFramePr>
            <a:graphicFrameLocks noGrp="1" noChangeAspect="1"/>
          </p:cNvGraphicFramePr>
          <p:nvPr>
            <p:ph sz="half" idx="2"/>
          </p:nvPr>
        </p:nvGraphicFramePr>
        <p:xfrm>
          <a:off x="3863975" y="2708276"/>
          <a:ext cx="2476500" cy="252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Rastrový obrázek" r:id="rId5" imgW="2476190" imgH="2523810" progId="Paint.Picture">
                  <p:embed/>
                </p:oleObj>
              </mc:Choice>
              <mc:Fallback>
                <p:oleObj name="Rastrový obrázek" r:id="rId5" imgW="2476190" imgH="25238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3975" y="2708276"/>
                        <a:ext cx="2476500" cy="252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151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83582"/>
              </p:ext>
            </p:extLst>
          </p:nvPr>
        </p:nvGraphicFramePr>
        <p:xfrm>
          <a:off x="2189545" y="6003154"/>
          <a:ext cx="374491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Rovnice" r:id="rId7" imgW="1916868" imgH="203112" progId="Equation.3">
                  <p:embed/>
                </p:oleObj>
              </mc:Choice>
              <mc:Fallback>
                <p:oleObj name="Rovnice" r:id="rId7" imgW="1916868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9545" y="6003154"/>
                        <a:ext cx="3744913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3791508"/>
      </p:ext>
    </p:extLst>
  </p:cSld>
  <p:clrMapOvr>
    <a:masterClrMapping/>
  </p:clrMapOvr>
  <p:transition advTm="20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9296400" cy="884238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Hodnocení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41439"/>
            <a:ext cx="10380372" cy="5183187"/>
          </a:xfrm>
        </p:spPr>
        <p:txBody>
          <a:bodyPr/>
          <a:lstStyle/>
          <a:p>
            <a:pPr marL="609600" indent="-609600">
              <a:buNone/>
            </a:pPr>
            <a:r>
              <a:rPr lang="cs-CZ" smtClean="0"/>
              <a:t>	Za </a:t>
            </a:r>
            <a:r>
              <a:rPr lang="cs-CZ" dirty="0"/>
              <a:t>správnou odpověď je jeden bod, za vypočítaný </a:t>
            </a:r>
            <a:r>
              <a:rPr lang="cs-CZ"/>
              <a:t>příklad </a:t>
            </a:r>
            <a:r>
              <a:rPr lang="cs-CZ" smtClean="0"/>
              <a:t>        nebo </a:t>
            </a:r>
            <a:r>
              <a:rPr lang="cs-CZ" dirty="0"/>
              <a:t>narýsovaný jsou dva body. Lze získat maximálně 20 bodů.</a:t>
            </a:r>
          </a:p>
          <a:p>
            <a:pPr marL="609600" indent="-609600"/>
            <a:endParaRPr lang="cs-CZ" dirty="0"/>
          </a:p>
          <a:p>
            <a:pPr marL="609600" indent="-609600"/>
            <a:r>
              <a:rPr lang="cs-CZ" dirty="0"/>
              <a:t>20 – 18 bodů		výborný</a:t>
            </a:r>
          </a:p>
          <a:p>
            <a:pPr marL="609600" indent="-609600"/>
            <a:r>
              <a:rPr lang="cs-CZ" dirty="0"/>
              <a:t>17 – 15 bodů		chvalitebný</a:t>
            </a:r>
          </a:p>
          <a:p>
            <a:pPr marL="609600" indent="-609600"/>
            <a:r>
              <a:rPr lang="cs-CZ" dirty="0"/>
              <a:t>14 – 11 bodů		dobrý</a:t>
            </a:r>
          </a:p>
          <a:p>
            <a:pPr marL="609600" indent="-609600"/>
            <a:r>
              <a:rPr lang="cs-CZ" dirty="0"/>
              <a:t>10 – 7 bodů		dostatečný</a:t>
            </a:r>
          </a:p>
          <a:p>
            <a:pPr marL="609600" indent="-609600"/>
            <a:r>
              <a:rPr lang="cs-CZ" dirty="0"/>
              <a:t> 6 – 0 bodů		nedostatečný</a:t>
            </a:r>
          </a:p>
          <a:p>
            <a:pPr marL="609600" indent="-6096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0356133"/>
      </p:ext>
    </p:extLst>
  </p:cSld>
  <p:clrMapOvr>
    <a:masterClrMapping/>
  </p:clrMapOvr>
  <p:transition advTm="20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Zdroje.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00214"/>
            <a:ext cx="10289146" cy="416718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cs-CZ" dirty="0" smtClean="0"/>
              <a:t> </a:t>
            </a:r>
            <a:endParaRPr lang="cs-CZ" dirty="0"/>
          </a:p>
          <a:p>
            <a:pPr>
              <a:lnSpc>
                <a:spcPct val="80000"/>
              </a:lnSpc>
            </a:pPr>
            <a:endParaRPr lang="cs-CZ" dirty="0" smtClean="0"/>
          </a:p>
          <a:p>
            <a:pPr>
              <a:lnSpc>
                <a:spcPct val="80000"/>
              </a:lnSpc>
            </a:pPr>
            <a:r>
              <a:rPr lang="cs-CZ" dirty="0" smtClean="0"/>
              <a:t>ŘEŠÁTKO, Miloš. </a:t>
            </a:r>
            <a:r>
              <a:rPr lang="cs-CZ" i="1" dirty="0" smtClean="0"/>
              <a:t>Fyzika: Didaktický test pro 1. ročník odborných učilišť a učňovských škol. </a:t>
            </a:r>
            <a:r>
              <a:rPr lang="cs-CZ" dirty="0" smtClean="0"/>
              <a:t>2. opravené vydání. Bratislava: Psychodiagnostické a didaktické testy, </a:t>
            </a:r>
            <a:r>
              <a:rPr lang="cs-CZ" dirty="0" err="1" smtClean="0"/>
              <a:t>n.p</a:t>
            </a:r>
            <a:r>
              <a:rPr lang="cs-CZ" dirty="0"/>
              <a:t>.. </a:t>
            </a:r>
            <a:r>
              <a:rPr lang="cs-CZ" dirty="0" smtClean="0"/>
              <a:t>1978</a:t>
            </a:r>
            <a:r>
              <a:rPr lang="cs-CZ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cs-CZ" dirty="0"/>
              <a:t>LEPIL, Oldřich, Milan BEDNAŘÍK a Miroslava ŠIROKÁ. </a:t>
            </a:r>
            <a:r>
              <a:rPr lang="cs-CZ" i="1" dirty="0"/>
              <a:t>Fyzika: Sbírka úloh pro střední školy</a:t>
            </a:r>
            <a:r>
              <a:rPr lang="cs-CZ" dirty="0"/>
              <a:t>. 2. vydání. Praha: Prometheus, 2001. 269 s. ISBN 80-7196-202-X. </a:t>
            </a:r>
            <a:endParaRPr lang="cs-CZ" dirty="0" smtClean="0"/>
          </a:p>
          <a:p>
            <a:pPr>
              <a:lnSpc>
                <a:spcPct val="80000"/>
              </a:lnSpc>
            </a:pPr>
            <a:r>
              <a:rPr lang="cs-CZ" dirty="0" smtClean="0"/>
              <a:t>Testová otázka </a:t>
            </a:r>
            <a:r>
              <a:rPr lang="cs-CZ" dirty="0" smtClean="0"/>
              <a:t>č.1, </a:t>
            </a:r>
            <a:r>
              <a:rPr lang="cs-CZ" dirty="0" smtClean="0"/>
              <a:t>č. </a:t>
            </a:r>
            <a:r>
              <a:rPr lang="cs-CZ" dirty="0"/>
              <a:t>2</a:t>
            </a:r>
            <a:r>
              <a:rPr lang="cs-CZ" dirty="0" smtClean="0"/>
              <a:t>, č.14 </a:t>
            </a:r>
            <a:r>
              <a:rPr lang="cs-CZ" dirty="0" smtClean="0"/>
              <a:t>a hodnocení testu jsou vlastní. </a:t>
            </a:r>
            <a:endParaRPr lang="cs-CZ" dirty="0"/>
          </a:p>
          <a:p>
            <a:pPr marL="0" indent="0">
              <a:lnSpc>
                <a:spcPct val="8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3638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17431" y="765175"/>
            <a:ext cx="10135673" cy="5759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dirty="0"/>
              <a:t>Odpověď na otázku proveď křížkem v příslušném řádku u možnosti, kterou považuješ za správnou.</a:t>
            </a:r>
          </a:p>
          <a:p>
            <a:pPr>
              <a:lnSpc>
                <a:spcPct val="90000"/>
              </a:lnSpc>
            </a:pPr>
            <a:r>
              <a:rPr lang="cs-CZ" dirty="0"/>
              <a:t>Chybnou odpověď oprav vyplněním celého políčka, a novou volbu opět křížkem.</a:t>
            </a:r>
          </a:p>
          <a:p>
            <a:pPr>
              <a:lnSpc>
                <a:spcPct val="90000"/>
              </a:lnSpc>
            </a:pPr>
            <a:r>
              <a:rPr lang="cs-CZ" dirty="0"/>
              <a:t>Otázky, které jsou doplněny pokynem /Vypočítej/ nebo /Narýsuj/, je potřeba vyřešit na záznamovém archu a následně označit křížkem odpovídající variantu a, b, c, d v tabulce.</a:t>
            </a:r>
          </a:p>
          <a:p>
            <a:pPr>
              <a:lnSpc>
                <a:spcPct val="90000"/>
              </a:lnSpc>
            </a:pPr>
            <a:r>
              <a:rPr lang="cs-CZ" dirty="0"/>
              <a:t>Za správnou odpověď na otázku je jeden bod, za správně vypočítaný nebo narýsovaný příklad dva body. </a:t>
            </a:r>
          </a:p>
          <a:p>
            <a:pPr>
              <a:lnSpc>
                <a:spcPct val="90000"/>
              </a:lnSpc>
            </a:pPr>
            <a:r>
              <a:rPr lang="cs-CZ" dirty="0"/>
              <a:t>Lze získat maximálně  20 bodů.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3192822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30310" y="620714"/>
            <a:ext cx="10071279" cy="936625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1.	Jakou vlastnost těles popisuje první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pohybový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zákon?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349500"/>
            <a:ext cx="8229600" cy="3517900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gravitaci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setrvačnost 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tuhost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žádnou z uvedených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979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2. 	Jakým vztahem lze vyjádřit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druhý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pohybový zákon?</a:t>
            </a:r>
            <a:r>
              <a:rPr lang="cs-CZ" sz="3600" dirty="0">
                <a:solidFill>
                  <a:schemeClr val="bg2"/>
                </a:solidFill>
              </a:rPr>
              <a:t>	</a:t>
            </a:r>
            <a:r>
              <a:rPr lang="cs-CZ" dirty="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74" y="1825625"/>
            <a:ext cx="9432925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a)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b)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c)</a:t>
            </a:r>
            <a:r>
              <a:rPr lang="cs-CZ" dirty="0" smtClean="0">
                <a:solidFill>
                  <a:schemeClr val="bg1"/>
                </a:solidFill>
              </a:rPr>
              <a:t>.</a:t>
            </a:r>
            <a:endParaRPr lang="cs-CZ" dirty="0">
              <a:solidFill>
                <a:schemeClr val="bg1"/>
              </a:solidFill>
            </a:endParaRP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cs-CZ" dirty="0" smtClean="0"/>
              <a:t>d)            žádným </a:t>
            </a:r>
            <a:r>
              <a:rPr lang="cs-CZ" dirty="0"/>
              <a:t>z uvedených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031067"/>
              </p:ext>
            </p:extLst>
          </p:nvPr>
        </p:nvGraphicFramePr>
        <p:xfrm>
          <a:off x="3432175" y="2834572"/>
          <a:ext cx="12954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Rovnice" r:id="rId3" imgW="431613" imgH="393529" progId="Equation.3">
                  <p:embed/>
                </p:oleObj>
              </mc:Choice>
              <mc:Fallback>
                <p:oleObj name="Rovnice" r:id="rId3" imgW="4316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2175" y="2834572"/>
                        <a:ext cx="1295400" cy="118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524001" y="31728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7190601"/>
              </p:ext>
            </p:extLst>
          </p:nvPr>
        </p:nvGraphicFramePr>
        <p:xfrm>
          <a:off x="3432175" y="3999908"/>
          <a:ext cx="1296988" cy="118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Rovnice" r:id="rId5" imgW="431613" imgH="393529" progId="Equation.3">
                  <p:embed/>
                </p:oleObj>
              </mc:Choice>
              <mc:Fallback>
                <p:oleObj name="Rovnice" r:id="rId5" imgW="4316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2175" y="3999908"/>
                        <a:ext cx="1296988" cy="1182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843173"/>
              </p:ext>
            </p:extLst>
          </p:nvPr>
        </p:nvGraphicFramePr>
        <p:xfrm>
          <a:off x="3432175" y="2019300"/>
          <a:ext cx="151130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Rovnice" r:id="rId7" imgW="495000" imgH="177480" progId="Equation.3">
                  <p:embed/>
                </p:oleObj>
              </mc:Choice>
              <mc:Fallback>
                <p:oleObj name="Rovnice" r:id="rId7" imgW="4950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2175" y="2019300"/>
                        <a:ext cx="1511300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481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40158" y="457201"/>
            <a:ext cx="10419008" cy="1819275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3.	S jak velkým zrychlením se rozjíždí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vlak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o hmotnosti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   	800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t, působí-li na něj 	tažná síla lokomotivy 160 </a:t>
            </a:r>
            <a:r>
              <a:rPr lang="cs-CZ" sz="3200" dirty="0" err="1">
                <a:solidFill>
                  <a:schemeClr val="accent2">
                    <a:lumMod val="50000"/>
                  </a:schemeClr>
                </a:solidFill>
              </a:rPr>
              <a:t>kN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? 	/Vypočítej/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665927"/>
            <a:ext cx="8229600" cy="3426899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0,2 m/s</a:t>
            </a:r>
            <a:r>
              <a:rPr lang="cs-CZ" baseline="30000" dirty="0"/>
              <a:t>2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5 m/s</a:t>
            </a:r>
            <a:r>
              <a:rPr lang="cs-CZ" baseline="30000" dirty="0"/>
              <a:t>2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12,8 m/s</a:t>
            </a:r>
            <a:r>
              <a:rPr lang="cs-CZ" baseline="30000" dirty="0"/>
              <a:t>2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žádný z uvedených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450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88642" y="457200"/>
            <a:ext cx="9322158" cy="884238"/>
          </a:xfrm>
        </p:spPr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4.	Co platí o odstředivé a dostředivé síle?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0315" y="2047741"/>
            <a:ext cx="8330485" cy="3819659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odstředivá síla je větší než dostředivá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dostředivá síla je větší než odstředivá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obě jsou stejně veliké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mezi jejich velikostmi není závislost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93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5. 	Který vzorec je správný pro výpočet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odstředivé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síly?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67437" y="1871147"/>
            <a:ext cx="8343363" cy="47265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a)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b)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c)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 smtClean="0">
                <a:solidFill>
                  <a:schemeClr val="bg1"/>
                </a:solidFill>
              </a:rPr>
              <a:t>.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d)         </a:t>
            </a:r>
            <a:r>
              <a:rPr lang="cs-CZ" dirty="0"/>
              <a:t>žádný z uvedených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endParaRPr lang="cs-CZ" dirty="0"/>
          </a:p>
          <a:p>
            <a:pPr marL="609600" indent="-609600">
              <a:buNone/>
            </a:pP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49747"/>
              </p:ext>
            </p:extLst>
          </p:nvPr>
        </p:nvGraphicFramePr>
        <p:xfrm>
          <a:off x="2896428" y="1596841"/>
          <a:ext cx="2160588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Rovnice" r:id="rId3" imgW="888614" imgH="406224" progId="Equation.3">
                  <p:embed/>
                </p:oleObj>
              </mc:Choice>
              <mc:Fallback>
                <p:oleObj name="Rovnice" r:id="rId3" imgW="888614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6428" y="1596841"/>
                        <a:ext cx="2160588" cy="998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477160"/>
              </p:ext>
            </p:extLst>
          </p:nvPr>
        </p:nvGraphicFramePr>
        <p:xfrm>
          <a:off x="2896428" y="3950034"/>
          <a:ext cx="1223963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Rovnice" r:id="rId5" imgW="507780" imgH="177723" progId="Equation.3">
                  <p:embed/>
                </p:oleObj>
              </mc:Choice>
              <mc:Fallback>
                <p:oleObj name="Rovnice" r:id="rId5" imgW="50778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6428" y="3950034"/>
                        <a:ext cx="1223963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524001" y="30347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596732"/>
              </p:ext>
            </p:extLst>
          </p:nvPr>
        </p:nvGraphicFramePr>
        <p:xfrm>
          <a:off x="2896428" y="2560712"/>
          <a:ext cx="1727200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Rovnice" r:id="rId7" imgW="685800" imgH="419100" progId="Equation.3">
                  <p:embed/>
                </p:oleObj>
              </mc:Choice>
              <mc:Fallback>
                <p:oleObj name="Rovnice" r:id="rId7" imgW="6858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6428" y="2560712"/>
                        <a:ext cx="1727200" cy="1055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810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53037" y="450761"/>
            <a:ext cx="10328856" cy="1712890"/>
          </a:xfrm>
        </p:spPr>
        <p:txBody>
          <a:bodyPr>
            <a:noAutofit/>
          </a:bodyPr>
          <a:lstStyle/>
          <a:p>
            <a:pPr marL="762000" indent="-762000"/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6.	Na jednu stranu hřídele je umístěn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do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vzdálenosti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       200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mm od osy </a:t>
            </a:r>
            <a:r>
              <a:rPr lang="cs-CZ" sz="3200" dirty="0" smtClean="0">
                <a:solidFill>
                  <a:schemeClr val="accent2">
                    <a:lumMod val="50000"/>
                  </a:schemeClr>
                </a:solidFill>
              </a:rPr>
              <a:t>otáčení nálitek s </a:t>
            </a:r>
            <a:r>
              <a:rPr lang="cs-CZ" sz="3200" dirty="0">
                <a:solidFill>
                  <a:schemeClr val="accent2">
                    <a:lumMod val="50000"/>
                  </a:schemeClr>
                </a:solidFill>
              </a:rPr>
              <a:t>hmotností 0,3 kg. Vypočítej odstředivou sílu, která působí na hřídel při obvodové rychlosti nálitku 30 m/s. /Vypočítej/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38648" y="2820473"/>
            <a:ext cx="8472152" cy="3704152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2,7 N</a:t>
            </a:r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1350 </a:t>
            </a:r>
            <a:r>
              <a:rPr lang="cs-CZ" dirty="0" err="1"/>
              <a:t>kN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1,8 </a:t>
            </a:r>
            <a:r>
              <a:rPr lang="cs-CZ" dirty="0" err="1"/>
              <a:t>kN</a:t>
            </a:r>
            <a:endParaRPr lang="cs-CZ" dirty="0"/>
          </a:p>
          <a:p>
            <a:pPr marL="609600" indent="-609600">
              <a:buFont typeface="Wingdings" panose="05000000000000000000" pitchFamily="2" charset="2"/>
              <a:buAutoNum type="alphaLcParenR"/>
            </a:pPr>
            <a:r>
              <a:rPr lang="cs-CZ" dirty="0"/>
              <a:t>jiný výsledek</a:t>
            </a:r>
          </a:p>
        </p:txBody>
      </p:sp>
    </p:spTree>
    <p:extLst>
      <p:ext uri="{BB962C8B-B14F-4D97-AF65-F5344CB8AC3E}">
        <p14:creationId xmlns:p14="http://schemas.microsoft.com/office/powerpoint/2010/main" val="318726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516</Words>
  <Application>Microsoft Office PowerPoint</Application>
  <PresentationFormat>Širokoúhlá obrazovka</PresentationFormat>
  <Paragraphs>167</Paragraphs>
  <Slides>22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Rastrový obrázek</vt:lpstr>
      <vt:lpstr>Dynamika, gravitační pole, mechanika tuhého tělesa – test. </vt:lpstr>
      <vt:lpstr>Záznamový list výukového materiálu </vt:lpstr>
      <vt:lpstr>Prezentace aplikace PowerPoint</vt:lpstr>
      <vt:lpstr>1. Jakou vlastnost těles popisuje první pohybový zákon?</vt:lpstr>
      <vt:lpstr>2.  Jakým vztahem lze vyjádřit druhý pohybový zákon?  </vt:lpstr>
      <vt:lpstr>3. S jak velkým zrychlením se rozjíždí vlak o hmotnosti     800 t, působí-li na něj  tažná síla lokomotivy 160 kN?  /Vypočítej/</vt:lpstr>
      <vt:lpstr>4. Co platí o odstředivé a dostředivé síle?</vt:lpstr>
      <vt:lpstr>5.  Který vzorec je správný pro výpočet odstředivé síly?</vt:lpstr>
      <vt:lpstr>6. Na jednu stranu hřídele je umístěn do vzdálenosti        200 mm od osy otáčení nálitek s hmotností 0,3 kg. Vypočítej odstředivou sílu, která působí na hřídel při obvodové rychlosti nálitku 30 m/s. /Vypočítej/</vt:lpstr>
      <vt:lpstr>7. Vyjadřuje některý vzorec Newtonův gravitační zákon?</vt:lpstr>
      <vt:lpstr>8.  Na čem nezávisí gravitační síla mezi dvěma kulovými  tělesy?</vt:lpstr>
      <vt:lpstr>9. Síly F1= 4 N a F2= 3 N působí v přímce, mají stejný směr    a stejnou orientaci. Jaká je jejich výslednice?</vt:lpstr>
      <vt:lpstr>10. Dvě síly působí v přímce, mají stejnou velikost a stejný  směr, ale opačnou orientaci. Jaká je jejich výslednice?</vt:lpstr>
      <vt:lpstr>11. Síly F1 = 30 N a F2= 40 N jsou navzájem kolmé a mají  společné působiště. Jaká je jejich výslednice?  /Vypočítej/</vt:lpstr>
      <vt:lpstr>12. Síly F1=F2=F3 mají společné působiště a stejnou  velikost 50 N. Všechny svírají navzájem 120°. Jaká je  výslednice  těchto tří sil?</vt:lpstr>
      <vt:lpstr>13. Sílu F = 6 N rozložte na dvě stejně veliké složky F1= F2.  Každá složka svírá se silou F úhel α = 45°. Jaká je velikost  složky F1? /Narýsuj/</vt:lpstr>
      <vt:lpstr>14. Jakou fyzikální značku má moment síly? </vt:lpstr>
      <vt:lpstr>15. Na obvodu kola o poloměru 0,4 m působí ve směru  tečny síla o velikosti 20 N. Jak velký je moment této síly  vzhledem k ose kola? /Vypočítej/</vt:lpstr>
      <vt:lpstr>Správné odpovědi</vt:lpstr>
      <vt:lpstr>Správné odpovědi</vt:lpstr>
      <vt:lpstr>Hodnocení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Dynamika, gravitační pole, mechanika tuhého tělesa - test</dc:title>
  <dc:creator>Berka</dc:creator>
  <cp:lastModifiedBy>Berka</cp:lastModifiedBy>
  <cp:revision>12</cp:revision>
  <dcterms:created xsi:type="dcterms:W3CDTF">2013-12-31T18:25:05Z</dcterms:created>
  <dcterms:modified xsi:type="dcterms:W3CDTF">2014-02-06T08:27:56Z</dcterms:modified>
</cp:coreProperties>
</file>