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9C2-1D08-4043-B68A-5AA03F74E25B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DA3B-ED36-450C-9BBE-EF462715EA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6311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9C2-1D08-4043-B68A-5AA03F74E25B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DA3B-ED36-450C-9BBE-EF462715EA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5115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9C2-1D08-4043-B68A-5AA03F74E25B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DA3B-ED36-450C-9BBE-EF462715EA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972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9C2-1D08-4043-B68A-5AA03F74E25B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DA3B-ED36-450C-9BBE-EF462715EA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4354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9C2-1D08-4043-B68A-5AA03F74E25B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DA3B-ED36-450C-9BBE-EF462715EA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2066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9C2-1D08-4043-B68A-5AA03F74E25B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DA3B-ED36-450C-9BBE-EF462715EA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0426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9C2-1D08-4043-B68A-5AA03F74E25B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DA3B-ED36-450C-9BBE-EF462715EA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2101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9C2-1D08-4043-B68A-5AA03F74E25B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DA3B-ED36-450C-9BBE-EF462715EA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719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9C2-1D08-4043-B68A-5AA03F74E25B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DA3B-ED36-450C-9BBE-EF462715EA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6826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9C2-1D08-4043-B68A-5AA03F74E25B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DA3B-ED36-450C-9BBE-EF462715EA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3127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9C2-1D08-4043-B68A-5AA03F74E25B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DA3B-ED36-450C-9BBE-EF462715EA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8545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5B9C2-1D08-4043-B68A-5AA03F74E25B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ADA3B-ED36-450C-9BBE-EF462715EA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065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7.bin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0.wmf"/><Relationship Id="rId9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ctrTitle" idx="4294967295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algn="ctr"/>
            <a:r>
              <a:rPr lang="cs-CZ" sz="5000" b="1" dirty="0">
                <a:solidFill>
                  <a:srgbClr val="000000"/>
                </a:solidFill>
              </a:rPr>
              <a:t>Úvod </a:t>
            </a:r>
            <a:r>
              <a:rPr lang="cs-CZ" sz="5000" b="1">
                <a:solidFill>
                  <a:srgbClr val="000000"/>
                </a:solidFill>
              </a:rPr>
              <a:t>do </a:t>
            </a:r>
            <a:r>
              <a:rPr lang="cs-CZ" sz="5000" b="1" smtClean="0">
                <a:solidFill>
                  <a:srgbClr val="000000"/>
                </a:solidFill>
              </a:rPr>
              <a:t>kinematiky.</a:t>
            </a:r>
            <a:endParaRPr lang="cs-CZ" sz="5000" b="1" dirty="0">
              <a:solidFill>
                <a:srgbClr val="000000"/>
              </a:solidFill>
            </a:endParaRPr>
          </a:p>
        </p:txBody>
      </p:sp>
      <p:pic>
        <p:nvPicPr>
          <p:cNvPr id="23555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VY_32_INOVACE_001_Fyzika</a:t>
            </a:r>
          </a:p>
        </p:txBody>
      </p:sp>
      <p:sp>
        <p:nvSpPr>
          <p:cNvPr id="23557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4286095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8794" y="1196976"/>
            <a:ext cx="10380372" cy="4670425"/>
          </a:xfrm>
        </p:spPr>
        <p:txBody>
          <a:bodyPr/>
          <a:lstStyle/>
          <a:p>
            <a:r>
              <a:rPr lang="cs-CZ" dirty="0"/>
              <a:t>Podle průběhu okamžité rychlosti dělíme pohyby na: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 lvl="1"/>
            <a:r>
              <a:rPr lang="cs-CZ" sz="2800" b="1" dirty="0"/>
              <a:t>rovnoměrné</a:t>
            </a:r>
            <a:r>
              <a:rPr lang="cs-CZ" sz="2800" dirty="0"/>
              <a:t> – okamžitá rychlost má při pohybu tělesa stálou velikost (</a:t>
            </a:r>
            <a:r>
              <a:rPr lang="cs-CZ" sz="2800" i="1" dirty="0"/>
              <a:t>v</a:t>
            </a:r>
            <a:r>
              <a:rPr lang="cs-CZ" sz="2800" dirty="0"/>
              <a:t> = </a:t>
            </a:r>
            <a:r>
              <a:rPr lang="cs-CZ" sz="2800" dirty="0" err="1"/>
              <a:t>konst</a:t>
            </a:r>
            <a:r>
              <a:rPr lang="cs-CZ" sz="2800" dirty="0"/>
              <a:t>),</a:t>
            </a:r>
          </a:p>
          <a:p>
            <a:pPr lvl="1">
              <a:buFont typeface="Wingdings" panose="05000000000000000000" pitchFamily="2" charset="2"/>
              <a:buNone/>
            </a:pPr>
            <a:endParaRPr lang="cs-CZ" sz="2800" dirty="0"/>
          </a:p>
          <a:p>
            <a:pPr lvl="1"/>
            <a:r>
              <a:rPr lang="cs-CZ" sz="2800" b="1" dirty="0"/>
              <a:t>nerovnoměrné</a:t>
            </a:r>
            <a:r>
              <a:rPr lang="cs-CZ" sz="2800" dirty="0"/>
              <a:t> – okamžitá rychlost při pohybu tělesa mění svoji velikost.</a:t>
            </a:r>
          </a:p>
          <a:p>
            <a:pPr lvl="1"/>
            <a:endParaRPr lang="cs-CZ" sz="2800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8372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</a:t>
            </a:r>
            <a:r>
              <a:rPr lang="cs-CZ" dirty="0" smtClean="0"/>
              <a:t>1984. </a:t>
            </a:r>
            <a:r>
              <a:rPr lang="cs-CZ" dirty="0" smtClean="0"/>
              <a:t>224 s. </a:t>
            </a:r>
            <a:r>
              <a:rPr lang="cs-CZ" smtClean="0"/>
              <a:t>ISBN </a:t>
            </a:r>
            <a:r>
              <a:rPr lang="cs-CZ" dirty="0"/>
              <a:t>14-462-84. </a:t>
            </a:r>
          </a:p>
        </p:txBody>
      </p:sp>
    </p:spTree>
    <p:extLst>
      <p:ext uri="{BB962C8B-B14F-4D97-AF65-F5344CB8AC3E}">
        <p14:creationId xmlns:p14="http://schemas.microsoft.com/office/powerpoint/2010/main" val="2233812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24625" name="Group 4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75875440"/>
              </p:ext>
            </p:extLst>
          </p:nvPr>
        </p:nvGraphicFramePr>
        <p:xfrm>
          <a:off x="838199" y="1133343"/>
          <a:ext cx="10623997" cy="5677033"/>
        </p:xfrm>
        <a:graphic>
          <a:graphicData uri="http://schemas.openxmlformats.org/drawingml/2006/table">
            <a:tbl>
              <a:tblPr/>
              <a:tblGrid>
                <a:gridCol w="3824147"/>
                <a:gridCol w="6799850"/>
              </a:tblGrid>
              <a:tr h="404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4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04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04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Úvod do kinematiky.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04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VY_32_INOVACE_001_Fyzika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1233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 23-56-H/01 Obráběč kovů, 26-51-H/01 Elektrikář, 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04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04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04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04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13.9.2013, 17.9.2013, 24.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9. 2013.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1233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Objasnění pojmů mechanický pohyb, trajektorie, dráha, doba, průměrná a okamžitá rychlost. Rozdělení pohybů podle tvaru trajektorie a velikosti okamžité rychlosti.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04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047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879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884238"/>
          </a:xfrm>
        </p:spPr>
        <p:txBody>
          <a:bodyPr/>
          <a:lstStyle/>
          <a:p>
            <a:r>
              <a:rPr lang="cs-CZ" b="1" dirty="0"/>
              <a:t>Mechanika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5155" y="1557338"/>
            <a:ext cx="11153104" cy="46799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Je část fyziky, která zkoumá klid a pohyb těles a hledá příčiny a zákonitosti mechanického pohybu.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Mechanika se dělí na kinematiku a dynamiku.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 lvl="1"/>
            <a:r>
              <a:rPr lang="cs-CZ" b="1" dirty="0"/>
              <a:t>Kinematika</a:t>
            </a:r>
            <a:r>
              <a:rPr lang="cs-CZ" dirty="0"/>
              <a:t> popisuje pohyb bez ohledu na jeho příčiny.</a:t>
            </a:r>
          </a:p>
          <a:p>
            <a:pPr lvl="1"/>
            <a:r>
              <a:rPr lang="cs-CZ" b="1" dirty="0"/>
              <a:t>Dynamika </a:t>
            </a:r>
            <a:r>
              <a:rPr lang="cs-CZ" dirty="0"/>
              <a:t>zkoumá příčiny klidu nebo pohybu těles.</a:t>
            </a:r>
          </a:p>
        </p:txBody>
      </p:sp>
    </p:spTree>
    <p:extLst>
      <p:ext uri="{BB962C8B-B14F-4D97-AF65-F5344CB8AC3E}">
        <p14:creationId xmlns:p14="http://schemas.microsoft.com/office/powerpoint/2010/main" val="2844989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1"/>
            <a:ext cx="8229600" cy="955675"/>
          </a:xfrm>
        </p:spPr>
        <p:txBody>
          <a:bodyPr/>
          <a:lstStyle/>
          <a:p>
            <a:r>
              <a:rPr lang="cs-CZ" b="1" dirty="0"/>
              <a:t>Kinematika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1217" y="1484313"/>
            <a:ext cx="10689465" cy="5040312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b="1" u="sng" dirty="0"/>
              <a:t>Mechanický pohyb.</a:t>
            </a:r>
          </a:p>
          <a:p>
            <a:pPr>
              <a:lnSpc>
                <a:spcPct val="90000"/>
              </a:lnSpc>
            </a:pPr>
            <a:r>
              <a:rPr lang="cs-CZ" b="1" dirty="0"/>
              <a:t>Pohyb</a:t>
            </a:r>
            <a:r>
              <a:rPr lang="cs-CZ" dirty="0"/>
              <a:t> je jednou ze základních vlastností fyzikálních </a:t>
            </a:r>
            <a:r>
              <a:rPr lang="cs-CZ" dirty="0" smtClean="0"/>
              <a:t>těles. (Těleso je omezená </a:t>
            </a:r>
            <a:r>
              <a:rPr lang="cs-CZ" dirty="0"/>
              <a:t>část látky bez ohledu na její skupenství</a:t>
            </a:r>
            <a:r>
              <a:rPr lang="cs-CZ" dirty="0" smtClean="0"/>
              <a:t>).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r>
              <a:rPr lang="cs-CZ" b="1" dirty="0"/>
              <a:t>Mechanický pohyb</a:t>
            </a:r>
            <a:r>
              <a:rPr lang="cs-CZ" dirty="0"/>
              <a:t> je změna polohy jednoho tělesa vůči jinému tělesu, která proběhne za určitou dobu</a:t>
            </a:r>
            <a:r>
              <a:rPr lang="cs-CZ" dirty="0" smtClean="0"/>
              <a:t>.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r>
              <a:rPr lang="cs-CZ" b="1" dirty="0"/>
              <a:t>Vztažná soustava</a:t>
            </a:r>
            <a:r>
              <a:rPr lang="cs-CZ" dirty="0"/>
              <a:t> je tvořena tělesy, která jsou vzhledem k vztažnému tělesu ( např. Zemi, Slunci, automobilu</a:t>
            </a:r>
            <a:r>
              <a:rPr lang="cs-CZ" dirty="0" smtClean="0"/>
              <a:t>, atd.) </a:t>
            </a:r>
            <a:r>
              <a:rPr lang="cs-CZ" dirty="0"/>
              <a:t>v relativním klidu. Jelikož je pohyb a klid relativní posuzujeme ho vždy ke vhodně zvolené vztažné soustavě.</a:t>
            </a:r>
          </a:p>
          <a:p>
            <a:pPr>
              <a:lnSpc>
                <a:spcPct val="9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7501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0913" y="620714"/>
            <a:ext cx="11011436" cy="5728571"/>
          </a:xfrm>
        </p:spPr>
        <p:txBody>
          <a:bodyPr/>
          <a:lstStyle/>
          <a:p>
            <a:pPr marL="609600" indent="-609600">
              <a:buNone/>
            </a:pPr>
            <a:r>
              <a:rPr lang="cs-CZ" b="1" u="sng" dirty="0"/>
              <a:t>Dráha, doba.</a:t>
            </a:r>
          </a:p>
          <a:p>
            <a:r>
              <a:rPr lang="cs-CZ" b="1" dirty="0"/>
              <a:t>Trajektorie</a:t>
            </a:r>
            <a:r>
              <a:rPr lang="cs-CZ" dirty="0"/>
              <a:t> je množina bodů (čára, stopa), kterými projde těleso při svém pohybu. Popisujeme ji vždy ke vztažné soustavě. </a:t>
            </a:r>
            <a:r>
              <a:rPr lang="cs-CZ" dirty="0" smtClean="0"/>
              <a:t>Trajektorií </a:t>
            </a:r>
            <a:r>
              <a:rPr lang="cs-CZ" dirty="0"/>
              <a:t>může být přímka nebo křivka.</a:t>
            </a:r>
          </a:p>
          <a:p>
            <a:pPr marL="609600" indent="-609600">
              <a:buNone/>
            </a:pPr>
            <a:r>
              <a:rPr lang="cs-CZ" dirty="0"/>
              <a:t>	</a:t>
            </a:r>
            <a:endParaRPr lang="cs-CZ" dirty="0" smtClean="0"/>
          </a:p>
          <a:p>
            <a:r>
              <a:rPr lang="cs-CZ" dirty="0" smtClean="0"/>
              <a:t>Podle </a:t>
            </a:r>
            <a:r>
              <a:rPr lang="cs-CZ" dirty="0"/>
              <a:t>tvaru trajektorie rozdělujeme pohyby na</a:t>
            </a:r>
            <a:r>
              <a:rPr lang="cs-CZ" dirty="0" smtClean="0"/>
              <a:t>:</a:t>
            </a:r>
            <a:endParaRPr lang="cs-CZ" dirty="0"/>
          </a:p>
          <a:p>
            <a:pPr marL="990600" lvl="1" indent="-533400">
              <a:buFont typeface="Wingdings" panose="05000000000000000000" pitchFamily="2" charset="2"/>
              <a:buAutoNum type="alphaLcParenR"/>
            </a:pPr>
            <a:r>
              <a:rPr lang="cs-CZ" sz="2800" dirty="0"/>
              <a:t>přímočaré</a:t>
            </a:r>
          </a:p>
          <a:p>
            <a:pPr marL="990600" lvl="1" indent="-533400">
              <a:buFont typeface="Wingdings" panose="05000000000000000000" pitchFamily="2" charset="2"/>
              <a:buAutoNum type="alphaLcParenR"/>
            </a:pPr>
            <a:r>
              <a:rPr lang="cs-CZ" sz="2800" dirty="0"/>
              <a:t>křivočaré.</a:t>
            </a:r>
          </a:p>
          <a:p>
            <a:pPr marL="609600" indent="-609600">
              <a:buNone/>
            </a:pPr>
            <a:endParaRPr lang="cs-CZ" sz="2400" dirty="0"/>
          </a:p>
          <a:p>
            <a:pPr marL="609600" indent="-609600"/>
            <a:endParaRPr lang="cs-CZ" dirty="0"/>
          </a:p>
          <a:p>
            <a:pPr marL="609600" indent="-609600"/>
            <a:endParaRPr lang="cs-CZ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828" y="3889846"/>
            <a:ext cx="5902325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92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424" y="549276"/>
            <a:ext cx="11925837" cy="61198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b="1" dirty="0"/>
              <a:t>Dráha pohybu </a:t>
            </a:r>
            <a:r>
              <a:rPr lang="cs-CZ" dirty="0"/>
              <a:t>je fyzikální veličina</a:t>
            </a:r>
            <a:r>
              <a:rPr lang="cs-CZ" b="1" dirty="0"/>
              <a:t>  </a:t>
            </a:r>
            <a:r>
              <a:rPr lang="cs-CZ" b="1" i="1" u="sng" dirty="0"/>
              <a:t>s</a:t>
            </a:r>
            <a:r>
              <a:rPr lang="cs-CZ" b="1" dirty="0"/>
              <a:t>; </a:t>
            </a:r>
            <a:r>
              <a:rPr lang="en-US" b="1" dirty="0" smtClean="0">
                <a:cs typeface="Arial" panose="020B0604020202020204" pitchFamily="34" charset="0"/>
              </a:rPr>
              <a:t>[</a:t>
            </a:r>
            <a:r>
              <a:rPr lang="cs-CZ" b="1" i="1" dirty="0">
                <a:cs typeface="Arial" panose="020B0604020202020204" pitchFamily="34" charset="0"/>
              </a:rPr>
              <a:t>s</a:t>
            </a:r>
            <a:r>
              <a:rPr lang="en-US" b="1" dirty="0">
                <a:cs typeface="Arial" panose="020B0604020202020204" pitchFamily="34" charset="0"/>
              </a:rPr>
              <a:t>]</a:t>
            </a:r>
            <a:r>
              <a:rPr lang="cs-CZ" b="1" dirty="0">
                <a:cs typeface="Arial" panose="020B0604020202020204" pitchFamily="34" charset="0"/>
              </a:rPr>
              <a:t> = m</a:t>
            </a:r>
            <a:r>
              <a:rPr lang="cs-CZ" b="1" dirty="0"/>
              <a:t> (metr)</a:t>
            </a:r>
          </a:p>
          <a:p>
            <a:pPr>
              <a:lnSpc>
                <a:spcPct val="90000"/>
              </a:lnSpc>
            </a:pPr>
            <a:r>
              <a:rPr lang="cs-CZ" b="1" dirty="0"/>
              <a:t>Dráha pohybu </a:t>
            </a:r>
            <a:r>
              <a:rPr lang="cs-CZ" dirty="0"/>
              <a:t>je délka trajektorie, po které se těleso po určitou dobu pohybuje.</a:t>
            </a:r>
          </a:p>
          <a:p>
            <a:pPr>
              <a:lnSpc>
                <a:spcPct val="90000"/>
              </a:lnSpc>
            </a:pPr>
            <a:r>
              <a:rPr lang="cs-CZ" b="1" dirty="0"/>
              <a:t>Úsek dráhy </a:t>
            </a:r>
            <a:r>
              <a:rPr lang="el-GR" b="1" i="1" dirty="0">
                <a:cs typeface="Arial" panose="020B0604020202020204" pitchFamily="34" charset="0"/>
              </a:rPr>
              <a:t>Δ</a:t>
            </a:r>
            <a:r>
              <a:rPr lang="cs-CZ" b="1" i="1" dirty="0">
                <a:cs typeface="Arial" panose="020B0604020202020204" pitchFamily="34" charset="0"/>
              </a:rPr>
              <a:t>s</a:t>
            </a:r>
          </a:p>
          <a:p>
            <a:pPr>
              <a:lnSpc>
                <a:spcPct val="90000"/>
              </a:lnSpc>
            </a:pPr>
            <a:endParaRPr lang="cs-CZ" b="1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cs-CZ" b="1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cs-CZ" b="1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cs-CZ" b="1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cs-CZ" b="1" dirty="0"/>
          </a:p>
          <a:p>
            <a:pPr>
              <a:lnSpc>
                <a:spcPct val="90000"/>
              </a:lnSpc>
            </a:pPr>
            <a:r>
              <a:rPr lang="cs-CZ" b="1" dirty="0"/>
              <a:t>Doba, časový interval </a:t>
            </a:r>
            <a:r>
              <a:rPr lang="el-GR" b="1" i="1" dirty="0">
                <a:cs typeface="Arial" panose="020B0604020202020204" pitchFamily="34" charset="0"/>
              </a:rPr>
              <a:t>Δ</a:t>
            </a:r>
            <a:r>
              <a:rPr lang="cs-CZ" b="1" i="1" dirty="0">
                <a:cs typeface="Arial" panose="020B0604020202020204" pitchFamily="34" charset="0"/>
              </a:rPr>
              <a:t>t</a:t>
            </a:r>
            <a:r>
              <a:rPr lang="cs-CZ" b="1" dirty="0">
                <a:cs typeface="Arial" panose="020B0604020202020204" pitchFamily="34" charset="0"/>
              </a:rPr>
              <a:t>; </a:t>
            </a:r>
            <a:r>
              <a:rPr lang="en-US" b="1" dirty="0">
                <a:cs typeface="Arial" panose="020B0604020202020204" pitchFamily="34" charset="0"/>
              </a:rPr>
              <a:t>[</a:t>
            </a:r>
            <a:r>
              <a:rPr lang="el-GR" b="1" i="1" dirty="0">
                <a:cs typeface="Arial" panose="020B0604020202020204" pitchFamily="34" charset="0"/>
              </a:rPr>
              <a:t>Δ</a:t>
            </a:r>
            <a:r>
              <a:rPr lang="cs-CZ" b="1" i="1" dirty="0">
                <a:cs typeface="Arial" panose="020B0604020202020204" pitchFamily="34" charset="0"/>
              </a:rPr>
              <a:t>t</a:t>
            </a:r>
            <a:r>
              <a:rPr lang="en-US" b="1" dirty="0">
                <a:cs typeface="Arial" panose="020B0604020202020204" pitchFamily="34" charset="0"/>
              </a:rPr>
              <a:t>]</a:t>
            </a:r>
            <a:r>
              <a:rPr lang="cs-CZ" b="1" dirty="0">
                <a:cs typeface="Arial" panose="020B0604020202020204" pitchFamily="34" charset="0"/>
              </a:rPr>
              <a:t> = s (sekunda)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b="1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cs-CZ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238" y="2205038"/>
            <a:ext cx="5400675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524001" y="31347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5366897"/>
              </p:ext>
            </p:extLst>
          </p:nvPr>
        </p:nvGraphicFramePr>
        <p:xfrm>
          <a:off x="7746419" y="3232150"/>
          <a:ext cx="2592387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Rovnice" r:id="rId4" imgW="748975" imgH="215806" progId="Equation.3">
                  <p:embed/>
                </p:oleObj>
              </mc:Choice>
              <mc:Fallback>
                <p:oleObj name="Rovnice" r:id="rId4" imgW="748975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6419" y="3232150"/>
                        <a:ext cx="2592387" cy="754063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4" name="Object 8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727576" y="5734050"/>
          <a:ext cx="2519363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Rovnice" r:id="rId6" imgW="685502" imgH="215806" progId="Equation.3">
                  <p:embed/>
                </p:oleObj>
              </mc:Choice>
              <mc:Fallback>
                <p:oleObj name="Rovnice" r:id="rId6" imgW="685502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576" y="5734050"/>
                        <a:ext cx="2519363" cy="719138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0932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884238"/>
          </a:xfrm>
        </p:spPr>
        <p:txBody>
          <a:bodyPr/>
          <a:lstStyle/>
          <a:p>
            <a:r>
              <a:rPr lang="cs-CZ" sz="3200" b="1" u="sng"/>
              <a:t>Průměrná a okamžitá rychlost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9853" y="1341437"/>
            <a:ext cx="10663707" cy="5360987"/>
          </a:xfrm>
        </p:spPr>
        <p:txBody>
          <a:bodyPr/>
          <a:lstStyle/>
          <a:p>
            <a:r>
              <a:rPr lang="cs-CZ" b="1" dirty="0">
                <a:cs typeface="Arial" panose="020B0604020202020204" pitchFamily="34" charset="0"/>
              </a:rPr>
              <a:t>Průměrná rychlost </a:t>
            </a:r>
            <a:r>
              <a:rPr lang="cs-CZ" b="1" i="1" dirty="0" err="1">
                <a:cs typeface="Arial" panose="020B0604020202020204" pitchFamily="34" charset="0"/>
              </a:rPr>
              <a:t>v</a:t>
            </a:r>
            <a:r>
              <a:rPr lang="cs-CZ" b="1" i="1" baseline="-25000" dirty="0" err="1">
                <a:cs typeface="Arial" panose="020B0604020202020204" pitchFamily="34" charset="0"/>
              </a:rPr>
              <a:t>P</a:t>
            </a:r>
            <a:r>
              <a:rPr lang="cs-CZ" b="1" dirty="0">
                <a:cs typeface="Arial" panose="020B0604020202020204" pitchFamily="34" charset="0"/>
              </a:rPr>
              <a:t>;</a:t>
            </a:r>
            <a:r>
              <a:rPr lang="cs-CZ" dirty="0">
                <a:cs typeface="Arial" panose="020B0604020202020204" pitchFamily="34" charset="0"/>
              </a:rPr>
              <a:t> </a:t>
            </a:r>
            <a:r>
              <a:rPr lang="en-US" dirty="0">
                <a:cs typeface="Arial" panose="020B0604020202020204" pitchFamily="34" charset="0"/>
              </a:rPr>
              <a:t>[</a:t>
            </a:r>
            <a:r>
              <a:rPr lang="cs-CZ" i="1" dirty="0" err="1">
                <a:cs typeface="Arial" panose="020B0604020202020204" pitchFamily="34" charset="0"/>
              </a:rPr>
              <a:t>v</a:t>
            </a:r>
            <a:r>
              <a:rPr lang="cs-CZ" i="1" baseline="-25000" dirty="0" err="1">
                <a:cs typeface="Arial" panose="020B0604020202020204" pitchFamily="34" charset="0"/>
              </a:rPr>
              <a:t>P</a:t>
            </a:r>
            <a:r>
              <a:rPr lang="en-US" dirty="0">
                <a:cs typeface="Arial" panose="020B0604020202020204" pitchFamily="34" charset="0"/>
              </a:rPr>
              <a:t>]</a:t>
            </a:r>
            <a:r>
              <a:rPr lang="cs-CZ" dirty="0">
                <a:cs typeface="Arial" panose="020B0604020202020204" pitchFamily="34" charset="0"/>
              </a:rPr>
              <a:t> = m/s (metr za sekundu)</a:t>
            </a:r>
            <a:endParaRPr lang="el-GR" dirty="0">
              <a:cs typeface="Arial" panose="020B0604020202020204" pitchFamily="34" charset="0"/>
            </a:endParaRPr>
          </a:p>
          <a:p>
            <a:endParaRPr lang="cs-CZ" b="1" dirty="0"/>
          </a:p>
          <a:p>
            <a:endParaRPr lang="cs-CZ" b="1" dirty="0"/>
          </a:p>
          <a:p>
            <a:endParaRPr lang="cs-CZ" sz="2400" b="1" dirty="0" smtClean="0"/>
          </a:p>
          <a:p>
            <a:r>
              <a:rPr lang="cs-CZ" b="1" dirty="0" smtClean="0"/>
              <a:t>Příklad</a:t>
            </a:r>
            <a:r>
              <a:rPr lang="cs-CZ" b="1" dirty="0"/>
              <a:t>:	</a:t>
            </a:r>
            <a:r>
              <a:rPr lang="cs-CZ" dirty="0"/>
              <a:t>Vyjádři: </a:t>
            </a:r>
            <a:r>
              <a:rPr lang="cs-CZ" dirty="0" smtClean="0"/>
              <a:t>	a</a:t>
            </a:r>
            <a:r>
              <a:rPr lang="cs-CZ" dirty="0"/>
              <a:t>) rychlost 72 km/h v m/s,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			 </a:t>
            </a:r>
            <a:r>
              <a:rPr lang="cs-CZ" dirty="0" smtClean="0"/>
              <a:t> 	b</a:t>
            </a:r>
            <a:r>
              <a:rPr lang="cs-CZ" dirty="0"/>
              <a:t>) rychlost 10 m/s v km/h.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sz="2400" dirty="0"/>
              <a:t>	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sz="2400" dirty="0"/>
              <a:t>	Řešení:	a)</a:t>
            </a:r>
          </a:p>
          <a:p>
            <a:pPr>
              <a:buFont typeface="Wingdings" panose="05000000000000000000" pitchFamily="2" charset="2"/>
              <a:buNone/>
            </a:pPr>
            <a:endParaRPr lang="cs-CZ" sz="2400" dirty="0"/>
          </a:p>
          <a:p>
            <a:pPr>
              <a:buFont typeface="Wingdings" panose="05000000000000000000" pitchFamily="2" charset="2"/>
              <a:buNone/>
            </a:pPr>
            <a:r>
              <a:rPr lang="cs-CZ" sz="2400" dirty="0"/>
              <a:t>			b)</a:t>
            </a:r>
          </a:p>
        </p:txBody>
      </p:sp>
      <p:graphicFrame>
        <p:nvGraphicFramePr>
          <p:cNvPr id="14340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087938" y="1989139"/>
          <a:ext cx="1655762" cy="125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Rovnice" r:id="rId3" imgW="520560" imgH="393480" progId="Equation.3">
                  <p:embed/>
                </p:oleObj>
              </mc:Choice>
              <mc:Fallback>
                <p:oleObj name="Rovnice" r:id="rId3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7938" y="1989139"/>
                        <a:ext cx="1655762" cy="1252537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2" name="Object 6"/>
          <p:cNvGraphicFramePr>
            <a:graphicFrameLocks noChangeAspect="1"/>
          </p:cNvGraphicFramePr>
          <p:nvPr/>
        </p:nvGraphicFramePr>
        <p:xfrm>
          <a:off x="4440239" y="4724401"/>
          <a:ext cx="4105275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Rovnice" r:id="rId5" imgW="2463800" imgH="419100" progId="Equation.3">
                  <p:embed/>
                </p:oleObj>
              </mc:Choice>
              <mc:Fallback>
                <p:oleObj name="Rovnice" r:id="rId5" imgW="24638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0239" y="4724401"/>
                        <a:ext cx="4105275" cy="696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4" name="Object 8"/>
          <p:cNvGraphicFramePr>
            <a:graphicFrameLocks noChangeAspect="1"/>
          </p:cNvGraphicFramePr>
          <p:nvPr/>
        </p:nvGraphicFramePr>
        <p:xfrm>
          <a:off x="4511675" y="5400675"/>
          <a:ext cx="4248150" cy="130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Rovnice" r:id="rId7" imgW="2578100" imgH="787400" progId="Equation.3">
                  <p:embed/>
                </p:oleObj>
              </mc:Choice>
              <mc:Fallback>
                <p:oleObj name="Rovnice" r:id="rId7" imgW="2578100" imgH="787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675" y="5400675"/>
                        <a:ext cx="4248150" cy="130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952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2885" y="1196976"/>
            <a:ext cx="10522039" cy="4670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b="1" dirty="0"/>
              <a:t>Okamžitá rychlost</a:t>
            </a:r>
            <a:r>
              <a:rPr lang="cs-CZ" dirty="0"/>
              <a:t> je rychlost tělesa v libovolném místě jeho trajektorie. Vypočítá se jako průměrná rychlost pohybu ve velmi krátké době, která se blíží svou hodnotou k nule. Velikost okamžité rychlosti se na dopravních prostředcích měří rychloměrem (tachometrem</a:t>
            </a:r>
            <a:r>
              <a:rPr lang="cs-CZ" dirty="0" smtClean="0"/>
              <a:t>).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r>
              <a:rPr lang="cs-CZ" b="1" dirty="0"/>
              <a:t>Okamžitá rychlost</a:t>
            </a:r>
            <a:r>
              <a:rPr lang="cs-CZ" dirty="0"/>
              <a:t> je vektorová veličina </a:t>
            </a:r>
            <a:r>
              <a:rPr lang="cs-CZ" dirty="0" smtClean="0"/>
              <a:t>(</a:t>
            </a:r>
            <a:r>
              <a:rPr lang="cs-CZ" dirty="0"/>
              <a:t>značí se      ).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</p:txBody>
      </p:sp>
      <p:graphicFrame>
        <p:nvGraphicFramePr>
          <p:cNvPr id="19460" name="Object 4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391899795"/>
              </p:ext>
            </p:extLst>
          </p:nvPr>
        </p:nvGraphicFramePr>
        <p:xfrm>
          <a:off x="8191031" y="3625447"/>
          <a:ext cx="461962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Rovnice" r:id="rId3" imgW="126725" imgH="177415" progId="Equation.3">
                  <p:embed/>
                </p:oleObj>
              </mc:Choice>
              <mc:Fallback>
                <p:oleObj name="Rovnice" r:id="rId3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1031" y="3625447"/>
                        <a:ext cx="461962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2758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5763" y="692150"/>
            <a:ext cx="10496282" cy="5905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dirty="0"/>
              <a:t>Vektor znázorňujeme graficky orientovanou úsečkou. Velikost rychlosti určuje délka úsečky ve vhodném měřítku, směr je určen směrem vektorové přímky na níž úsečka leží, a šipkou.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Příklad: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Znázorni graficky rychlost  50 m/s, kterou se po vodorovné přímce pohybuje těleso zleva doprava.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  <a:r>
              <a:rPr lang="cs-CZ" sz="2400" dirty="0">
                <a:cs typeface="Arial" panose="020B0604020202020204" pitchFamily="34" charset="0"/>
              </a:rPr>
              <a:t>Měřítko:                      ;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435838"/>
              </p:ext>
            </p:extLst>
          </p:nvPr>
        </p:nvGraphicFramePr>
        <p:xfrm>
          <a:off x="2414500" y="4256758"/>
          <a:ext cx="1366837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Rovnice" r:id="rId3" imgW="723586" imgH="393529" progId="Equation.3">
                  <p:embed/>
                </p:oleObj>
              </mc:Choice>
              <mc:Fallback>
                <p:oleObj name="Rovnice" r:id="rId3" imgW="723586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4500" y="4256758"/>
                        <a:ext cx="1366837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844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9562358"/>
              </p:ext>
            </p:extLst>
          </p:nvPr>
        </p:nvGraphicFramePr>
        <p:xfrm>
          <a:off x="3996990" y="4256758"/>
          <a:ext cx="1439862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Rovnice" r:id="rId5" imgW="761669" imgH="393529" progId="Equation.3">
                  <p:embed/>
                </p:oleObj>
              </mc:Choice>
              <mc:Fallback>
                <p:oleObj name="Rovnice" r:id="rId5" imgW="76166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6990" y="4256758"/>
                        <a:ext cx="1439862" cy="738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4" y="5157788"/>
            <a:ext cx="3133725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8445" name="Object 13"/>
          <p:cNvGraphicFramePr>
            <a:graphicFrameLocks noChangeAspect="1"/>
          </p:cNvGraphicFramePr>
          <p:nvPr/>
        </p:nvGraphicFramePr>
        <p:xfrm>
          <a:off x="5303838" y="6092825"/>
          <a:ext cx="86360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Rovnice" r:id="rId8" imgW="583947" imgH="393529" progId="Equation.3">
                  <p:embed/>
                </p:oleObj>
              </mc:Choice>
              <mc:Fallback>
                <p:oleObj name="Rovnice" r:id="rId8" imgW="58394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838" y="6092825"/>
                        <a:ext cx="863600" cy="534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465968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482</Words>
  <Application>Microsoft Office PowerPoint</Application>
  <PresentationFormat>Širokoúhlá obrazovka</PresentationFormat>
  <Paragraphs>86</Paragraphs>
  <Slides>11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Úvod do kinematiky.</vt:lpstr>
      <vt:lpstr>Záznamový list výukového materiálu </vt:lpstr>
      <vt:lpstr>Mechanika</vt:lpstr>
      <vt:lpstr>Kinematika</vt:lpstr>
      <vt:lpstr>Prezentace aplikace PowerPoint</vt:lpstr>
      <vt:lpstr>Prezentace aplikace PowerPoint</vt:lpstr>
      <vt:lpstr>Průměrná a okamžitá rychlost</vt:lpstr>
      <vt:lpstr>Prezentace aplikace PowerPoint</vt:lpstr>
      <vt:lpstr>Prezentace aplikace PowerPoint</vt:lpstr>
      <vt:lpstr>Prezentace aplikace PowerPoint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Úvod do kinematiky</dc:title>
  <dc:creator>Berka</dc:creator>
  <cp:lastModifiedBy>Berka</cp:lastModifiedBy>
  <cp:revision>8</cp:revision>
  <dcterms:created xsi:type="dcterms:W3CDTF">2013-12-27T08:22:05Z</dcterms:created>
  <dcterms:modified xsi:type="dcterms:W3CDTF">2014-01-31T10:26:11Z</dcterms:modified>
</cp:coreProperties>
</file>