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6A4F-E311-4399-8F9F-07602C38F85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F630-B0B1-4821-8D9F-EFC2B661F8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524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6A4F-E311-4399-8F9F-07602C38F85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F630-B0B1-4821-8D9F-EFC2B661F8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914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6A4F-E311-4399-8F9F-07602C38F85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F630-B0B1-4821-8D9F-EFC2B661F8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7242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6A4F-E311-4399-8F9F-07602C38F85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F630-B0B1-4821-8D9F-EFC2B661F8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533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6A4F-E311-4399-8F9F-07602C38F85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F630-B0B1-4821-8D9F-EFC2B661F8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157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6A4F-E311-4399-8F9F-07602C38F85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F630-B0B1-4821-8D9F-EFC2B661F8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426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6A4F-E311-4399-8F9F-07602C38F85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F630-B0B1-4821-8D9F-EFC2B661F8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291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6A4F-E311-4399-8F9F-07602C38F85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F630-B0B1-4821-8D9F-EFC2B661F8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9165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6A4F-E311-4399-8F9F-07602C38F85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F630-B0B1-4821-8D9F-EFC2B661F8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1635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6A4F-E311-4399-8F9F-07602C38F85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F630-B0B1-4821-8D9F-EFC2B661F8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797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6A4F-E311-4399-8F9F-07602C38F85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F630-B0B1-4821-8D9F-EFC2B661F8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9670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A6A4F-E311-4399-8F9F-07602C38F85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5F630-B0B1-4821-8D9F-EFC2B661F8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63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7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ctrTitle" idx="4294967295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algn="ctr"/>
            <a:r>
              <a:rPr lang="cs-CZ" sz="4600" b="1" dirty="0">
                <a:solidFill>
                  <a:srgbClr val="000000"/>
                </a:solidFill>
              </a:rPr>
              <a:t>Rovnoměrně </a:t>
            </a:r>
            <a:r>
              <a:rPr lang="cs-CZ" sz="4600" b="1">
                <a:solidFill>
                  <a:srgbClr val="000000"/>
                </a:solidFill>
              </a:rPr>
              <a:t>zrychlený </a:t>
            </a:r>
            <a:r>
              <a:rPr lang="cs-CZ" sz="4600" b="1" smtClean="0">
                <a:solidFill>
                  <a:srgbClr val="000000"/>
                </a:solidFill>
              </a:rPr>
              <a:t>pohyb.</a:t>
            </a:r>
            <a:endParaRPr lang="cs-CZ" sz="4600" b="1" dirty="0">
              <a:solidFill>
                <a:srgbClr val="000000"/>
              </a:solidFill>
            </a:endParaRPr>
          </a:p>
        </p:txBody>
      </p:sp>
      <p:pic>
        <p:nvPicPr>
          <p:cNvPr id="24579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ovéPole 4"/>
          <p:cNvSpPr txBox="1">
            <a:spLocks noChangeArrowheads="1"/>
          </p:cNvSpPr>
          <p:nvPr/>
        </p:nvSpPr>
        <p:spPr bwMode="auto">
          <a:xfrm>
            <a:off x="3719514" y="24209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VY_32_INOVACE_003_Fyzika</a:t>
            </a:r>
          </a:p>
        </p:txBody>
      </p:sp>
      <p:sp>
        <p:nvSpPr>
          <p:cNvPr id="2458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162300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549276"/>
            <a:ext cx="10587037" cy="6021388"/>
          </a:xfrm>
        </p:spPr>
        <p:txBody>
          <a:bodyPr/>
          <a:lstStyle/>
          <a:p>
            <a:r>
              <a:rPr lang="cs-CZ"/>
              <a:t>Tabulka</a:t>
            </a:r>
          </a:p>
          <a:p>
            <a:endParaRPr lang="cs-CZ"/>
          </a:p>
          <a:p>
            <a:endParaRPr lang="cs-CZ"/>
          </a:p>
          <a:p>
            <a:endParaRPr lang="cs-CZ"/>
          </a:p>
          <a:p>
            <a:r>
              <a:rPr lang="cs-CZ"/>
              <a:t>Graf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6" y="1196975"/>
            <a:ext cx="604837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438" y="2997201"/>
            <a:ext cx="4229100" cy="357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871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257175"/>
            <a:ext cx="10615612" cy="6600825"/>
          </a:xfrm>
        </p:spPr>
        <p:txBody>
          <a:bodyPr>
            <a:normAutofit/>
          </a:bodyPr>
          <a:lstStyle/>
          <a:p>
            <a:r>
              <a:rPr lang="cs-CZ" dirty="0"/>
              <a:t>Tabulka</a:t>
            </a:r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Graf</a:t>
            </a:r>
          </a:p>
          <a:p>
            <a:endParaRPr lang="cs-CZ" dirty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/>
          </a:p>
          <a:p>
            <a:pPr>
              <a:buFont typeface="Wingdings" panose="05000000000000000000" pitchFamily="2" charset="2"/>
              <a:buNone/>
            </a:pPr>
            <a:r>
              <a:rPr lang="cs-CZ" sz="2400" dirty="0"/>
              <a:t>	</a:t>
            </a:r>
            <a:r>
              <a:rPr lang="cs-CZ" dirty="0"/>
              <a:t>Grafem dráhy v závislosti na době u přímočarého rovnoměrně zrychleného pohybu je část paraboly.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49" y="563563"/>
            <a:ext cx="5472113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6" y="1949450"/>
            <a:ext cx="6119812" cy="367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540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1"/>
            <a:ext cx="8229600" cy="811213"/>
          </a:xfrm>
        </p:spPr>
        <p:txBody>
          <a:bodyPr/>
          <a:lstStyle/>
          <a:p>
            <a:r>
              <a:rPr lang="cs-CZ" b="1" dirty="0"/>
              <a:t>Volný pád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7237" y="1341438"/>
            <a:ext cx="10644187" cy="5111750"/>
          </a:xfrm>
        </p:spPr>
        <p:txBody>
          <a:bodyPr/>
          <a:lstStyle/>
          <a:p>
            <a:r>
              <a:rPr lang="cs-CZ" dirty="0"/>
              <a:t>V blízkosti povrchu Země padají volně puštěná tělesa svisle k Zemi. Jestliže můžeme zanedbat vliv odporu vzduchu, nazýváme tento pohyb </a:t>
            </a:r>
            <a:r>
              <a:rPr lang="cs-CZ" b="1" dirty="0"/>
              <a:t>volný pád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r>
              <a:rPr lang="cs-CZ" dirty="0"/>
              <a:t>Jelikož se velikost rychlosti tělesa v průběhu volného pádu zvětšuje, patří volný pád do skupiny </a:t>
            </a:r>
            <a:r>
              <a:rPr lang="cs-CZ" b="1" dirty="0"/>
              <a:t>pohybů nerovnoměrných</a:t>
            </a:r>
            <a:r>
              <a:rPr lang="cs-CZ" b="1" dirty="0" smtClean="0"/>
              <a:t>.</a:t>
            </a:r>
          </a:p>
          <a:p>
            <a:endParaRPr lang="cs-CZ" dirty="0"/>
          </a:p>
          <a:p>
            <a:r>
              <a:rPr lang="cs-CZ" dirty="0"/>
              <a:t>Volný pád je </a:t>
            </a:r>
            <a:r>
              <a:rPr lang="cs-CZ" b="1" dirty="0"/>
              <a:t>rovnoměrně zrychlený pohyb</a:t>
            </a:r>
            <a:r>
              <a:rPr lang="cs-CZ" dirty="0"/>
              <a:t> s nulovou počáteční rychlostí a se zrychlením, které se nazývá </a:t>
            </a:r>
            <a:r>
              <a:rPr lang="cs-CZ" b="1" dirty="0"/>
              <a:t>tíhové zrychlení (g</a:t>
            </a:r>
            <a:r>
              <a:rPr lang="cs-CZ" b="1" dirty="0" smtClean="0"/>
              <a:t>)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r>
              <a:rPr lang="cs-CZ" dirty="0"/>
              <a:t>Tíhové zrychlení nezávisí na hmotnosti tělesa.</a:t>
            </a:r>
          </a:p>
        </p:txBody>
      </p:sp>
    </p:spTree>
    <p:extLst>
      <p:ext uri="{BB962C8B-B14F-4D97-AF65-F5344CB8AC3E}">
        <p14:creationId xmlns:p14="http://schemas.microsoft.com/office/powerpoint/2010/main" val="3906487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85813" y="385763"/>
            <a:ext cx="10558462" cy="6143625"/>
          </a:xfrm>
        </p:spPr>
        <p:txBody>
          <a:bodyPr/>
          <a:lstStyle/>
          <a:p>
            <a:r>
              <a:rPr lang="cs-CZ" dirty="0"/>
              <a:t>Tíhové zrychlení má na různých místech povrchu Země odlišnou velikost, která se také zmenšuje s nadmořskou výškou. </a:t>
            </a:r>
            <a:endParaRPr lang="cs-CZ" dirty="0" smtClean="0"/>
          </a:p>
          <a:p>
            <a:endParaRPr lang="cs-CZ" dirty="0"/>
          </a:p>
          <a:p>
            <a:pPr lvl="1"/>
            <a:r>
              <a:rPr lang="cs-CZ" dirty="0"/>
              <a:t>  Na pólech g = 9,83 m/s</a:t>
            </a:r>
            <a:r>
              <a:rPr lang="cs-CZ" baseline="30000" dirty="0"/>
              <a:t>2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  Na rovníku g = 9,78 m/s</a:t>
            </a:r>
            <a:r>
              <a:rPr lang="cs-CZ" baseline="30000" dirty="0"/>
              <a:t>2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  V naší zeměpisné šířce g = 9,81 </a:t>
            </a:r>
            <a:r>
              <a:rPr lang="cs-CZ" dirty="0" smtClean="0"/>
              <a:t>m/s</a:t>
            </a:r>
            <a:r>
              <a:rPr lang="cs-CZ" baseline="30000" dirty="0" smtClean="0"/>
              <a:t>2</a:t>
            </a:r>
            <a:r>
              <a:rPr lang="cs-CZ" dirty="0" smtClean="0"/>
              <a:t>.</a:t>
            </a:r>
          </a:p>
          <a:p>
            <a:pPr marL="457200" lvl="1" indent="0">
              <a:buNone/>
            </a:pPr>
            <a:endParaRPr lang="cs-CZ" sz="2800" dirty="0" smtClean="0"/>
          </a:p>
          <a:p>
            <a:pPr marL="457200" lvl="1" indent="0"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Pro </a:t>
            </a:r>
            <a:r>
              <a:rPr lang="cs-CZ" sz="2800" dirty="0">
                <a:solidFill>
                  <a:srgbClr val="FF0000"/>
                </a:solidFill>
              </a:rPr>
              <a:t>méně přesné výpočty volíme velikost tíhového zrychlení </a:t>
            </a:r>
            <a:r>
              <a:rPr lang="cs-CZ" sz="2800" dirty="0" smtClean="0">
                <a:solidFill>
                  <a:srgbClr val="FF0000"/>
                </a:solidFill>
              </a:rPr>
              <a:t>              g </a:t>
            </a:r>
            <a:r>
              <a:rPr lang="cs-CZ" sz="2800" dirty="0">
                <a:solidFill>
                  <a:srgbClr val="FF0000"/>
                </a:solidFill>
              </a:rPr>
              <a:t>= 10 m/s</a:t>
            </a:r>
            <a:r>
              <a:rPr lang="cs-CZ" sz="2800" baseline="30000" dirty="0">
                <a:solidFill>
                  <a:srgbClr val="FF0000"/>
                </a:solidFill>
              </a:rPr>
              <a:t>2</a:t>
            </a:r>
            <a:r>
              <a:rPr lang="cs-CZ" sz="2800" dirty="0">
                <a:solidFill>
                  <a:srgbClr val="FF0000"/>
                </a:solidFill>
              </a:rPr>
              <a:t>.</a:t>
            </a:r>
          </a:p>
          <a:p>
            <a:pPr lvl="1">
              <a:buFont typeface="Wingdings" panose="05000000000000000000" pitchFamily="2" charset="2"/>
              <a:buNone/>
            </a:pPr>
            <a:endParaRPr lang="cs-CZ" dirty="0"/>
          </a:p>
          <a:p>
            <a:r>
              <a:rPr lang="cs-CZ" dirty="0"/>
              <a:t>Vektor tíhového zrychlení má v každém místě na povrchu Země svislý směr.</a:t>
            </a:r>
          </a:p>
        </p:txBody>
      </p:sp>
    </p:spTree>
    <p:extLst>
      <p:ext uri="{BB962C8B-B14F-4D97-AF65-F5344CB8AC3E}">
        <p14:creationId xmlns:p14="http://schemas.microsoft.com/office/powerpoint/2010/main" val="480410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2975" y="908050"/>
            <a:ext cx="10287000" cy="4959350"/>
          </a:xfrm>
        </p:spPr>
        <p:txBody>
          <a:bodyPr/>
          <a:lstStyle/>
          <a:p>
            <a:r>
              <a:rPr lang="cs-CZ" dirty="0"/>
              <a:t>Vztahy pro volný pád: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54712"/>
              </p:ext>
            </p:extLst>
          </p:nvPr>
        </p:nvGraphicFramePr>
        <p:xfrm>
          <a:off x="2640014" y="2492376"/>
          <a:ext cx="1944687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Rovnice" r:id="rId3" imgW="507780" imgH="177723" progId="Equation.3">
                  <p:embed/>
                </p:oleObj>
              </mc:Choice>
              <mc:Fallback>
                <p:oleObj name="Rovnice" r:id="rId3" imgW="507780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4" y="2492376"/>
                        <a:ext cx="1944687" cy="69691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355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4714265"/>
              </p:ext>
            </p:extLst>
          </p:nvPr>
        </p:nvGraphicFramePr>
        <p:xfrm>
          <a:off x="6456364" y="1989139"/>
          <a:ext cx="2879725" cy="153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Rovnice" r:id="rId5" imgW="736280" imgH="393529" progId="Equation.3">
                  <p:embed/>
                </p:oleObj>
              </mc:Choice>
              <mc:Fallback>
                <p:oleObj name="Rovnice" r:id="rId5" imgW="73628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364" y="1989139"/>
                        <a:ext cx="2879725" cy="153193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524001" y="30109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356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291289"/>
              </p:ext>
            </p:extLst>
          </p:nvPr>
        </p:nvGraphicFramePr>
        <p:xfrm>
          <a:off x="2566988" y="3889376"/>
          <a:ext cx="2449512" cy="184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Rovnice" r:id="rId7" imgW="622030" imgH="469696" progId="Equation.3">
                  <p:embed/>
                </p:oleObj>
              </mc:Choice>
              <mc:Fallback>
                <p:oleObj name="Rovnice" r:id="rId7" imgW="622030" imgH="46969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8" y="3889376"/>
                        <a:ext cx="2449512" cy="184626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1524001" y="31157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356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7323935"/>
              </p:ext>
            </p:extLst>
          </p:nvPr>
        </p:nvGraphicFramePr>
        <p:xfrm>
          <a:off x="6456364" y="4244976"/>
          <a:ext cx="3240087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Rovnice" r:id="rId9" imgW="799753" imgH="253890" progId="Equation.3">
                  <p:embed/>
                </p:oleObj>
              </mc:Choice>
              <mc:Fallback>
                <p:oleObj name="Rovnice" r:id="rId9" imgW="799753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364" y="4244976"/>
                        <a:ext cx="3240087" cy="103981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2621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224 s. ISBN 14-462-84.  </a:t>
            </a:r>
            <a:endParaRPr lang="cs-CZ" dirty="0" smtClean="0"/>
          </a:p>
          <a:p>
            <a:r>
              <a:rPr lang="cs-CZ" dirty="0"/>
              <a:t>ŠTOLL, Ivan. </a:t>
            </a:r>
            <a:r>
              <a:rPr lang="cs-CZ" i="1" dirty="0"/>
              <a:t>Fyzika pro netechnické obory SOŠ a SOU. </a:t>
            </a:r>
            <a:r>
              <a:rPr lang="cs-CZ" dirty="0"/>
              <a:t>1. vydání. Praha: Prometheus, 2001. 259 s. ISBN 80-7196-223-6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 smtClean="0"/>
              <a:t>Příklady</a:t>
            </a:r>
            <a:r>
              <a:rPr lang="cs-CZ" dirty="0"/>
              <a:t>, tabulky a grafy vlastní. </a:t>
            </a:r>
          </a:p>
        </p:txBody>
      </p:sp>
    </p:spTree>
    <p:extLst>
      <p:ext uri="{BB962C8B-B14F-4D97-AF65-F5344CB8AC3E}">
        <p14:creationId xmlns:p14="http://schemas.microsoft.com/office/powerpoint/2010/main" val="102270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26671" name="Group 4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33459151"/>
              </p:ext>
            </p:extLst>
          </p:nvPr>
        </p:nvGraphicFramePr>
        <p:xfrm>
          <a:off x="978794" y="1600201"/>
          <a:ext cx="10225826" cy="4857369"/>
        </p:xfrm>
        <a:graphic>
          <a:graphicData uri="http://schemas.openxmlformats.org/drawingml/2006/table">
            <a:tbl>
              <a:tblPr/>
              <a:tblGrid>
                <a:gridCol w="3680824"/>
                <a:gridCol w="6545002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Rovnoměrně zrychlený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pohyb.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VY_32_INOVACE_003_Fyzika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41-51-H/01 Zemědělec - farmář, 41-54-H/01 Podkovář a zemědělský kovář,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11. 10.  2013, 15. 10. 2013,  22. 10. 2013.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Zavedení fyzikální veličiny zrychlení, výpočet dráhy, grafické znázornění rychlosti a dráhy v závislosti na čase, charakteristika volného pádu, tíhové zrychlení.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0371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884238"/>
          </a:xfrm>
        </p:spPr>
        <p:txBody>
          <a:bodyPr/>
          <a:lstStyle/>
          <a:p>
            <a:r>
              <a:rPr lang="cs-CZ" b="1" dirty="0"/>
              <a:t>Rovnoměrně zrychlený pohyb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b="1" dirty="0"/>
              <a:t>Zrychlený pohyb</a:t>
            </a:r>
            <a:r>
              <a:rPr lang="cs-CZ" dirty="0"/>
              <a:t> patří do skupiny pohybů nerovnoměrných (příkladem jsou rozjíždějící se dopravní prostředky u nichž se rychlost postupně zvětšuje</a:t>
            </a:r>
            <a:r>
              <a:rPr lang="cs-CZ" dirty="0" smtClean="0"/>
              <a:t>).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r>
              <a:rPr lang="cs-CZ" b="1" dirty="0"/>
              <a:t>Rovnoměrně zrychlený pohyb </a:t>
            </a:r>
            <a:r>
              <a:rPr lang="cs-CZ" dirty="0"/>
              <a:t>má tu vlastnost, že za každou sekundu se rychlost pohybu zvětšuje o stejný přírůstek</a:t>
            </a:r>
            <a:r>
              <a:rPr lang="cs-CZ" dirty="0" smtClean="0"/>
              <a:t>.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r>
              <a:rPr lang="cs-CZ" dirty="0"/>
              <a:t>Podíl přírůstku velikosti rychlosti a doby se nazývá </a:t>
            </a:r>
            <a:r>
              <a:rPr lang="cs-CZ" b="1" dirty="0"/>
              <a:t>zrychlení</a:t>
            </a:r>
            <a:r>
              <a:rPr lang="cs-CZ" dirty="0"/>
              <a:t> (značka </a:t>
            </a:r>
            <a:r>
              <a:rPr lang="cs-CZ" b="1" dirty="0"/>
              <a:t>a</a:t>
            </a:r>
            <a:r>
              <a:rPr lang="cs-CZ" dirty="0"/>
              <a:t>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944023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639" y="333376"/>
            <a:ext cx="11320530" cy="65246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r>
              <a:rPr lang="cs-CZ" sz="3000" dirty="0"/>
              <a:t>Zrychlení </a:t>
            </a:r>
            <a:r>
              <a:rPr lang="cs-CZ" sz="3000" b="1" dirty="0"/>
              <a:t>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  <a:r>
              <a:rPr lang="el-GR" dirty="0">
                <a:cs typeface="Arial" panose="020B0604020202020204" pitchFamily="34" charset="0"/>
              </a:rPr>
              <a:t>Δ</a:t>
            </a:r>
            <a:r>
              <a:rPr lang="cs-CZ" dirty="0">
                <a:cs typeface="Arial" panose="020B0604020202020204" pitchFamily="34" charset="0"/>
              </a:rPr>
              <a:t>v – přírůstek rychlosti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  <a:r>
              <a:rPr lang="cs-CZ" sz="2200" dirty="0">
                <a:cs typeface="Arial" panose="020B0604020202020204" pitchFamily="34" charset="0"/>
              </a:rPr>
              <a:t>(</a:t>
            </a:r>
            <a:r>
              <a:rPr lang="cs-CZ" sz="2200" b="1" dirty="0">
                <a:cs typeface="Arial" panose="020B0604020202020204" pitchFamily="34" charset="0"/>
              </a:rPr>
              <a:t>v</a:t>
            </a:r>
            <a:r>
              <a:rPr lang="cs-CZ" sz="2200" b="1" baseline="-25000" dirty="0">
                <a:cs typeface="Arial" panose="020B0604020202020204" pitchFamily="34" charset="0"/>
              </a:rPr>
              <a:t>1</a:t>
            </a:r>
            <a:r>
              <a:rPr lang="cs-CZ" sz="2200" dirty="0">
                <a:cs typeface="Arial" panose="020B0604020202020204" pitchFamily="34" charset="0"/>
              </a:rPr>
              <a:t>- velikost rychlosti na počátku měření, </a:t>
            </a:r>
            <a:r>
              <a:rPr lang="cs-CZ" sz="2200" b="1" dirty="0">
                <a:cs typeface="Arial" panose="020B0604020202020204" pitchFamily="34" charset="0"/>
              </a:rPr>
              <a:t>v</a:t>
            </a:r>
            <a:r>
              <a:rPr lang="cs-CZ" sz="2200" b="1" baseline="-25000" dirty="0">
                <a:cs typeface="Arial" panose="020B0604020202020204" pitchFamily="34" charset="0"/>
              </a:rPr>
              <a:t>2</a:t>
            </a:r>
            <a:r>
              <a:rPr lang="cs-CZ" sz="2200" dirty="0">
                <a:cs typeface="Arial" panose="020B0604020202020204" pitchFamily="34" charset="0"/>
              </a:rPr>
              <a:t>- velikost rychlosti na konci měření)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  <a:r>
              <a:rPr lang="el-GR" dirty="0">
                <a:cs typeface="Arial" panose="020B0604020202020204" pitchFamily="34" charset="0"/>
              </a:rPr>
              <a:t>Δ</a:t>
            </a:r>
            <a:r>
              <a:rPr lang="cs-CZ" dirty="0">
                <a:cs typeface="Arial" panose="020B0604020202020204" pitchFamily="34" charset="0"/>
              </a:rPr>
              <a:t>t – doba, časový interval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  <a:r>
              <a:rPr lang="cs-CZ" sz="2200" dirty="0">
                <a:cs typeface="Arial" panose="020B0604020202020204" pitchFamily="34" charset="0"/>
              </a:rPr>
              <a:t>(t</a:t>
            </a:r>
            <a:r>
              <a:rPr lang="cs-CZ" sz="2200" baseline="-25000" dirty="0">
                <a:cs typeface="Arial" panose="020B0604020202020204" pitchFamily="34" charset="0"/>
              </a:rPr>
              <a:t>1</a:t>
            </a:r>
            <a:r>
              <a:rPr lang="cs-CZ" sz="2200" dirty="0">
                <a:cs typeface="Arial" panose="020B0604020202020204" pitchFamily="34" charset="0"/>
              </a:rPr>
              <a:t>- čas na počátku měření, t</a:t>
            </a:r>
            <a:r>
              <a:rPr lang="cs-CZ" sz="2200" baseline="-25000" dirty="0">
                <a:cs typeface="Arial" panose="020B0604020202020204" pitchFamily="34" charset="0"/>
              </a:rPr>
              <a:t>2</a:t>
            </a:r>
            <a:r>
              <a:rPr lang="cs-CZ" sz="2200" dirty="0">
                <a:cs typeface="Arial" panose="020B0604020202020204" pitchFamily="34" charset="0"/>
              </a:rPr>
              <a:t>- čas na konci měření)</a:t>
            </a:r>
            <a:endParaRPr lang="cs-CZ" sz="2200" dirty="0"/>
          </a:p>
          <a:p>
            <a:r>
              <a:rPr lang="cs-CZ" sz="3000" dirty="0" smtClean="0"/>
              <a:t>Je-li </a:t>
            </a:r>
            <a:r>
              <a:rPr lang="cs-CZ" sz="3000" dirty="0"/>
              <a:t>v čase t</a:t>
            </a:r>
            <a:r>
              <a:rPr lang="cs-CZ" sz="3000" baseline="-25000" dirty="0"/>
              <a:t>1</a:t>
            </a:r>
            <a:r>
              <a:rPr lang="cs-CZ" sz="3000" dirty="0"/>
              <a:t>= 0 </a:t>
            </a:r>
            <a:r>
              <a:rPr lang="cs-CZ" sz="3000" i="1" dirty="0"/>
              <a:t>s</a:t>
            </a:r>
            <a:r>
              <a:rPr lang="cs-CZ" sz="3000" dirty="0"/>
              <a:t>  počáteční rychlost v</a:t>
            </a:r>
            <a:r>
              <a:rPr lang="cs-CZ" sz="3000" baseline="-25000" dirty="0"/>
              <a:t>1</a:t>
            </a:r>
            <a:r>
              <a:rPr lang="cs-CZ" sz="3000" dirty="0"/>
              <a:t>= 0 m/s lze pro výpočet zrychlení použít vztah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/>
              <a:t>	</a:t>
            </a:r>
          </a:p>
          <a:p>
            <a:r>
              <a:rPr lang="cs-CZ" sz="3000" dirty="0" smtClean="0"/>
              <a:t>Velikost </a:t>
            </a:r>
            <a:r>
              <a:rPr lang="cs-CZ" sz="3000" dirty="0"/>
              <a:t>zrychlení rovnoměrně zrychleného pohybu je stálá </a:t>
            </a:r>
            <a:r>
              <a:rPr lang="cs-CZ" sz="3000" b="1" dirty="0"/>
              <a:t>(</a:t>
            </a:r>
            <a:r>
              <a:rPr lang="cs-CZ" sz="3000" b="1" i="1" dirty="0"/>
              <a:t>a </a:t>
            </a:r>
            <a:r>
              <a:rPr lang="cs-CZ" sz="3000" b="1" dirty="0"/>
              <a:t>= </a:t>
            </a:r>
            <a:r>
              <a:rPr lang="cs-CZ" sz="3000" b="1" dirty="0" err="1"/>
              <a:t>konst</a:t>
            </a:r>
            <a:r>
              <a:rPr lang="cs-CZ" sz="3000" b="1" dirty="0"/>
              <a:t>.). </a:t>
            </a:r>
            <a:r>
              <a:rPr lang="cs-CZ" sz="3000" dirty="0"/>
              <a:t>Zrychlení je vektorová veličina.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524001" y="30109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61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9330968"/>
              </p:ext>
            </p:extLst>
          </p:nvPr>
        </p:nvGraphicFramePr>
        <p:xfrm>
          <a:off x="3359150" y="433366"/>
          <a:ext cx="1457071" cy="975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Rovnice" r:id="rId3" imgW="482391" imgH="393529" progId="Equation.3">
                  <p:embed/>
                </p:oleObj>
              </mc:Choice>
              <mc:Fallback>
                <p:oleObj name="Rovnice" r:id="rId3" imgW="48239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9150" y="433366"/>
                        <a:ext cx="1457071" cy="97554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615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997886"/>
              </p:ext>
            </p:extLst>
          </p:nvPr>
        </p:nvGraphicFramePr>
        <p:xfrm>
          <a:off x="4752238" y="1557618"/>
          <a:ext cx="1816150" cy="527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Rovnice" r:id="rId5" imgW="748975" imgH="215806" progId="Equation.3">
                  <p:embed/>
                </p:oleObj>
              </mc:Choice>
              <mc:Fallback>
                <p:oleObj name="Rovnice" r:id="rId5" imgW="748975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2238" y="1557618"/>
                        <a:ext cx="1816150" cy="52760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615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673937"/>
              </p:ext>
            </p:extLst>
          </p:nvPr>
        </p:nvGraphicFramePr>
        <p:xfrm>
          <a:off x="4752238" y="2482335"/>
          <a:ext cx="1657350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Rovnice" r:id="rId7" imgW="685502" imgH="215806" progId="Equation.3">
                  <p:embed/>
                </p:oleObj>
              </mc:Choice>
              <mc:Fallback>
                <p:oleObj name="Rovnice" r:id="rId7" imgW="685502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2238" y="2482335"/>
                        <a:ext cx="1657350" cy="528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615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1378518"/>
              </p:ext>
            </p:extLst>
          </p:nvPr>
        </p:nvGraphicFramePr>
        <p:xfrm>
          <a:off x="5478038" y="433366"/>
          <a:ext cx="1584325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Rovnice" r:id="rId9" imgW="774364" imgH="469696" progId="Equation.3">
                  <p:embed/>
                </p:oleObj>
              </mc:Choice>
              <mc:Fallback>
                <p:oleObj name="Rovnice" r:id="rId9" imgW="774364" imgH="46969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8038" y="433366"/>
                        <a:ext cx="1584325" cy="1028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1326299"/>
              </p:ext>
            </p:extLst>
          </p:nvPr>
        </p:nvGraphicFramePr>
        <p:xfrm>
          <a:off x="3359151" y="4353059"/>
          <a:ext cx="1255543" cy="1023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Rovnice" r:id="rId11" imgW="380835" imgH="393529" progId="Equation.3">
                  <p:embed/>
                </p:oleObj>
              </mc:Choice>
              <mc:Fallback>
                <p:oleObj name="Rovnice" r:id="rId11" imgW="38083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9151" y="4353059"/>
                        <a:ext cx="1255543" cy="1023804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1524001" y="30998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616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715692"/>
              </p:ext>
            </p:extLst>
          </p:nvPr>
        </p:nvGraphicFramePr>
        <p:xfrm>
          <a:off x="5660313" y="3952697"/>
          <a:ext cx="3024188" cy="1424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Rovnice" r:id="rId13" imgW="1180588" imgH="609336" progId="Equation.3">
                  <p:embed/>
                </p:oleObj>
              </mc:Choice>
              <mc:Fallback>
                <p:oleObj name="Rovnice" r:id="rId13" imgW="1180588" imgH="6093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0313" y="3952697"/>
                        <a:ext cx="3024188" cy="1424166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713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825" y="692150"/>
            <a:ext cx="10515600" cy="5175250"/>
          </a:xfrm>
        </p:spPr>
        <p:txBody>
          <a:bodyPr/>
          <a:lstStyle/>
          <a:p>
            <a:r>
              <a:rPr lang="cs-CZ" dirty="0"/>
              <a:t>Příklad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Automobil se po přímé silnici rozjíždí </a:t>
            </a:r>
            <a:r>
              <a:rPr lang="cs-CZ" dirty="0" smtClean="0"/>
              <a:t>z </a:t>
            </a:r>
            <a:r>
              <a:rPr lang="cs-CZ" dirty="0"/>
              <a:t>klidu se zrychlením 3 m/s</a:t>
            </a:r>
            <a:r>
              <a:rPr lang="cs-CZ" baseline="30000" dirty="0"/>
              <a:t>2</a:t>
            </a:r>
            <a:r>
              <a:rPr lang="cs-CZ" dirty="0"/>
              <a:t>. Jakou hodnotu rychlosti bude mít v časech 2s, 4s, 6s a 8s?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Výsledky zapiš do připravené tabulky </a:t>
            </a:r>
            <a:r>
              <a:rPr lang="cs-CZ" dirty="0" smtClean="0"/>
              <a:t>a </a:t>
            </a:r>
            <a:r>
              <a:rPr lang="cs-CZ" dirty="0"/>
              <a:t>sestroj graf závislosti rychlosti rovnoměrně zrychleného pohybu na čase.</a:t>
            </a:r>
          </a:p>
        </p:txBody>
      </p:sp>
    </p:spTree>
    <p:extLst>
      <p:ext uri="{BB962C8B-B14F-4D97-AF65-F5344CB8AC3E}">
        <p14:creationId xmlns:p14="http://schemas.microsoft.com/office/powerpoint/2010/main" val="324830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50" y="620714"/>
            <a:ext cx="10658475" cy="5976937"/>
          </a:xfrm>
        </p:spPr>
        <p:txBody>
          <a:bodyPr/>
          <a:lstStyle/>
          <a:p>
            <a:r>
              <a:rPr lang="cs-CZ" dirty="0"/>
              <a:t>Tabulka</a:t>
            </a:r>
          </a:p>
          <a:p>
            <a:endParaRPr lang="cs-CZ" dirty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Graf</a:t>
            </a:r>
            <a:endParaRPr lang="cs-CZ" dirty="0"/>
          </a:p>
        </p:txBody>
      </p:sp>
      <p:pic>
        <p:nvPicPr>
          <p:cNvPr id="9296" name="Picture 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332" y="1052514"/>
            <a:ext cx="5905500" cy="136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97" name="Picture 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439" y="2609850"/>
            <a:ext cx="4967287" cy="367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807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825" y="228600"/>
            <a:ext cx="10387013" cy="6629400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Tabulka</a:t>
            </a:r>
          </a:p>
          <a:p>
            <a:endParaRPr lang="cs-CZ" dirty="0" smtClean="0"/>
          </a:p>
          <a:p>
            <a:endParaRPr lang="cs-CZ" dirty="0"/>
          </a:p>
          <a:p>
            <a:r>
              <a:rPr lang="cs-CZ" dirty="0"/>
              <a:t>Graf</a:t>
            </a:r>
          </a:p>
          <a:p>
            <a:endParaRPr lang="cs-CZ" dirty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sz="2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cs-CZ" sz="2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cs-CZ" sz="2000" dirty="0"/>
              <a:t>	</a:t>
            </a:r>
            <a:endParaRPr lang="cs-CZ" sz="2000" dirty="0" smtClean="0"/>
          </a:p>
          <a:p>
            <a:pPr>
              <a:buFont typeface="Wingdings" panose="05000000000000000000" pitchFamily="2" charset="2"/>
              <a:buNone/>
            </a:pPr>
            <a:endParaRPr lang="cs-CZ" sz="2000" dirty="0"/>
          </a:p>
          <a:p>
            <a:pPr>
              <a:buFont typeface="Wingdings" panose="05000000000000000000" pitchFamily="2" charset="2"/>
              <a:buNone/>
            </a:pPr>
            <a:r>
              <a:rPr lang="cs-CZ" sz="3000" dirty="0" smtClean="0"/>
              <a:t>	Okamžitá </a:t>
            </a:r>
            <a:r>
              <a:rPr lang="cs-CZ" sz="3000" dirty="0"/>
              <a:t>rychlost rovnoměrně zrychleného pohybu je přímo úměrná času (v = a.t) Grafem rychlosti jako funkce času je úsečka. Při nulové počáteční rychlosti prochází počátkem.</a:t>
            </a:r>
          </a:p>
          <a:p>
            <a:pPr>
              <a:buFont typeface="Wingdings" panose="05000000000000000000" pitchFamily="2" charset="2"/>
              <a:buNone/>
            </a:pPr>
            <a:endParaRPr lang="cs-CZ" sz="2000" dirty="0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456" y="677070"/>
            <a:ext cx="5111750" cy="100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606" y="1846262"/>
            <a:ext cx="5689600" cy="33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902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620714"/>
            <a:ext cx="10515600" cy="6051549"/>
          </a:xfrm>
        </p:spPr>
        <p:txBody>
          <a:bodyPr/>
          <a:lstStyle/>
          <a:p>
            <a:r>
              <a:rPr lang="cs-CZ" dirty="0"/>
              <a:t>Dráha s, pro v</a:t>
            </a:r>
            <a:r>
              <a:rPr lang="cs-CZ" baseline="-25000" dirty="0"/>
              <a:t>1</a:t>
            </a:r>
            <a:r>
              <a:rPr lang="cs-CZ" dirty="0"/>
              <a:t> = 0 m/s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/>
              <a:t>Pro rovnoměrně zrychlený pohyb s nulovou počáteční rychlostí můžeme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odvodit ze vztahů               ,                              </a:t>
            </a:r>
          </a:p>
          <a:p>
            <a:pPr>
              <a:buFont typeface="Wingdings" panose="05000000000000000000" pitchFamily="2" charset="2"/>
              <a:buNone/>
            </a:pPr>
            <a:endParaRPr lang="cs-CZ" dirty="0" smtClean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vztahy			,              </a:t>
            </a:r>
            <a:r>
              <a:rPr lang="cs-CZ" dirty="0" smtClean="0"/>
              <a:t>   ,                          .</a:t>
            </a:r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5278112"/>
              </p:ext>
            </p:extLst>
          </p:nvPr>
        </p:nvGraphicFramePr>
        <p:xfrm>
          <a:off x="4879945" y="1128574"/>
          <a:ext cx="2470209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Rovnice" r:id="rId3" imgW="736280" imgH="393529" progId="Equation.3">
                  <p:embed/>
                </p:oleObj>
              </mc:Choice>
              <mc:Fallback>
                <p:oleObj name="Rovnice" r:id="rId3" imgW="73628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9945" y="1128574"/>
                        <a:ext cx="2470209" cy="107950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1524001" y="3168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7816730"/>
              </p:ext>
            </p:extLst>
          </p:nvPr>
        </p:nvGraphicFramePr>
        <p:xfrm>
          <a:off x="3746867" y="4046254"/>
          <a:ext cx="1267251" cy="471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Rovnice" r:id="rId5" imgW="406048" imgH="152268" progId="Equation.3">
                  <p:embed/>
                </p:oleObj>
              </mc:Choice>
              <mc:Fallback>
                <p:oleObj name="Rovnice" r:id="rId5" imgW="406048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867" y="4046254"/>
                        <a:ext cx="1267251" cy="47153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0405247"/>
              </p:ext>
            </p:extLst>
          </p:nvPr>
        </p:nvGraphicFramePr>
        <p:xfrm>
          <a:off x="5199855" y="3625015"/>
          <a:ext cx="1901033" cy="1277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Rovnice" r:id="rId7" imgW="583947" imgH="393529" progId="Equation.3">
                  <p:embed/>
                </p:oleObj>
              </mc:Choice>
              <mc:Fallback>
                <p:oleObj name="Rovnice" r:id="rId7" imgW="58394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9855" y="3625015"/>
                        <a:ext cx="1901033" cy="127718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777923"/>
              </p:ext>
            </p:extLst>
          </p:nvPr>
        </p:nvGraphicFramePr>
        <p:xfrm>
          <a:off x="2657475" y="5221288"/>
          <a:ext cx="1339850" cy="113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Rovnice" r:id="rId9" imgW="533160" imgH="444240" progId="Equation.3">
                  <p:embed/>
                </p:oleObj>
              </mc:Choice>
              <mc:Fallback>
                <p:oleObj name="Rovnice" r:id="rId9" imgW="5331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7475" y="5221288"/>
                        <a:ext cx="1339850" cy="113188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028833"/>
              </p:ext>
            </p:extLst>
          </p:nvPr>
        </p:nvGraphicFramePr>
        <p:xfrm>
          <a:off x="4708262" y="5304241"/>
          <a:ext cx="1169295" cy="999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Rovnice" r:id="rId11" imgW="457002" imgH="393529" progId="Equation.3">
                  <p:embed/>
                </p:oleObj>
              </mc:Choice>
              <mc:Fallback>
                <p:oleObj name="Rovnice" r:id="rId11" imgW="45700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8262" y="5304241"/>
                        <a:ext cx="1169295" cy="99906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5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1765000"/>
              </p:ext>
            </p:extLst>
          </p:nvPr>
        </p:nvGraphicFramePr>
        <p:xfrm>
          <a:off x="6588494" y="5476875"/>
          <a:ext cx="1655763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Rovnice" r:id="rId13" imgW="609600" imgH="228600" progId="Equation.3">
                  <p:embed/>
                </p:oleObj>
              </mc:Choice>
              <mc:Fallback>
                <p:oleObj name="Rovnice" r:id="rId13" imgW="609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494" y="5476875"/>
                        <a:ext cx="1655763" cy="6207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3805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5838" y="908050"/>
            <a:ext cx="10272712" cy="4959350"/>
          </a:xfrm>
        </p:spPr>
        <p:txBody>
          <a:bodyPr/>
          <a:lstStyle/>
          <a:p>
            <a:r>
              <a:rPr lang="cs-CZ" dirty="0"/>
              <a:t>Příklad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Vlak se rozjíždí z klidu se zrychlením </a:t>
            </a:r>
            <a:r>
              <a:rPr lang="cs-CZ" dirty="0" smtClean="0"/>
              <a:t>0,5 </a:t>
            </a:r>
            <a:r>
              <a:rPr lang="cs-CZ" dirty="0"/>
              <a:t>m/s</a:t>
            </a:r>
            <a:r>
              <a:rPr lang="cs-CZ" baseline="30000" dirty="0"/>
              <a:t>2</a:t>
            </a:r>
            <a:r>
              <a:rPr lang="cs-CZ" dirty="0"/>
              <a:t>. Jakou dráhu urazil během svého pohybu za 10s, 20s, 30s a 40s?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Výsledky zapiš do připravené tabulky a sestroj graf závislosti dráhy rovnoměrně zrychleného pohybu na čase.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21251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457</Words>
  <Application>Microsoft Office PowerPoint</Application>
  <PresentationFormat>Širokoúhlá obrazovka</PresentationFormat>
  <Paragraphs>123</Paragraphs>
  <Slides>15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Rovnoměrně zrychlený pohyb.</vt:lpstr>
      <vt:lpstr>Záznamový list výukového materiálu </vt:lpstr>
      <vt:lpstr>Rovnoměrně zrychlený pohyb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Volný pád</vt:lpstr>
      <vt:lpstr>Prezentace aplikace PowerPoint</vt:lpstr>
      <vt:lpstr>Prezentace aplikace PowerPoint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Rovnoměrně zrychlený pohyb</dc:title>
  <dc:creator>Berka</dc:creator>
  <cp:lastModifiedBy>Berka</cp:lastModifiedBy>
  <cp:revision>8</cp:revision>
  <dcterms:created xsi:type="dcterms:W3CDTF">2013-12-27T09:01:35Z</dcterms:created>
  <dcterms:modified xsi:type="dcterms:W3CDTF">2014-01-31T10:52:16Z</dcterms:modified>
</cp:coreProperties>
</file>