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x-wav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6" d="100"/>
          <a:sy n="86" d="100"/>
        </p:scale>
        <p:origin x="13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2D2C7-5A35-450C-ADA2-EB3589B3B4C7}" type="datetimeFigureOut">
              <a:rPr lang="cs-CZ" smtClean="0"/>
              <a:t>6.2.2014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07C95-7B8A-4DF9-A3B0-F17094F2CA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342529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2D2C7-5A35-450C-ADA2-EB3589B3B4C7}" type="datetimeFigureOut">
              <a:rPr lang="cs-CZ" smtClean="0"/>
              <a:t>6.2.2014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07C95-7B8A-4DF9-A3B0-F17094F2CA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136196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2D2C7-5A35-450C-ADA2-EB3589B3B4C7}" type="datetimeFigureOut">
              <a:rPr lang="cs-CZ" smtClean="0"/>
              <a:t>6.2.2014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07C95-7B8A-4DF9-A3B0-F17094F2CA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465965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Nadpis, text a 2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10972800" cy="13716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half" idx="1"/>
          </p:nvPr>
        </p:nvSpPr>
        <p:spPr>
          <a:xfrm>
            <a:off x="609600" y="1981200"/>
            <a:ext cx="5384800" cy="388620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quarter" idx="2"/>
          </p:nvPr>
        </p:nvSpPr>
        <p:spPr>
          <a:xfrm>
            <a:off x="6197600" y="1981200"/>
            <a:ext cx="5384800" cy="186690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3"/>
          </p:nvPr>
        </p:nvSpPr>
        <p:spPr>
          <a:xfrm>
            <a:off x="6197600" y="4000500"/>
            <a:ext cx="5384800" cy="186690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E8D698-E2E6-49F9-BFFC-D633CBF3A89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8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35809077"/>
      </p:ext>
    </p:extLst>
  </p:cSld>
  <p:clrMapOvr>
    <a:masterClrMapping/>
  </p:clrMapOvr>
  <p:transition spd="med" advTm="20000">
    <p:sndAc>
      <p:stSnd>
        <p:snd r:embed="rId1" name="type.wav"/>
      </p:stSnd>
    </p:sndAc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Nadpis, text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10972800" cy="13716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half" idx="1"/>
          </p:nvPr>
        </p:nvSpPr>
        <p:spPr>
          <a:xfrm>
            <a:off x="609600" y="1981200"/>
            <a:ext cx="5384800" cy="388620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384800" cy="388620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47F0DF-C9BC-4CFD-AA8C-A88F17C38E1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12670086"/>
      </p:ext>
    </p:extLst>
  </p:cSld>
  <p:clrMapOvr>
    <a:masterClrMapping/>
  </p:clrMapOvr>
  <p:transition spd="med" advTm="20000">
    <p:sndAc>
      <p:stSnd>
        <p:snd r:embed="rId1" name="type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2D2C7-5A35-450C-ADA2-EB3589B3B4C7}" type="datetimeFigureOut">
              <a:rPr lang="cs-CZ" smtClean="0"/>
              <a:t>6.2.2014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07C95-7B8A-4DF9-A3B0-F17094F2CA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38217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2D2C7-5A35-450C-ADA2-EB3589B3B4C7}" type="datetimeFigureOut">
              <a:rPr lang="cs-CZ" smtClean="0"/>
              <a:t>6.2.2014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07C95-7B8A-4DF9-A3B0-F17094F2CA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593943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2D2C7-5A35-450C-ADA2-EB3589B3B4C7}" type="datetimeFigureOut">
              <a:rPr lang="cs-CZ" smtClean="0"/>
              <a:t>6.2.2014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07C95-7B8A-4DF9-A3B0-F17094F2CA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835738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2D2C7-5A35-450C-ADA2-EB3589B3B4C7}" type="datetimeFigureOut">
              <a:rPr lang="cs-CZ" smtClean="0"/>
              <a:t>6.2.2014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07C95-7B8A-4DF9-A3B0-F17094F2CA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847363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2D2C7-5A35-450C-ADA2-EB3589B3B4C7}" type="datetimeFigureOut">
              <a:rPr lang="cs-CZ" smtClean="0"/>
              <a:t>6.2.2014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07C95-7B8A-4DF9-A3B0-F17094F2CA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743408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2D2C7-5A35-450C-ADA2-EB3589B3B4C7}" type="datetimeFigureOut">
              <a:rPr lang="cs-CZ" smtClean="0"/>
              <a:t>6.2.2014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07C95-7B8A-4DF9-A3B0-F17094F2CA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28365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2D2C7-5A35-450C-ADA2-EB3589B3B4C7}" type="datetimeFigureOut">
              <a:rPr lang="cs-CZ" smtClean="0"/>
              <a:t>6.2.2014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07C95-7B8A-4DF9-A3B0-F17094F2CA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562714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2D2C7-5A35-450C-ADA2-EB3589B3B4C7}" type="datetimeFigureOut">
              <a:rPr lang="cs-CZ" smtClean="0"/>
              <a:t>6.2.2014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07C95-7B8A-4DF9-A3B0-F17094F2CA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780118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82D2C7-5A35-450C-ADA2-EB3589B3B4C7}" type="datetimeFigureOut">
              <a:rPr lang="cs-CZ" smtClean="0"/>
              <a:t>6.2.2014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C07C95-7B8A-4DF9-A3B0-F17094F2CA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580695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2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5.bin"/><Relationship Id="rId5" Type="http://schemas.openxmlformats.org/officeDocument/2006/relationships/image" Target="../media/image5.wmf"/><Relationship Id="rId4" Type="http://schemas.openxmlformats.org/officeDocument/2006/relationships/oleObject" Target="../embeddings/oleObject4.bin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.bin"/><Relationship Id="rId3" Type="http://schemas.openxmlformats.org/officeDocument/2006/relationships/audio" Target="../media/audio1.wav"/><Relationship Id="rId7" Type="http://schemas.openxmlformats.org/officeDocument/2006/relationships/image" Target="../media/image6.wmf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8.bin"/><Relationship Id="rId5" Type="http://schemas.openxmlformats.org/officeDocument/2006/relationships/image" Target="../media/image5.wmf"/><Relationship Id="rId4" Type="http://schemas.openxmlformats.org/officeDocument/2006/relationships/oleObject" Target="../embeddings/oleObject7.bin"/><Relationship Id="rId9" Type="http://schemas.openxmlformats.org/officeDocument/2006/relationships/image" Target="../media/image7.w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3" Type="http://schemas.openxmlformats.org/officeDocument/2006/relationships/oleObject" Target="../embeddings/oleObject10.bin"/><Relationship Id="rId7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9.wmf"/><Relationship Id="rId5" Type="http://schemas.openxmlformats.org/officeDocument/2006/relationships/oleObject" Target="../embeddings/oleObject11.bin"/><Relationship Id="rId4" Type="http://schemas.openxmlformats.org/officeDocument/2006/relationships/image" Target="../media/image8.w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3" Type="http://schemas.openxmlformats.org/officeDocument/2006/relationships/oleObject" Target="../embeddings/oleObject13.bin"/><Relationship Id="rId7" Type="http://schemas.openxmlformats.org/officeDocument/2006/relationships/oleObject" Target="../embeddings/oleObject1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1.wmf"/><Relationship Id="rId5" Type="http://schemas.openxmlformats.org/officeDocument/2006/relationships/oleObject" Target="../embeddings/oleObject14.bin"/><Relationship Id="rId4" Type="http://schemas.openxmlformats.org/officeDocument/2006/relationships/image" Target="../media/image10.w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13.wmf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3" Type="http://schemas.openxmlformats.org/officeDocument/2006/relationships/oleObject" Target="../embeddings/oleObject17.bin"/><Relationship Id="rId7" Type="http://schemas.openxmlformats.org/officeDocument/2006/relationships/oleObject" Target="../embeddings/oleObject1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15.wmf"/><Relationship Id="rId5" Type="http://schemas.openxmlformats.org/officeDocument/2006/relationships/oleObject" Target="../embeddings/oleObject18.bin"/><Relationship Id="rId4" Type="http://schemas.openxmlformats.org/officeDocument/2006/relationships/image" Target="../media/image14.w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ctrTitle" idx="4294967295"/>
          </p:nvPr>
        </p:nvSpPr>
        <p:spPr>
          <a:xfrm>
            <a:off x="2208213" y="3068639"/>
            <a:ext cx="7772400" cy="1323975"/>
          </a:xfrm>
        </p:spPr>
        <p:txBody>
          <a:bodyPr/>
          <a:lstStyle/>
          <a:p>
            <a:pPr algn="ctr" eaLnBrk="1" hangingPunct="1"/>
            <a:r>
              <a:rPr lang="cs-CZ" sz="5000" b="1">
                <a:solidFill>
                  <a:srgbClr val="000000"/>
                </a:solidFill>
              </a:rPr>
              <a:t>Kinematika </a:t>
            </a:r>
            <a:r>
              <a:rPr lang="cs-CZ" sz="5000" b="1" smtClean="0">
                <a:solidFill>
                  <a:srgbClr val="000000"/>
                </a:solidFill>
              </a:rPr>
              <a:t>– test.</a:t>
            </a:r>
            <a:endParaRPr lang="cs-CZ" sz="5000" b="1" dirty="0">
              <a:solidFill>
                <a:srgbClr val="000000"/>
              </a:solidFill>
            </a:endParaRPr>
          </a:p>
        </p:txBody>
      </p:sp>
      <p:pic>
        <p:nvPicPr>
          <p:cNvPr id="3075" name="Obrázek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4350" y="476251"/>
            <a:ext cx="6083300" cy="148431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TextovéPole 4"/>
          <p:cNvSpPr txBox="1">
            <a:spLocks noChangeArrowheads="1"/>
          </p:cNvSpPr>
          <p:nvPr/>
        </p:nvSpPr>
        <p:spPr bwMode="auto">
          <a:xfrm>
            <a:off x="3719514" y="2636838"/>
            <a:ext cx="4968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cs-CZ" sz="1800" b="1">
                <a:solidFill>
                  <a:srgbClr val="000000"/>
                </a:solidFill>
                <a:latin typeface="Calibri" panose="020F0502020204030204" pitchFamily="34" charset="0"/>
              </a:rPr>
              <a:t>VY_32_INOVACE_006_Fyzika</a:t>
            </a:r>
          </a:p>
        </p:txBody>
      </p:sp>
      <p:sp>
        <p:nvSpPr>
          <p:cNvPr id="3077" name="TextovéPole 5"/>
          <p:cNvSpPr txBox="1">
            <a:spLocks noChangeArrowheads="1"/>
          </p:cNvSpPr>
          <p:nvPr/>
        </p:nvSpPr>
        <p:spPr bwMode="auto">
          <a:xfrm>
            <a:off x="7248525" y="5589588"/>
            <a:ext cx="30241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cs-CZ" sz="1800">
                <a:latin typeface="Calibri" panose="020F0502020204030204" pitchFamily="34" charset="0"/>
              </a:rPr>
              <a:t>Autor: </a:t>
            </a:r>
            <a:r>
              <a:rPr lang="cs-CZ" sz="1800"/>
              <a:t>Mgr. Roman Berka</a:t>
            </a:r>
          </a:p>
        </p:txBody>
      </p:sp>
    </p:spTree>
    <p:extLst>
      <p:ext uri="{BB962C8B-B14F-4D97-AF65-F5344CB8AC3E}">
        <p14:creationId xmlns:p14="http://schemas.microsoft.com/office/powerpoint/2010/main" val="1572310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747"/>
    </mc:Choice>
    <mc:Fallback xmlns="">
      <p:transition spd="slow" advTm="8747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3200" dirty="0">
                <a:solidFill>
                  <a:schemeClr val="accent2">
                    <a:lumMod val="50000"/>
                  </a:schemeClr>
                </a:solidFill>
              </a:rPr>
              <a:t>7.	Jakou značku má zrychlení?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0163" y="2125014"/>
            <a:ext cx="8420637" cy="3742386"/>
          </a:xfrm>
        </p:spPr>
        <p:txBody>
          <a:bodyPr/>
          <a:lstStyle/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dirty="0"/>
              <a:t>m</a:t>
            </a:r>
            <a:endParaRPr lang="cs-CZ" dirty="0" smtClean="0"/>
          </a:p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dirty="0" smtClean="0"/>
              <a:t>A</a:t>
            </a:r>
          </a:p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dirty="0" smtClean="0"/>
              <a:t>z</a:t>
            </a:r>
          </a:p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dirty="0" smtClean="0"/>
              <a:t>žádnou z uvedených</a:t>
            </a:r>
          </a:p>
        </p:txBody>
      </p:sp>
    </p:spTree>
    <p:extLst>
      <p:ext uri="{BB962C8B-B14F-4D97-AF65-F5344CB8AC3E}">
        <p14:creationId xmlns:p14="http://schemas.microsoft.com/office/powerpoint/2010/main" val="413454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104"/>
    </mc:Choice>
    <mc:Fallback xmlns="">
      <p:transition spd="slow" advTm="20104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3200" dirty="0">
                <a:solidFill>
                  <a:schemeClr val="accent2">
                    <a:lumMod val="50000"/>
                  </a:schemeClr>
                </a:solidFill>
              </a:rPr>
              <a:t>8.	Co je jednotkou zrychlení?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0163" y="2163651"/>
            <a:ext cx="8420637" cy="3703749"/>
          </a:xfrm>
        </p:spPr>
        <p:txBody>
          <a:bodyPr/>
          <a:lstStyle/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dirty="0" smtClean="0"/>
              <a:t>metr za sekundu na druhou</a:t>
            </a:r>
          </a:p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dirty="0" smtClean="0"/>
              <a:t>metr za sekundu</a:t>
            </a:r>
          </a:p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dirty="0" smtClean="0"/>
              <a:t>kilometr za hodinu</a:t>
            </a:r>
          </a:p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dirty="0" smtClean="0"/>
              <a:t>žádná z uvedených</a:t>
            </a:r>
          </a:p>
        </p:txBody>
      </p:sp>
    </p:spTree>
    <p:extLst>
      <p:ext uri="{BB962C8B-B14F-4D97-AF65-F5344CB8AC3E}">
        <p14:creationId xmlns:p14="http://schemas.microsoft.com/office/powerpoint/2010/main" val="1524782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58"/>
    </mc:Choice>
    <mc:Fallback xmlns="">
      <p:transition spd="slow" advTm="20058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3200" dirty="0">
                <a:solidFill>
                  <a:schemeClr val="accent2">
                    <a:lumMod val="50000"/>
                  </a:schemeClr>
                </a:solidFill>
              </a:rPr>
              <a:t>9.	Je uvedena jednotka, která nemůže být </a:t>
            </a:r>
            <a:r>
              <a:rPr lang="cs-CZ" sz="3200" dirty="0" smtClean="0">
                <a:solidFill>
                  <a:schemeClr val="accent2">
                    <a:lumMod val="50000"/>
                  </a:schemeClr>
                </a:solidFill>
              </a:rPr>
              <a:t>jednotkou 	rychlosti</a:t>
            </a:r>
            <a:r>
              <a:rPr lang="cs-CZ" sz="3200" dirty="0">
                <a:solidFill>
                  <a:schemeClr val="accent2">
                    <a:lumMod val="50000"/>
                  </a:schemeClr>
                </a:solidFill>
              </a:rPr>
              <a:t>?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08732" y="1690688"/>
            <a:ext cx="9645068" cy="4486275"/>
          </a:xfrm>
        </p:spPr>
        <p:txBody>
          <a:bodyPr>
            <a:normAutofit/>
          </a:bodyPr>
          <a:lstStyle/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dirty="0">
                <a:solidFill>
                  <a:schemeClr val="bg1"/>
                </a:solidFill>
              </a:rPr>
              <a:t>.</a:t>
            </a:r>
          </a:p>
          <a:p>
            <a:pPr marL="0" indent="0">
              <a:buNone/>
            </a:pPr>
            <a:r>
              <a:rPr lang="cs-CZ" dirty="0" smtClean="0"/>
              <a:t>a)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dirty="0" smtClean="0"/>
              <a:t>b)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dirty="0" smtClean="0"/>
              <a:t>c)</a:t>
            </a:r>
            <a:endParaRPr lang="cs-CZ" dirty="0"/>
          </a:p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dirty="0" smtClean="0">
                <a:solidFill>
                  <a:schemeClr val="bg1"/>
                </a:solidFill>
              </a:rPr>
              <a:t>..</a:t>
            </a:r>
            <a:endParaRPr lang="cs-CZ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cs-CZ" dirty="0" smtClean="0"/>
              <a:t>d)	všechny uvedené jsou jednotkami rychlosti</a:t>
            </a:r>
            <a:endParaRPr lang="cs-CZ" dirty="0"/>
          </a:p>
        </p:txBody>
      </p:sp>
      <p:sp>
        <p:nvSpPr>
          <p:cNvPr id="14340" name="Rectangle 5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s-CZ" sz="1800"/>
          </a:p>
        </p:txBody>
      </p:sp>
      <p:graphicFrame>
        <p:nvGraphicFramePr>
          <p:cNvPr id="14341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10779478"/>
              </p:ext>
            </p:extLst>
          </p:nvPr>
        </p:nvGraphicFramePr>
        <p:xfrm>
          <a:off x="3359150" y="1985965"/>
          <a:ext cx="647700" cy="72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5" name="Rovnice" r:id="rId3" imgW="253890" imgH="393529" progId="Equation.3">
                  <p:embed/>
                </p:oleObj>
              </mc:Choice>
              <mc:Fallback>
                <p:oleObj name="Rovnice" r:id="rId3" imgW="253890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9150" y="1985965"/>
                        <a:ext cx="647700" cy="720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42" name="Rectangle 7"/>
          <p:cNvSpPr>
            <a:spLocks noChangeArrowheads="1"/>
          </p:cNvSpPr>
          <p:nvPr/>
        </p:nvSpPr>
        <p:spPr bwMode="auto">
          <a:xfrm>
            <a:off x="1524001" y="304907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s-CZ" sz="1800"/>
          </a:p>
        </p:txBody>
      </p:sp>
      <p:graphicFrame>
        <p:nvGraphicFramePr>
          <p:cNvPr id="14343" name="Object 6"/>
          <p:cNvGraphicFramePr>
            <a:graphicFrameLocks noChangeAspect="1"/>
          </p:cNvGraphicFramePr>
          <p:nvPr/>
        </p:nvGraphicFramePr>
        <p:xfrm>
          <a:off x="3359150" y="3933825"/>
          <a:ext cx="649288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6" name="Rovnice" r:id="rId5" imgW="190417" imgH="393529" progId="Equation.3">
                  <p:embed/>
                </p:oleObj>
              </mc:Choice>
              <mc:Fallback>
                <p:oleObj name="Rovnice" r:id="rId5" imgW="190417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9150" y="3933825"/>
                        <a:ext cx="649288" cy="863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44" name="Rectangle 9"/>
          <p:cNvSpPr>
            <a:spLocks noChangeArrowheads="1"/>
          </p:cNvSpPr>
          <p:nvPr/>
        </p:nvSpPr>
        <p:spPr bwMode="auto">
          <a:xfrm>
            <a:off x="1343026" y="309987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s-CZ" sz="1800"/>
          </a:p>
        </p:txBody>
      </p:sp>
      <p:graphicFrame>
        <p:nvGraphicFramePr>
          <p:cNvPr id="14345" name="Object 8"/>
          <p:cNvGraphicFramePr>
            <a:graphicFrameLocks noChangeAspect="1"/>
          </p:cNvGraphicFramePr>
          <p:nvPr/>
        </p:nvGraphicFramePr>
        <p:xfrm>
          <a:off x="3432175" y="2924176"/>
          <a:ext cx="647700" cy="792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7" name="Rovnice" r:id="rId7" imgW="215713" imgH="393359" progId="Equation.3">
                  <p:embed/>
                </p:oleObj>
              </mc:Choice>
              <mc:Fallback>
                <p:oleObj name="Rovnice" r:id="rId7" imgW="215713" imgH="39335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32175" y="2924176"/>
                        <a:ext cx="647700" cy="7921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98151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2020"/>
    </mc:Choice>
    <mc:Fallback xmlns="">
      <p:transition spd="slow" advTm="3202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3200" dirty="0">
                <a:solidFill>
                  <a:schemeClr val="accent2">
                    <a:lumMod val="50000"/>
                  </a:schemeClr>
                </a:solidFill>
              </a:rPr>
              <a:t>10.	Která rychlost v km/h odpovídá </a:t>
            </a:r>
            <a:r>
              <a:rPr lang="cs-CZ" sz="3200" dirty="0" smtClean="0">
                <a:solidFill>
                  <a:schemeClr val="accent2">
                    <a:lumMod val="50000"/>
                  </a:schemeClr>
                </a:solidFill>
              </a:rPr>
              <a:t>rychlosti </a:t>
            </a:r>
            <a:r>
              <a:rPr lang="cs-CZ" sz="3200" dirty="0">
                <a:solidFill>
                  <a:schemeClr val="accent2">
                    <a:lumMod val="50000"/>
                  </a:schemeClr>
                </a:solidFill>
              </a:rPr>
              <a:t>3 m/s?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0" y="1981200"/>
            <a:ext cx="4470399" cy="3886200"/>
          </a:xfrm>
        </p:spPr>
        <p:txBody>
          <a:bodyPr/>
          <a:lstStyle/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dirty="0"/>
              <a:t>30</a:t>
            </a:r>
          </a:p>
          <a:p>
            <a:pPr marL="609600" indent="-609600">
              <a:buFont typeface="Wingdings" panose="05000000000000000000" pitchFamily="2" charset="2"/>
              <a:buAutoNum type="alphaLcParenR"/>
            </a:pPr>
            <a:endParaRPr lang="cs-CZ" dirty="0"/>
          </a:p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dirty="0"/>
              <a:t>14,4</a:t>
            </a:r>
          </a:p>
          <a:p>
            <a:pPr marL="609600" indent="-609600">
              <a:buFont typeface="Wingdings" panose="05000000000000000000" pitchFamily="2" charset="2"/>
              <a:buAutoNum type="alphaLcParenR"/>
            </a:pPr>
            <a:endParaRPr lang="cs-CZ" dirty="0"/>
          </a:p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dirty="0"/>
              <a:t>10,8</a:t>
            </a:r>
          </a:p>
          <a:p>
            <a:pPr marL="609600" indent="-609600">
              <a:buFont typeface="Wingdings" panose="05000000000000000000" pitchFamily="2" charset="2"/>
              <a:buAutoNum type="alphaLcParenR"/>
            </a:pPr>
            <a:endParaRPr lang="cs-CZ" dirty="0"/>
          </a:p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dirty="0"/>
              <a:t>žádná z uvedených</a:t>
            </a:r>
          </a:p>
        </p:txBody>
      </p:sp>
      <p:graphicFrame>
        <p:nvGraphicFramePr>
          <p:cNvPr id="15364" name="Object 6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3648076" y="2781301"/>
          <a:ext cx="511175" cy="792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9" name="Rovnice" r:id="rId4" imgW="253890" imgH="393529" progId="Equation.3">
                  <p:embed/>
                </p:oleObj>
              </mc:Choice>
              <mc:Fallback>
                <p:oleObj name="Rovnice" r:id="rId4" imgW="253890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48076" y="2781301"/>
                        <a:ext cx="511175" cy="7921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99CC00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s-CZ" sz="1800"/>
          </a:p>
        </p:txBody>
      </p:sp>
      <p:graphicFrame>
        <p:nvGraphicFramePr>
          <p:cNvPr id="15366" name="Object 4"/>
          <p:cNvGraphicFramePr>
            <a:graphicFrameLocks noChangeAspect="1"/>
          </p:cNvGraphicFramePr>
          <p:nvPr/>
        </p:nvGraphicFramePr>
        <p:xfrm>
          <a:off x="3287713" y="1844676"/>
          <a:ext cx="520700" cy="792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0" name="Rovnice" r:id="rId6" imgW="253890" imgH="393529" progId="Equation.3">
                  <p:embed/>
                </p:oleObj>
              </mc:Choice>
              <mc:Fallback>
                <p:oleObj name="Rovnice" r:id="rId6" imgW="253890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87713" y="1844676"/>
                        <a:ext cx="520700" cy="7921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99CC00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67" name="Object 8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3648076" y="3644900"/>
          <a:ext cx="557213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1" name="Rovnice" r:id="rId7" imgW="253890" imgH="393529" progId="Equation.3">
                  <p:embed/>
                </p:oleObj>
              </mc:Choice>
              <mc:Fallback>
                <p:oleObj name="Rovnice" r:id="rId7" imgW="253890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48076" y="3644900"/>
                        <a:ext cx="557213" cy="863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99CC00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15773268"/>
      </p:ext>
    </p:extLst>
  </p:cSld>
  <p:clrMapOvr>
    <a:masterClrMapping/>
  </p:clrMapOvr>
  <p:transition spd="med" advTm="46921">
    <p:sndAc>
      <p:stSnd>
        <p:snd r:embed="rId3" name="type.wav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3200" dirty="0">
                <a:solidFill>
                  <a:schemeClr val="accent2">
                    <a:lumMod val="50000"/>
                  </a:schemeClr>
                </a:solidFill>
              </a:rPr>
              <a:t>11.	Která z uvedených rychlostí je </a:t>
            </a:r>
            <a:r>
              <a:rPr lang="cs-CZ" sz="3200" dirty="0" smtClean="0">
                <a:solidFill>
                  <a:schemeClr val="accent2">
                    <a:lumMod val="50000"/>
                  </a:schemeClr>
                </a:solidFill>
              </a:rPr>
              <a:t>největší</a:t>
            </a:r>
            <a:r>
              <a:rPr lang="cs-CZ" sz="3200" dirty="0">
                <a:solidFill>
                  <a:schemeClr val="accent2">
                    <a:lumMod val="50000"/>
                  </a:schemeClr>
                </a:solidFill>
              </a:rPr>
              <a:t>?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1" y="1981200"/>
            <a:ext cx="8388349" cy="3886200"/>
          </a:xfrm>
        </p:spPr>
        <p:txBody>
          <a:bodyPr/>
          <a:lstStyle/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dirty="0"/>
              <a:t>20</a:t>
            </a:r>
          </a:p>
          <a:p>
            <a:pPr marL="609600" indent="-609600">
              <a:buFont typeface="Wingdings" panose="05000000000000000000" pitchFamily="2" charset="2"/>
              <a:buAutoNum type="alphaLcParenR"/>
            </a:pPr>
            <a:endParaRPr lang="cs-CZ" dirty="0"/>
          </a:p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dirty="0"/>
              <a:t>70</a:t>
            </a:r>
          </a:p>
          <a:p>
            <a:pPr marL="609600" indent="-609600">
              <a:buFont typeface="Wingdings" panose="05000000000000000000" pitchFamily="2" charset="2"/>
              <a:buAutoNum type="alphaLcParenR"/>
            </a:pPr>
            <a:endParaRPr lang="cs-CZ" dirty="0"/>
          </a:p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dirty="0"/>
              <a:t>70</a:t>
            </a:r>
          </a:p>
          <a:p>
            <a:pPr marL="609600" indent="-609600">
              <a:buFont typeface="Wingdings" panose="05000000000000000000" pitchFamily="2" charset="2"/>
              <a:buAutoNum type="alphaLcParenR"/>
            </a:pPr>
            <a:endParaRPr lang="cs-CZ" dirty="0"/>
          </a:p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dirty="0"/>
              <a:t>dvě z uvedených jsou stejné</a:t>
            </a:r>
          </a:p>
        </p:txBody>
      </p:sp>
      <p:graphicFrame>
        <p:nvGraphicFramePr>
          <p:cNvPr id="16388" name="Object 4"/>
          <p:cNvGraphicFramePr>
            <a:graphicFrameLocks noGrp="1" noChangeAspect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4077748751"/>
              </p:ext>
            </p:extLst>
          </p:nvPr>
        </p:nvGraphicFramePr>
        <p:xfrm>
          <a:off x="2973387" y="2839256"/>
          <a:ext cx="511175" cy="792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3" name="Rovnice" r:id="rId4" imgW="253890" imgH="393529" progId="Equation.3">
                  <p:embed/>
                </p:oleObj>
              </mc:Choice>
              <mc:Fallback>
                <p:oleObj name="Rovnice" r:id="rId4" imgW="253890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73387" y="2839256"/>
                        <a:ext cx="511175" cy="7921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99CC00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89" name="Rectangle 7"/>
          <p:cNvSpPr>
            <a:spLocks noChangeArrowheads="1"/>
          </p:cNvSpPr>
          <p:nvPr/>
        </p:nvSpPr>
        <p:spPr bwMode="auto">
          <a:xfrm>
            <a:off x="1524001" y="304907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s-CZ" sz="1800"/>
          </a:p>
        </p:txBody>
      </p:sp>
      <p:graphicFrame>
        <p:nvGraphicFramePr>
          <p:cNvPr id="16390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51678000"/>
              </p:ext>
            </p:extLst>
          </p:nvPr>
        </p:nvGraphicFramePr>
        <p:xfrm>
          <a:off x="2973387" y="1846263"/>
          <a:ext cx="385763" cy="792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4" name="Rovnice" r:id="rId6" imgW="190417" imgH="393529" progId="Equation.3">
                  <p:embed/>
                </p:oleObj>
              </mc:Choice>
              <mc:Fallback>
                <p:oleObj name="Rovnice" r:id="rId6" imgW="190417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73387" y="1846263"/>
                        <a:ext cx="385763" cy="7921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91" name="Rectangle 9"/>
          <p:cNvSpPr>
            <a:spLocks noChangeArrowheads="1"/>
          </p:cNvSpPr>
          <p:nvPr/>
        </p:nvSpPr>
        <p:spPr bwMode="auto">
          <a:xfrm>
            <a:off x="1524001" y="304907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s-CZ" sz="1800"/>
          </a:p>
        </p:txBody>
      </p:sp>
      <p:graphicFrame>
        <p:nvGraphicFramePr>
          <p:cNvPr id="16392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06562063"/>
              </p:ext>
            </p:extLst>
          </p:nvPr>
        </p:nvGraphicFramePr>
        <p:xfrm>
          <a:off x="2973387" y="3832249"/>
          <a:ext cx="579438" cy="719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5" name="Rovnice" r:id="rId8" imgW="317225" imgH="393359" progId="Equation.3">
                  <p:embed/>
                </p:oleObj>
              </mc:Choice>
              <mc:Fallback>
                <p:oleObj name="Rovnice" r:id="rId8" imgW="317225" imgH="39335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73387" y="3832249"/>
                        <a:ext cx="579438" cy="7191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37259322"/>
      </p:ext>
    </p:extLst>
  </p:cSld>
  <p:clrMapOvr>
    <a:masterClrMapping/>
  </p:clrMapOvr>
  <p:transition spd="med" advTm="46022">
    <p:sndAc>
      <p:stSnd>
        <p:snd r:embed="rId3" name="type.wav"/>
      </p:stSnd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3200" dirty="0">
                <a:solidFill>
                  <a:schemeClr val="accent2">
                    <a:lumMod val="50000"/>
                  </a:schemeClr>
                </a:solidFill>
              </a:rPr>
              <a:t>12.	Je některý z uvedených vzorců pro </a:t>
            </a:r>
            <a:r>
              <a:rPr lang="cs-CZ" sz="3200" dirty="0" smtClean="0">
                <a:solidFill>
                  <a:schemeClr val="accent2">
                    <a:lumMod val="50000"/>
                  </a:schemeClr>
                </a:solidFill>
              </a:rPr>
              <a:t>výpočet </a:t>
            </a:r>
            <a:r>
              <a:rPr lang="cs-CZ" sz="3200" dirty="0">
                <a:solidFill>
                  <a:schemeClr val="accent2">
                    <a:lumMod val="50000"/>
                  </a:schemeClr>
                </a:solidFill>
              </a:rPr>
              <a:t>veličin 	</a:t>
            </a:r>
            <a:r>
              <a:rPr lang="cs-CZ" sz="3200" dirty="0" smtClean="0">
                <a:solidFill>
                  <a:schemeClr val="accent2">
                    <a:lumMod val="50000"/>
                  </a:schemeClr>
                </a:solidFill>
              </a:rPr>
              <a:t>rovnoměrného přímočarého </a:t>
            </a:r>
            <a:r>
              <a:rPr lang="cs-CZ" sz="3200" dirty="0">
                <a:solidFill>
                  <a:schemeClr val="accent2">
                    <a:lumMod val="50000"/>
                  </a:schemeClr>
                </a:solidFill>
              </a:rPr>
              <a:t>pohybu chybný?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08732" y="1996225"/>
            <a:ext cx="8502068" cy="46106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dirty="0" smtClean="0"/>
              <a:t>a)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dirty="0" smtClean="0"/>
              <a:t>b)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dirty="0" smtClean="0"/>
              <a:t>c)</a:t>
            </a:r>
          </a:p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dirty="0" smtClean="0">
                <a:solidFill>
                  <a:schemeClr val="bg1"/>
                </a:solidFill>
              </a:rPr>
              <a:t>.	</a:t>
            </a:r>
            <a:endParaRPr lang="cs-CZ" dirty="0" smtClean="0"/>
          </a:p>
          <a:p>
            <a:pPr marL="609600" indent="-609600">
              <a:buFont typeface="Wingdings" panose="05000000000000000000" pitchFamily="2" charset="2"/>
              <a:buAutoNum type="alphaLcParenR" startAt="4"/>
            </a:pPr>
            <a:r>
              <a:rPr lang="cs-CZ" dirty="0" smtClean="0"/>
              <a:t>všechny uvedené vzorce jsou správné</a:t>
            </a:r>
          </a:p>
          <a:p>
            <a:pPr marL="609600" indent="-609600">
              <a:buFont typeface="Wingdings" panose="05000000000000000000" pitchFamily="2" charset="2"/>
              <a:buAutoNum type="alphaLcParenR" startAt="4"/>
            </a:pPr>
            <a:endParaRPr lang="cs-CZ" dirty="0" smtClean="0"/>
          </a:p>
        </p:txBody>
      </p:sp>
      <p:sp>
        <p:nvSpPr>
          <p:cNvPr id="17412" name="Rectangle 5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s-CZ" sz="1800"/>
          </a:p>
        </p:txBody>
      </p:sp>
      <p:graphicFrame>
        <p:nvGraphicFramePr>
          <p:cNvPr id="17413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61728130"/>
              </p:ext>
            </p:extLst>
          </p:nvPr>
        </p:nvGraphicFramePr>
        <p:xfrm>
          <a:off x="2526260" y="2036018"/>
          <a:ext cx="1150938" cy="449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40" name="Rovnice" r:id="rId3" imgW="393529" imgH="152334" progId="Equation.3">
                  <p:embed/>
                </p:oleObj>
              </mc:Choice>
              <mc:Fallback>
                <p:oleObj name="Rovnice" r:id="rId3" imgW="393529" imgH="152334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26260" y="2036018"/>
                        <a:ext cx="1150938" cy="449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14" name="Rectangle 7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s-CZ" sz="1800"/>
          </a:p>
        </p:txBody>
      </p:sp>
      <p:graphicFrame>
        <p:nvGraphicFramePr>
          <p:cNvPr id="17415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35463691"/>
              </p:ext>
            </p:extLst>
          </p:nvPr>
        </p:nvGraphicFramePr>
        <p:xfrm>
          <a:off x="2526260" y="2670390"/>
          <a:ext cx="976313" cy="1081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41" name="Rovnice" r:id="rId5" imgW="355292" imgH="393359" progId="Equation.3">
                  <p:embed/>
                </p:oleObj>
              </mc:Choice>
              <mc:Fallback>
                <p:oleObj name="Rovnice" r:id="rId5" imgW="355292" imgH="39335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26260" y="2670390"/>
                        <a:ext cx="976313" cy="1081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16" name="Rectangle 9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s-CZ" sz="1800"/>
          </a:p>
        </p:txBody>
      </p:sp>
      <p:graphicFrame>
        <p:nvGraphicFramePr>
          <p:cNvPr id="17417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98787673"/>
              </p:ext>
            </p:extLst>
          </p:nvPr>
        </p:nvGraphicFramePr>
        <p:xfrm>
          <a:off x="2500066" y="3760999"/>
          <a:ext cx="1028700" cy="1081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42" name="Rovnice" r:id="rId7" imgW="368140" imgH="393529" progId="Equation.3">
                  <p:embed/>
                </p:oleObj>
              </mc:Choice>
              <mc:Fallback>
                <p:oleObj name="Rovnice" r:id="rId7" imgW="368140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0066" y="3760999"/>
                        <a:ext cx="1028700" cy="1081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81164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1145"/>
    </mc:Choice>
    <mc:Fallback xmlns="">
      <p:transition spd="slow" advTm="41145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3200" dirty="0">
                <a:solidFill>
                  <a:schemeClr val="accent2">
                    <a:lumMod val="50000"/>
                  </a:schemeClr>
                </a:solidFill>
              </a:rPr>
              <a:t>13.	Který vzorec je správný pro </a:t>
            </a:r>
            <a:r>
              <a:rPr lang="cs-CZ" sz="3200" dirty="0" smtClean="0">
                <a:solidFill>
                  <a:schemeClr val="accent2">
                    <a:lumMod val="50000"/>
                  </a:schemeClr>
                </a:solidFill>
              </a:rPr>
              <a:t>výpočet dráhy </a:t>
            </a:r>
            <a:r>
              <a:rPr lang="cs-CZ" sz="3200" dirty="0" smtClean="0">
                <a:solidFill>
                  <a:schemeClr val="accent2">
                    <a:lumMod val="50000"/>
                  </a:schemeClr>
                </a:solidFill>
              </a:rPr>
              <a:t>přímočarého 	rovnoměrně zrychleného </a:t>
            </a:r>
            <a:r>
              <a:rPr lang="cs-CZ" sz="3200" dirty="0" smtClean="0">
                <a:solidFill>
                  <a:schemeClr val="accent2">
                    <a:lumMod val="50000"/>
                  </a:schemeClr>
                </a:solidFill>
              </a:rPr>
              <a:t>pohybu</a:t>
            </a:r>
            <a:r>
              <a:rPr lang="cs-CZ" sz="3200" dirty="0">
                <a:solidFill>
                  <a:schemeClr val="accent2">
                    <a:lumMod val="50000"/>
                  </a:schemeClr>
                </a:solidFill>
              </a:rPr>
              <a:t>?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67437" y="1983346"/>
            <a:ext cx="8343363" cy="461430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dirty="0" smtClean="0">
              <a:solidFill>
                <a:srgbClr val="000000"/>
              </a:solidFill>
            </a:endParaRPr>
          </a:p>
          <a:p>
            <a:pPr marL="0" indent="0">
              <a:buNone/>
            </a:pPr>
            <a:r>
              <a:rPr lang="cs-CZ" dirty="0" smtClean="0">
                <a:solidFill>
                  <a:srgbClr val="000000"/>
                </a:solidFill>
              </a:rPr>
              <a:t>a)</a:t>
            </a:r>
          </a:p>
          <a:p>
            <a:pPr marL="0" indent="0">
              <a:buNone/>
            </a:pPr>
            <a:endParaRPr lang="cs-CZ" dirty="0">
              <a:solidFill>
                <a:srgbClr val="000000"/>
              </a:solidFill>
            </a:endParaRPr>
          </a:p>
          <a:p>
            <a:pPr marL="0" indent="0">
              <a:buNone/>
            </a:pPr>
            <a:r>
              <a:rPr lang="cs-CZ" dirty="0" smtClean="0">
                <a:solidFill>
                  <a:srgbClr val="000000"/>
                </a:solidFill>
              </a:rPr>
              <a:t>b)</a:t>
            </a:r>
          </a:p>
          <a:p>
            <a:pPr marL="0" indent="0">
              <a:buNone/>
            </a:pPr>
            <a:endParaRPr lang="cs-CZ" dirty="0" smtClean="0">
              <a:solidFill>
                <a:srgbClr val="000000"/>
              </a:solidFill>
            </a:endParaRPr>
          </a:p>
          <a:p>
            <a:pPr marL="0" indent="0">
              <a:buNone/>
            </a:pPr>
            <a:r>
              <a:rPr lang="cs-CZ" dirty="0" smtClean="0">
                <a:solidFill>
                  <a:srgbClr val="000000"/>
                </a:solidFill>
              </a:rPr>
              <a:t>c)</a:t>
            </a:r>
          </a:p>
          <a:p>
            <a:pPr marL="0" indent="0">
              <a:buNone/>
            </a:pPr>
            <a:endParaRPr lang="cs-CZ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cs-CZ" dirty="0" smtClean="0"/>
              <a:t>d)	žádný z uvedených</a:t>
            </a:r>
          </a:p>
        </p:txBody>
      </p:sp>
      <p:sp>
        <p:nvSpPr>
          <p:cNvPr id="18436" name="Rectangle 5"/>
          <p:cNvSpPr>
            <a:spLocks noChangeArrowheads="1"/>
          </p:cNvSpPr>
          <p:nvPr/>
        </p:nvSpPr>
        <p:spPr bwMode="auto">
          <a:xfrm>
            <a:off x="1524001" y="304907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s-CZ" sz="1800"/>
          </a:p>
        </p:txBody>
      </p:sp>
      <p:graphicFrame>
        <p:nvGraphicFramePr>
          <p:cNvPr id="18437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42947926"/>
              </p:ext>
            </p:extLst>
          </p:nvPr>
        </p:nvGraphicFramePr>
        <p:xfrm>
          <a:off x="2788478" y="3299273"/>
          <a:ext cx="890587" cy="935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64" name="Rovnice" r:id="rId3" imgW="368140" imgH="393529" progId="Equation.3">
                  <p:embed/>
                </p:oleObj>
              </mc:Choice>
              <mc:Fallback>
                <p:oleObj name="Rovnice" r:id="rId3" imgW="368140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88478" y="3299273"/>
                        <a:ext cx="890587" cy="9350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38" name="Rectangle 7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s-CZ" sz="1800"/>
          </a:p>
        </p:txBody>
      </p:sp>
      <p:graphicFrame>
        <p:nvGraphicFramePr>
          <p:cNvPr id="18439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29309578"/>
              </p:ext>
            </p:extLst>
          </p:nvPr>
        </p:nvGraphicFramePr>
        <p:xfrm>
          <a:off x="2788478" y="2216319"/>
          <a:ext cx="890587" cy="936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65" name="Rovnice" r:id="rId5" imgW="368140" imgH="393529" progId="Equation.3">
                  <p:embed/>
                </p:oleObj>
              </mc:Choice>
              <mc:Fallback>
                <p:oleObj name="Rovnice" r:id="rId5" imgW="368140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88478" y="2216319"/>
                        <a:ext cx="890587" cy="936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40" name="Rectangle 9"/>
          <p:cNvSpPr>
            <a:spLocks noChangeArrowheads="1"/>
          </p:cNvSpPr>
          <p:nvPr/>
        </p:nvSpPr>
        <p:spPr bwMode="auto">
          <a:xfrm>
            <a:off x="1524001" y="304907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s-CZ" sz="1800"/>
          </a:p>
        </p:txBody>
      </p:sp>
      <p:graphicFrame>
        <p:nvGraphicFramePr>
          <p:cNvPr id="18441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47049617"/>
              </p:ext>
            </p:extLst>
          </p:nvPr>
        </p:nvGraphicFramePr>
        <p:xfrm>
          <a:off x="2788478" y="4290498"/>
          <a:ext cx="1439862" cy="966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66" name="Rovnice" r:id="rId7" imgW="583947" imgH="393529" progId="Equation.3">
                  <p:embed/>
                </p:oleObj>
              </mc:Choice>
              <mc:Fallback>
                <p:oleObj name="Rovnice" r:id="rId7" imgW="583947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88478" y="4290498"/>
                        <a:ext cx="1439862" cy="966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06275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6975"/>
    </mc:Choice>
    <mc:Fallback xmlns="">
      <p:transition spd="slow" advTm="26975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3200" dirty="0">
                <a:solidFill>
                  <a:schemeClr val="accent2">
                    <a:lumMod val="50000"/>
                  </a:schemeClr>
                </a:solidFill>
              </a:rPr>
              <a:t>14. 	Kterou veličinu vypočítáme podle </a:t>
            </a:r>
            <a:r>
              <a:rPr lang="cs-CZ" sz="3200" dirty="0" smtClean="0">
                <a:solidFill>
                  <a:schemeClr val="accent2">
                    <a:lumMod val="50000"/>
                  </a:schemeClr>
                </a:solidFill>
              </a:rPr>
              <a:t>vzorce </a:t>
            </a:r>
            <a:r>
              <a:rPr lang="cs-CZ" sz="3200" dirty="0">
                <a:solidFill>
                  <a:schemeClr val="accent2">
                    <a:lumMod val="50000"/>
                  </a:schemeClr>
                </a:solidFill>
              </a:rPr>
              <a:t>v = </a:t>
            </a:r>
            <a:r>
              <a:rPr lang="el-GR" sz="3200" dirty="0">
                <a:solidFill>
                  <a:schemeClr val="accent2">
                    <a:lumMod val="50000"/>
                  </a:schemeClr>
                </a:solidFill>
                <a:cs typeface="Arial" panose="020B0604020202020204" pitchFamily="34" charset="0"/>
              </a:rPr>
              <a:t>ω</a:t>
            </a:r>
            <a:r>
              <a:rPr lang="cs-CZ" sz="3200" dirty="0">
                <a:solidFill>
                  <a:schemeClr val="accent2">
                    <a:lumMod val="50000"/>
                  </a:schemeClr>
                </a:solidFill>
                <a:cs typeface="Arial" panose="020B0604020202020204" pitchFamily="34" charset="0"/>
              </a:rPr>
              <a:t>r?</a:t>
            </a:r>
            <a:endParaRPr lang="el-GR" sz="3200" dirty="0">
              <a:solidFill>
                <a:schemeClr val="accent2">
                  <a:lumMod val="50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54558" y="2276476"/>
            <a:ext cx="8356242" cy="3590925"/>
          </a:xfrm>
        </p:spPr>
        <p:txBody>
          <a:bodyPr/>
          <a:lstStyle/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dirty="0" smtClean="0"/>
              <a:t>úhlovou rychlost</a:t>
            </a:r>
          </a:p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dirty="0" smtClean="0"/>
              <a:t>frekvenci</a:t>
            </a:r>
          </a:p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dirty="0" smtClean="0"/>
              <a:t>obvodovou rychlost</a:t>
            </a:r>
          </a:p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dirty="0" smtClean="0"/>
              <a:t>žádnou z uvedených</a:t>
            </a:r>
          </a:p>
        </p:txBody>
      </p:sp>
    </p:spTree>
    <p:extLst>
      <p:ext uri="{BB962C8B-B14F-4D97-AF65-F5344CB8AC3E}">
        <p14:creationId xmlns:p14="http://schemas.microsoft.com/office/powerpoint/2010/main" val="4189870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1087"/>
    </mc:Choice>
    <mc:Fallback xmlns="">
      <p:transition spd="slow" advTm="31087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4"/>
          <p:cNvSpPr>
            <a:spLocks noGrp="1" noChangeArrowheads="1"/>
          </p:cNvSpPr>
          <p:nvPr>
            <p:ph type="title"/>
          </p:nvPr>
        </p:nvSpPr>
        <p:spPr>
          <a:xfrm>
            <a:off x="888641" y="457201"/>
            <a:ext cx="10367493" cy="2035175"/>
          </a:xfrm>
        </p:spPr>
        <p:txBody>
          <a:bodyPr/>
          <a:lstStyle/>
          <a:p>
            <a:pPr marL="838200" indent="-838200"/>
            <a:r>
              <a:rPr lang="cs-CZ" sz="3200" dirty="0">
                <a:solidFill>
                  <a:schemeClr val="accent2">
                    <a:lumMod val="50000"/>
                  </a:schemeClr>
                </a:solidFill>
              </a:rPr>
              <a:t>15.	</a:t>
            </a:r>
            <a:r>
              <a:rPr lang="cs-CZ" sz="3200" dirty="0" smtClean="0">
                <a:solidFill>
                  <a:schemeClr val="accent2">
                    <a:lumMod val="50000"/>
                  </a:schemeClr>
                </a:solidFill>
              </a:rPr>
              <a:t>Vozík se pohybuje </a:t>
            </a:r>
            <a:r>
              <a:rPr lang="cs-CZ" sz="3200" dirty="0">
                <a:solidFill>
                  <a:schemeClr val="accent2">
                    <a:lumMod val="50000"/>
                  </a:schemeClr>
                </a:solidFill>
              </a:rPr>
              <a:t>průměrnou </a:t>
            </a:r>
            <a:r>
              <a:rPr lang="cs-CZ" sz="3200" dirty="0" smtClean="0">
                <a:solidFill>
                  <a:schemeClr val="accent2">
                    <a:lumMod val="50000"/>
                  </a:schemeClr>
                </a:solidFill>
              </a:rPr>
              <a:t>rychlostí </a:t>
            </a:r>
            <a:r>
              <a:rPr lang="cs-CZ" sz="3200" dirty="0">
                <a:solidFill>
                  <a:schemeClr val="accent2">
                    <a:lumMod val="50000"/>
                  </a:schemeClr>
                </a:solidFill>
              </a:rPr>
              <a:t>7,2 </a:t>
            </a:r>
            <a:r>
              <a:rPr lang="cs-CZ" sz="3200" dirty="0" smtClean="0">
                <a:solidFill>
                  <a:schemeClr val="accent2">
                    <a:lumMod val="50000"/>
                  </a:schemeClr>
                </a:solidFill>
              </a:rPr>
              <a:t>km/h</a:t>
            </a:r>
            <a:r>
              <a:rPr lang="cs-CZ" sz="3200" dirty="0">
                <a:solidFill>
                  <a:schemeClr val="accent2">
                    <a:lumMod val="50000"/>
                  </a:schemeClr>
                </a:solidFill>
              </a:rPr>
              <a:t>. Jakou </a:t>
            </a:r>
            <a:r>
              <a:rPr lang="cs-CZ" sz="3200" dirty="0" smtClean="0">
                <a:solidFill>
                  <a:schemeClr val="accent2">
                    <a:lumMod val="50000"/>
                  </a:schemeClr>
                </a:solidFill>
              </a:rPr>
              <a:t>dráhu urazí </a:t>
            </a:r>
            <a:r>
              <a:rPr lang="cs-CZ" sz="3200" dirty="0">
                <a:solidFill>
                  <a:schemeClr val="accent2">
                    <a:lumMod val="50000"/>
                  </a:schemeClr>
                </a:solidFill>
              </a:rPr>
              <a:t>za 40 s ? /Výpočet/</a:t>
            </a:r>
            <a:r>
              <a:rPr lang="cs-CZ" sz="3200" dirty="0">
                <a:solidFill>
                  <a:schemeClr val="bg2"/>
                </a:solidFill>
              </a:rPr>
              <a:t/>
            </a:r>
            <a:br>
              <a:rPr lang="cs-CZ" sz="3200" dirty="0">
                <a:solidFill>
                  <a:schemeClr val="bg2"/>
                </a:solidFill>
              </a:rPr>
            </a:br>
            <a:endParaRPr lang="cs-CZ" sz="3200" dirty="0">
              <a:solidFill>
                <a:schemeClr val="bg2"/>
              </a:solidFill>
            </a:endParaRPr>
          </a:p>
        </p:txBody>
      </p:sp>
      <p:sp>
        <p:nvSpPr>
          <p:cNvPr id="2048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751527" y="2678806"/>
            <a:ext cx="8459273" cy="3201473"/>
          </a:xfrm>
        </p:spPr>
        <p:txBody>
          <a:bodyPr/>
          <a:lstStyle/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dirty="0" smtClean="0"/>
              <a:t>288 m</a:t>
            </a:r>
          </a:p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dirty="0" smtClean="0"/>
              <a:t>asi 5,6 m</a:t>
            </a:r>
          </a:p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dirty="0" smtClean="0"/>
              <a:t>40 m</a:t>
            </a:r>
          </a:p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dirty="0" smtClean="0"/>
              <a:t>žádnou z uvedených</a:t>
            </a:r>
          </a:p>
        </p:txBody>
      </p:sp>
    </p:spTree>
    <p:extLst>
      <p:ext uri="{BB962C8B-B14F-4D97-AF65-F5344CB8AC3E}">
        <p14:creationId xmlns:p14="http://schemas.microsoft.com/office/powerpoint/2010/main" val="1258269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8122"/>
    </mc:Choice>
    <mc:Fallback xmlns="">
      <p:transition spd="slow" advTm="48122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837127" y="457201"/>
            <a:ext cx="10483403" cy="1458913"/>
          </a:xfrm>
        </p:spPr>
        <p:txBody>
          <a:bodyPr/>
          <a:lstStyle/>
          <a:p>
            <a:pPr marL="838200" indent="-838200"/>
            <a:r>
              <a:rPr lang="cs-CZ" sz="3200" dirty="0">
                <a:solidFill>
                  <a:schemeClr val="accent2">
                    <a:lumMod val="50000"/>
                  </a:schemeClr>
                </a:solidFill>
              </a:rPr>
              <a:t>16. </a:t>
            </a:r>
            <a:r>
              <a:rPr lang="cs-CZ" sz="3200" dirty="0" smtClean="0">
                <a:solidFill>
                  <a:schemeClr val="accent2">
                    <a:lumMod val="50000"/>
                  </a:schemeClr>
                </a:solidFill>
              </a:rPr>
              <a:t>	Tramvaj </a:t>
            </a:r>
            <a:r>
              <a:rPr lang="cs-CZ" sz="3200" dirty="0">
                <a:solidFill>
                  <a:schemeClr val="accent2">
                    <a:lumMod val="50000"/>
                  </a:schemeClr>
                </a:solidFill>
              </a:rPr>
              <a:t>se rozjíždí z klidu. Po 20 s má rychlost 10 m/s. Jaké má </a:t>
            </a:r>
            <a:r>
              <a:rPr lang="cs-CZ" sz="3200" dirty="0" smtClean="0">
                <a:solidFill>
                  <a:schemeClr val="accent2">
                    <a:lumMod val="50000"/>
                  </a:schemeClr>
                </a:solidFill>
              </a:rPr>
              <a:t>průměrné zrychlení</a:t>
            </a:r>
            <a:r>
              <a:rPr lang="cs-CZ" sz="3200" dirty="0" smtClean="0">
                <a:solidFill>
                  <a:schemeClr val="accent2">
                    <a:lumMod val="50000"/>
                  </a:schemeClr>
                </a:solidFill>
              </a:rPr>
              <a:t>? /</a:t>
            </a:r>
            <a:r>
              <a:rPr lang="cs-CZ" sz="3200" dirty="0">
                <a:solidFill>
                  <a:schemeClr val="accent2">
                    <a:lumMod val="50000"/>
                  </a:schemeClr>
                </a:solidFill>
              </a:rPr>
              <a:t>Výpočet/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64406" y="2434108"/>
            <a:ext cx="8446394" cy="3433294"/>
          </a:xfrm>
        </p:spPr>
        <p:txBody>
          <a:bodyPr/>
          <a:lstStyle/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dirty="0" smtClean="0"/>
              <a:t>0,5 m/s</a:t>
            </a:r>
            <a:r>
              <a:rPr lang="cs-CZ" baseline="30000" dirty="0" smtClean="0"/>
              <a:t>2</a:t>
            </a:r>
            <a:endParaRPr lang="cs-CZ" dirty="0" smtClean="0"/>
          </a:p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dirty="0" smtClean="0"/>
              <a:t>2 m/s</a:t>
            </a:r>
            <a:r>
              <a:rPr lang="cs-CZ" baseline="30000" dirty="0" smtClean="0"/>
              <a:t>2</a:t>
            </a:r>
          </a:p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dirty="0" smtClean="0"/>
              <a:t>5 m/s</a:t>
            </a:r>
            <a:r>
              <a:rPr lang="cs-CZ" baseline="30000" dirty="0" smtClean="0"/>
              <a:t>2</a:t>
            </a:r>
          </a:p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dirty="0" smtClean="0"/>
              <a:t>žádné z uvedených</a:t>
            </a:r>
          </a:p>
        </p:txBody>
      </p:sp>
    </p:spTree>
    <p:extLst>
      <p:ext uri="{BB962C8B-B14F-4D97-AF65-F5344CB8AC3E}">
        <p14:creationId xmlns:p14="http://schemas.microsoft.com/office/powerpoint/2010/main" val="3941729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6178"/>
    </mc:Choice>
    <mc:Fallback xmlns="">
      <p:transition spd="slow" advTm="26178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Nadpis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cs-CZ" sz="1800" b="1">
                <a:solidFill>
                  <a:srgbClr val="000000"/>
                </a:solidFill>
              </a:rPr>
              <a:t>Záznamový list výukového materiálu</a:t>
            </a:r>
            <a:br>
              <a:rPr lang="cs-CZ" sz="1800" b="1">
                <a:solidFill>
                  <a:srgbClr val="000000"/>
                </a:solidFill>
              </a:rPr>
            </a:br>
            <a:endParaRPr lang="cs-CZ" sz="1800" b="1">
              <a:solidFill>
                <a:srgbClr val="000000"/>
              </a:solidFill>
            </a:endParaRPr>
          </a:p>
        </p:txBody>
      </p:sp>
      <p:graphicFrame>
        <p:nvGraphicFramePr>
          <p:cNvPr id="41009" name="Group 49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952333214"/>
              </p:ext>
            </p:extLst>
          </p:nvPr>
        </p:nvGraphicFramePr>
        <p:xfrm>
          <a:off x="838199" y="1600201"/>
          <a:ext cx="10515601" cy="5049835"/>
        </p:xfrm>
        <a:graphic>
          <a:graphicData uri="http://schemas.openxmlformats.org/drawingml/2006/table">
            <a:tbl>
              <a:tblPr/>
              <a:tblGrid>
                <a:gridCol w="3831815"/>
                <a:gridCol w="6683786"/>
              </a:tblGrid>
              <a:tr h="37144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Název školy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SŠTZ Mohelnice, 1. máje 2, 789 85 Mohelnice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4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Číslo projektu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CZ.1.07/1.5.00/34.0033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4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Název šablony klíčové aktivity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IIII / 2  Inovace a zkvalitnění výuky prostřednictvím ICT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4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Název výukového materiálu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Kinematika – test.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4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Označení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VY_32_INOVACE_006_Fyzika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57835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Vzdělávací obor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23-52-H/01 Nástrojař, 23-56-H/01 Obráběč kovů, 26-51-H/01 Elektrikář, 41-51-H/01 Zemědělec – farmář, 41-54-H/01 Podkovář a zemědělský kovář, 41-55-H/01Opravář zemědělských strojů.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4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Tematický okruh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Fyzikální vzdělávání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4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Ročník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1.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4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Autor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Mgr. Roman Berka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4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Datum ověření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r>
                        <a:rPr lang="cs-CZ" sz="11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7. 11. 2013,</a:t>
                      </a:r>
                      <a:r>
                        <a:rPr lang="cs-CZ" sz="1100" kern="1200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cs-CZ" sz="11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8. 11. 2013,</a:t>
                      </a:r>
                      <a:r>
                        <a:rPr lang="cs-CZ" sz="1100" kern="1200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cs-CZ" sz="11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12. 11. 2013</a:t>
                      </a: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8556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Anotace / metodický popis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Materiál obsahuje instruktáž k testu, testové otázky a příklady, správné odpovědi, řešení a hodnocení.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4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Podpis autora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Mgr. Roman Berka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4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Podpis ředitele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23648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858"/>
    </mc:Choice>
    <mc:Fallback xmlns="">
      <p:transition spd="slow" advTm="3858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901521" y="457200"/>
            <a:ext cx="10341735" cy="1892300"/>
          </a:xfrm>
        </p:spPr>
        <p:txBody>
          <a:bodyPr/>
          <a:lstStyle/>
          <a:p>
            <a:pPr marL="762000" indent="-762000">
              <a:buFontTx/>
              <a:buAutoNum type="arabicPeriod" startAt="17"/>
            </a:pPr>
            <a:r>
              <a:rPr lang="cs-CZ" sz="3200" dirty="0" smtClean="0">
                <a:solidFill>
                  <a:schemeClr val="accent2">
                    <a:lumMod val="50000"/>
                  </a:schemeClr>
                </a:solidFill>
              </a:rPr>
              <a:t>Jak </a:t>
            </a:r>
            <a:r>
              <a:rPr lang="cs-CZ" sz="3200" dirty="0">
                <a:solidFill>
                  <a:schemeClr val="accent2">
                    <a:lumMod val="50000"/>
                  </a:schemeClr>
                </a:solidFill>
              </a:rPr>
              <a:t>dlouho by padal ve vakuu </a:t>
            </a:r>
            <a:r>
              <a:rPr lang="cs-CZ" sz="3200" dirty="0" smtClean="0">
                <a:solidFill>
                  <a:schemeClr val="accent2">
                    <a:lumMod val="50000"/>
                  </a:schemeClr>
                </a:solidFill>
              </a:rPr>
              <a:t>předmět z </a:t>
            </a:r>
            <a:r>
              <a:rPr lang="cs-CZ" sz="3200" dirty="0">
                <a:solidFill>
                  <a:schemeClr val="accent2">
                    <a:lumMod val="50000"/>
                  </a:schemeClr>
                </a:solidFill>
              </a:rPr>
              <a:t>výšky 50 m? </a:t>
            </a:r>
            <a:r>
              <a:rPr lang="cs-CZ" sz="3200" dirty="0" smtClean="0">
                <a:solidFill>
                  <a:schemeClr val="accent2">
                    <a:lumMod val="50000"/>
                  </a:schemeClr>
                </a:solidFill>
              </a:rPr>
              <a:t>Zrychlení počítejte 10 </a:t>
            </a:r>
            <a:r>
              <a:rPr lang="cs-CZ" sz="3200" dirty="0">
                <a:solidFill>
                  <a:schemeClr val="accent2">
                    <a:lumMod val="50000"/>
                  </a:schemeClr>
                </a:solidFill>
              </a:rPr>
              <a:t>m/s</a:t>
            </a:r>
            <a:r>
              <a:rPr lang="cs-CZ" sz="3200" baseline="30000" dirty="0">
                <a:solidFill>
                  <a:schemeClr val="accent2">
                    <a:lumMod val="50000"/>
                  </a:schemeClr>
                </a:solidFill>
              </a:rPr>
              <a:t>2</a:t>
            </a:r>
            <a:r>
              <a:rPr lang="cs-CZ" sz="3200" dirty="0">
                <a:solidFill>
                  <a:schemeClr val="accent2">
                    <a:lumMod val="50000"/>
                  </a:schemeClr>
                </a:solidFill>
              </a:rPr>
              <a:t>. /Výpočet/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0163" y="2601532"/>
            <a:ext cx="8420637" cy="3265868"/>
          </a:xfrm>
        </p:spPr>
        <p:txBody>
          <a:bodyPr/>
          <a:lstStyle/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dirty="0" smtClean="0"/>
              <a:t>5 s</a:t>
            </a:r>
          </a:p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dirty="0" smtClean="0"/>
              <a:t>asi 3,3 s</a:t>
            </a:r>
          </a:p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dirty="0" smtClean="0"/>
              <a:t>500 s</a:t>
            </a:r>
          </a:p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dirty="0" smtClean="0"/>
              <a:t>jiný výsledek</a:t>
            </a:r>
          </a:p>
        </p:txBody>
      </p:sp>
    </p:spTree>
    <p:extLst>
      <p:ext uri="{BB962C8B-B14F-4D97-AF65-F5344CB8AC3E}">
        <p14:creationId xmlns:p14="http://schemas.microsoft.com/office/powerpoint/2010/main" val="2971530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288"/>
    </mc:Choice>
    <mc:Fallback xmlns="">
      <p:transition spd="slow" advTm="21288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850006" y="392805"/>
            <a:ext cx="9360794" cy="2324100"/>
          </a:xfrm>
        </p:spPr>
        <p:txBody>
          <a:bodyPr/>
          <a:lstStyle/>
          <a:p>
            <a:pPr eaLnBrk="1" hangingPunct="1"/>
            <a:r>
              <a:rPr lang="cs-CZ" sz="3200" dirty="0">
                <a:solidFill>
                  <a:schemeClr val="accent2">
                    <a:lumMod val="50000"/>
                  </a:schemeClr>
                </a:solidFill>
              </a:rPr>
              <a:t>18.	</a:t>
            </a:r>
            <a:r>
              <a:rPr lang="cs-CZ" sz="3200" dirty="0">
                <a:solidFill>
                  <a:schemeClr val="accent2">
                    <a:lumMod val="50000"/>
                  </a:schemeClr>
                </a:solidFill>
              </a:rPr>
              <a:t>P</a:t>
            </a:r>
            <a:r>
              <a:rPr lang="cs-CZ" sz="3200" dirty="0" smtClean="0">
                <a:solidFill>
                  <a:schemeClr val="accent2">
                    <a:lumMod val="50000"/>
                  </a:schemeClr>
                </a:solidFill>
              </a:rPr>
              <a:t>růměr obrobku je 400 </a:t>
            </a:r>
            <a:r>
              <a:rPr lang="cs-CZ" sz="3200" dirty="0">
                <a:solidFill>
                  <a:schemeClr val="accent2">
                    <a:lumMod val="50000"/>
                  </a:schemeClr>
                </a:solidFill>
              </a:rPr>
              <a:t>mm. Má být </a:t>
            </a:r>
            <a:r>
              <a:rPr lang="cs-CZ" sz="3200" dirty="0" smtClean="0">
                <a:solidFill>
                  <a:schemeClr val="accent2">
                    <a:lumMod val="50000"/>
                  </a:schemeClr>
                </a:solidFill>
              </a:rPr>
              <a:t>obráběn 	obvodovou řeznou rychlostí 6 </a:t>
            </a:r>
            <a:r>
              <a:rPr lang="cs-CZ" sz="3200" dirty="0">
                <a:solidFill>
                  <a:schemeClr val="accent2">
                    <a:lumMod val="50000"/>
                  </a:schemeClr>
                </a:solidFill>
              </a:rPr>
              <a:t>m/s. Jaké musí být </a:t>
            </a:r>
            <a:r>
              <a:rPr lang="cs-CZ" sz="3200" dirty="0" smtClean="0">
                <a:solidFill>
                  <a:schemeClr val="accent2">
                    <a:lumMod val="50000"/>
                  </a:schemeClr>
                </a:solidFill>
              </a:rPr>
              <a:t>	otáčky </a:t>
            </a:r>
            <a:r>
              <a:rPr lang="cs-CZ" sz="3200" dirty="0">
                <a:solidFill>
                  <a:schemeClr val="accent2">
                    <a:lumMod val="50000"/>
                  </a:schemeClr>
                </a:solidFill>
              </a:rPr>
              <a:t>obrobku? </a:t>
            </a:r>
            <a:r>
              <a:rPr lang="cs-CZ" sz="3200" dirty="0" smtClean="0">
                <a:solidFill>
                  <a:schemeClr val="accent2">
                    <a:lumMod val="50000"/>
                  </a:schemeClr>
                </a:solidFill>
              </a:rPr>
              <a:t>/</a:t>
            </a:r>
            <a:r>
              <a:rPr lang="cs-CZ" sz="3200" dirty="0">
                <a:solidFill>
                  <a:schemeClr val="accent2">
                    <a:lumMod val="50000"/>
                  </a:schemeClr>
                </a:solidFill>
              </a:rPr>
              <a:t>Výpočet/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51527" y="3141664"/>
            <a:ext cx="8459273" cy="2725737"/>
          </a:xfrm>
        </p:spPr>
        <p:txBody>
          <a:bodyPr/>
          <a:lstStyle/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dirty="0" smtClean="0"/>
              <a:t>asi 2,4  1/s</a:t>
            </a:r>
          </a:p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dirty="0" smtClean="0"/>
              <a:t>asi 0,2  1/s</a:t>
            </a:r>
          </a:p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dirty="0" smtClean="0"/>
              <a:t>asi 4,8  1/s</a:t>
            </a:r>
          </a:p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dirty="0" smtClean="0"/>
              <a:t>jiný výsledek</a:t>
            </a:r>
          </a:p>
          <a:p>
            <a:pPr marL="609600" indent="-609600">
              <a:buFont typeface="Wingdings" panose="05000000000000000000" pitchFamily="2" charset="2"/>
              <a:buAutoNum type="alphaLcParenR"/>
            </a:pP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3463844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981"/>
    </mc:Choice>
    <mc:Fallback xmlns="">
      <p:transition spd="slow" advTm="25981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457200"/>
            <a:ext cx="9372600" cy="884238"/>
          </a:xfrm>
        </p:spPr>
        <p:txBody>
          <a:bodyPr/>
          <a:lstStyle/>
          <a:p>
            <a:pPr eaLnBrk="1" hangingPunct="1"/>
            <a:r>
              <a:rPr lang="cs-CZ" sz="3200" dirty="0">
                <a:solidFill>
                  <a:schemeClr val="accent2">
                    <a:lumMod val="50000"/>
                  </a:schemeClr>
                </a:solidFill>
              </a:rPr>
              <a:t>Správné odpovědi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 typeface="Wingdings" panose="05000000000000000000" pitchFamily="2" charset="2"/>
              <a:buAutoNum type="arabicPeriod"/>
            </a:pPr>
            <a:r>
              <a:rPr lang="cs-CZ" dirty="0"/>
              <a:t>b				</a:t>
            </a:r>
          </a:p>
          <a:p>
            <a:pPr marL="609600" indent="-609600">
              <a:buFont typeface="Wingdings" panose="05000000000000000000" pitchFamily="2" charset="2"/>
              <a:buAutoNum type="arabicPeriod"/>
            </a:pPr>
            <a:r>
              <a:rPr lang="cs-CZ" dirty="0"/>
              <a:t>c</a:t>
            </a:r>
          </a:p>
          <a:p>
            <a:pPr marL="609600" indent="-609600">
              <a:buFont typeface="Wingdings" panose="05000000000000000000" pitchFamily="2" charset="2"/>
              <a:buAutoNum type="arabicPeriod"/>
            </a:pPr>
            <a:r>
              <a:rPr lang="cs-CZ" dirty="0"/>
              <a:t>d</a:t>
            </a:r>
          </a:p>
          <a:p>
            <a:pPr marL="609600" indent="-609600">
              <a:buFont typeface="Wingdings" panose="05000000000000000000" pitchFamily="2" charset="2"/>
              <a:buAutoNum type="arabicPeriod"/>
            </a:pPr>
            <a:r>
              <a:rPr lang="cs-CZ" dirty="0"/>
              <a:t>b</a:t>
            </a:r>
          </a:p>
          <a:p>
            <a:pPr marL="609600" indent="-609600">
              <a:buFont typeface="Wingdings" panose="05000000000000000000" pitchFamily="2" charset="2"/>
              <a:buAutoNum type="arabicPeriod"/>
            </a:pPr>
            <a:r>
              <a:rPr lang="cs-CZ" dirty="0"/>
              <a:t>c</a:t>
            </a:r>
          </a:p>
          <a:p>
            <a:pPr marL="609600" indent="-609600">
              <a:buFont typeface="Wingdings" panose="05000000000000000000" pitchFamily="2" charset="2"/>
              <a:buAutoNum type="arabicPeriod"/>
            </a:pPr>
            <a:r>
              <a:rPr lang="cs-CZ" dirty="0"/>
              <a:t>a</a:t>
            </a:r>
          </a:p>
          <a:p>
            <a:pPr marL="609600" indent="-609600">
              <a:buFont typeface="Wingdings" panose="05000000000000000000" pitchFamily="2" charset="2"/>
              <a:buAutoNum type="arabicPeriod"/>
            </a:pPr>
            <a:r>
              <a:rPr lang="cs-CZ" dirty="0"/>
              <a:t>d</a:t>
            </a:r>
          </a:p>
          <a:p>
            <a:pPr marL="609600" indent="-609600">
              <a:buFont typeface="Wingdings" panose="05000000000000000000" pitchFamily="2" charset="2"/>
              <a:buAutoNum type="arabicPeriod"/>
            </a:pPr>
            <a:r>
              <a:rPr lang="cs-CZ" dirty="0"/>
              <a:t>a</a:t>
            </a:r>
          </a:p>
          <a:p>
            <a:pPr marL="609600" indent="-609600">
              <a:buFont typeface="Wingdings" panose="05000000000000000000" pitchFamily="2" charset="2"/>
              <a:buAutoNum type="arabicPeriod"/>
            </a:pPr>
            <a:endParaRPr lang="cs-CZ" dirty="0"/>
          </a:p>
          <a:p>
            <a:pPr marL="609600" indent="-609600">
              <a:buNone/>
            </a:pPr>
            <a:endParaRPr lang="cs-CZ" dirty="0"/>
          </a:p>
          <a:p>
            <a:pPr marL="609600" indent="-609600">
              <a:buFont typeface="Wingdings" panose="05000000000000000000" pitchFamily="2" charset="2"/>
              <a:buAutoNum type="arabicPeriod"/>
            </a:pPr>
            <a:endParaRPr lang="cs-CZ" dirty="0"/>
          </a:p>
          <a:p>
            <a:pPr marL="609600" indent="-609600">
              <a:buFont typeface="Wingdings" panose="05000000000000000000" pitchFamily="2" charset="2"/>
              <a:buAutoNum type="arabicPeriod"/>
            </a:pPr>
            <a:endParaRPr lang="cs-CZ" dirty="0"/>
          </a:p>
          <a:p>
            <a:pPr marL="609600" indent="-609600">
              <a:buFont typeface="Wingdings" panose="05000000000000000000" pitchFamily="2" charset="2"/>
              <a:buAutoNum type="arabicPeriod"/>
            </a:pPr>
            <a:endParaRPr lang="cs-CZ" dirty="0"/>
          </a:p>
          <a:p>
            <a:pPr marL="609600" indent="-609600">
              <a:buFont typeface="Wingdings" panose="05000000000000000000" pitchFamily="2" charset="2"/>
              <a:buAutoNum type="arabicPeriod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72525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810"/>
    </mc:Choice>
    <mc:Fallback xmlns="">
      <p:transition spd="slow" advTm="3810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925132" y="585990"/>
            <a:ext cx="8229600" cy="955675"/>
          </a:xfrm>
        </p:spPr>
        <p:txBody>
          <a:bodyPr/>
          <a:lstStyle/>
          <a:p>
            <a:pPr eaLnBrk="1" hangingPunct="1"/>
            <a:r>
              <a:rPr lang="cs-CZ" sz="3200" dirty="0">
                <a:solidFill>
                  <a:schemeClr val="accent2">
                    <a:lumMod val="50000"/>
                  </a:schemeClr>
                </a:solidFill>
              </a:rPr>
              <a:t>Správné odpovědi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30310" y="1773238"/>
            <a:ext cx="9180490" cy="4094162"/>
          </a:xfrm>
        </p:spPr>
        <p:txBody>
          <a:bodyPr/>
          <a:lstStyle/>
          <a:p>
            <a:pPr marL="609600" indent="-609600">
              <a:buFont typeface="Wingdings" panose="05000000000000000000" pitchFamily="2" charset="2"/>
              <a:buAutoNum type="arabicPeriod" startAt="9"/>
            </a:pPr>
            <a:r>
              <a:rPr lang="cs-CZ" dirty="0"/>
              <a:t>b</a:t>
            </a:r>
          </a:p>
          <a:p>
            <a:pPr marL="609600" indent="-609600">
              <a:buFont typeface="Wingdings" panose="05000000000000000000" pitchFamily="2" charset="2"/>
              <a:buAutoNum type="arabicPeriod" startAt="9"/>
            </a:pPr>
            <a:r>
              <a:rPr lang="cs-CZ" dirty="0"/>
              <a:t>c</a:t>
            </a:r>
          </a:p>
          <a:p>
            <a:pPr marL="609600" indent="-609600">
              <a:buFont typeface="Wingdings" panose="05000000000000000000" pitchFamily="2" charset="2"/>
              <a:buAutoNum type="arabicPeriod" startAt="11"/>
            </a:pPr>
            <a:r>
              <a:rPr lang="cs-CZ" dirty="0"/>
              <a:t>a</a:t>
            </a:r>
          </a:p>
          <a:p>
            <a:pPr marL="609600" indent="-609600">
              <a:buFont typeface="Wingdings" panose="05000000000000000000" pitchFamily="2" charset="2"/>
              <a:buAutoNum type="arabicPeriod" startAt="11"/>
            </a:pPr>
            <a:r>
              <a:rPr lang="cs-CZ" dirty="0"/>
              <a:t>b</a:t>
            </a:r>
          </a:p>
          <a:p>
            <a:pPr marL="609600" indent="-609600">
              <a:buFont typeface="Wingdings" panose="05000000000000000000" pitchFamily="2" charset="2"/>
              <a:buAutoNum type="arabicPeriod" startAt="11"/>
            </a:pPr>
            <a:r>
              <a:rPr lang="cs-CZ" dirty="0"/>
              <a:t>c</a:t>
            </a:r>
          </a:p>
          <a:p>
            <a:pPr marL="609600" indent="-609600">
              <a:buFont typeface="Wingdings" panose="05000000000000000000" pitchFamily="2" charset="2"/>
              <a:buAutoNum type="arabicPeriod" startAt="11"/>
            </a:pPr>
            <a:r>
              <a:rPr lang="cs-CZ" dirty="0"/>
              <a:t>c</a:t>
            </a:r>
          </a:p>
          <a:p>
            <a:pPr marL="609600" indent="-609600">
              <a:buFont typeface="Wingdings" panose="05000000000000000000" pitchFamily="2" charset="2"/>
              <a:buAutoNum type="arabicPeriod" startAt="11"/>
            </a:pPr>
            <a:r>
              <a:rPr lang="cs-CZ" dirty="0"/>
              <a:t>d	(					)</a:t>
            </a:r>
          </a:p>
          <a:p>
            <a:pPr marL="609600" indent="-609600">
              <a:buNone/>
            </a:pPr>
            <a:endParaRPr lang="cs-CZ" dirty="0"/>
          </a:p>
          <a:p>
            <a:pPr marL="609600" indent="-609600">
              <a:buNone/>
            </a:pPr>
            <a:endParaRPr lang="cs-CZ" dirty="0"/>
          </a:p>
          <a:p>
            <a:pPr marL="609600" indent="-609600"/>
            <a:endParaRPr lang="cs-CZ" dirty="0"/>
          </a:p>
          <a:p>
            <a:pPr marL="609600" indent="-609600"/>
            <a:endParaRPr lang="cs-CZ" dirty="0"/>
          </a:p>
          <a:p>
            <a:pPr marL="609600" indent="-609600"/>
            <a:endParaRPr lang="cs-CZ" dirty="0"/>
          </a:p>
        </p:txBody>
      </p:sp>
      <p:sp>
        <p:nvSpPr>
          <p:cNvPr id="25604" name="Rectangle 7"/>
          <p:cNvSpPr>
            <a:spLocks noChangeArrowheads="1"/>
          </p:cNvSpPr>
          <p:nvPr/>
        </p:nvSpPr>
        <p:spPr bwMode="auto">
          <a:xfrm>
            <a:off x="1524001" y="304907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s-CZ" sz="1800"/>
          </a:p>
        </p:txBody>
      </p:sp>
      <p:graphicFrame>
        <p:nvGraphicFramePr>
          <p:cNvPr id="25605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87079719"/>
              </p:ext>
            </p:extLst>
          </p:nvPr>
        </p:nvGraphicFramePr>
        <p:xfrm>
          <a:off x="2470508" y="4563057"/>
          <a:ext cx="3816350" cy="1009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8" name="Rovnice" r:id="rId3" imgW="1473200" imgH="393700" progId="Equation.3">
                  <p:embed/>
                </p:oleObj>
              </mc:Choice>
              <mc:Fallback>
                <p:oleObj name="Rovnice" r:id="rId3" imgW="1473200" imgH="3937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70508" y="4563057"/>
                        <a:ext cx="3816350" cy="1009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606" name="Rectangle 9"/>
          <p:cNvSpPr>
            <a:spLocks noChangeArrowheads="1"/>
          </p:cNvSpPr>
          <p:nvPr/>
        </p:nvSpPr>
        <p:spPr bwMode="auto">
          <a:xfrm>
            <a:off x="1524001" y="295382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s-CZ" sz="1800"/>
          </a:p>
        </p:txBody>
      </p:sp>
    </p:spTree>
    <p:extLst>
      <p:ext uri="{BB962C8B-B14F-4D97-AF65-F5344CB8AC3E}">
        <p14:creationId xmlns:p14="http://schemas.microsoft.com/office/powerpoint/2010/main" val="2845437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/>
    </mc:Choice>
    <mc:Fallback xmlns="">
      <p:transition spd="slow" advTm="20000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3600" dirty="0">
                <a:solidFill>
                  <a:schemeClr val="accent2">
                    <a:lumMod val="50000"/>
                  </a:schemeClr>
                </a:solidFill>
              </a:rPr>
              <a:t>Správné odpovědi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648" y="1733550"/>
            <a:ext cx="8229600" cy="4543425"/>
          </a:xfrm>
        </p:spPr>
        <p:txBody>
          <a:bodyPr/>
          <a:lstStyle/>
          <a:p>
            <a:pPr marL="609600" indent="-609600">
              <a:buFont typeface="Wingdings" panose="05000000000000000000" pitchFamily="2" charset="2"/>
              <a:buAutoNum type="arabicPeriod" startAt="16"/>
            </a:pPr>
            <a:r>
              <a:rPr lang="cs-CZ" dirty="0"/>
              <a:t>a (					)</a:t>
            </a:r>
          </a:p>
          <a:p>
            <a:pPr marL="609600" indent="-609600">
              <a:buFont typeface="Wingdings" panose="05000000000000000000" pitchFamily="2" charset="2"/>
              <a:buAutoNum type="arabicPeriod" startAt="16"/>
            </a:pPr>
            <a:endParaRPr lang="cs-CZ" dirty="0"/>
          </a:p>
          <a:p>
            <a:pPr marL="609600" indent="-609600">
              <a:buFont typeface="Wingdings" panose="05000000000000000000" pitchFamily="2" charset="2"/>
              <a:buAutoNum type="arabicPeriod" startAt="16"/>
            </a:pPr>
            <a:endParaRPr lang="cs-CZ" dirty="0"/>
          </a:p>
          <a:p>
            <a:pPr marL="609600" indent="-609600">
              <a:buFont typeface="Wingdings" panose="05000000000000000000" pitchFamily="2" charset="2"/>
              <a:buAutoNum type="arabicPeriod" startAt="16"/>
            </a:pPr>
            <a:r>
              <a:rPr lang="cs-CZ" dirty="0"/>
              <a:t>b (					)</a:t>
            </a:r>
          </a:p>
          <a:p>
            <a:pPr marL="609600" indent="-609600">
              <a:buFont typeface="Wingdings" panose="05000000000000000000" pitchFamily="2" charset="2"/>
              <a:buAutoNum type="arabicPeriod" startAt="16"/>
            </a:pPr>
            <a:endParaRPr lang="cs-CZ" dirty="0"/>
          </a:p>
          <a:p>
            <a:pPr marL="609600" indent="-609600">
              <a:buFont typeface="Wingdings" panose="05000000000000000000" pitchFamily="2" charset="2"/>
              <a:buAutoNum type="arabicPeriod" startAt="16"/>
            </a:pPr>
            <a:endParaRPr lang="cs-CZ" dirty="0"/>
          </a:p>
          <a:p>
            <a:pPr marL="609600" indent="-609600">
              <a:buFont typeface="Wingdings" panose="05000000000000000000" pitchFamily="2" charset="2"/>
              <a:buAutoNum type="arabicPeriod" startAt="16"/>
            </a:pPr>
            <a:endParaRPr lang="cs-CZ" dirty="0"/>
          </a:p>
          <a:p>
            <a:pPr marL="609600" indent="-609600">
              <a:buFont typeface="Wingdings" panose="05000000000000000000" pitchFamily="2" charset="2"/>
              <a:buAutoNum type="arabicPeriod" startAt="16"/>
            </a:pPr>
            <a:r>
              <a:rPr lang="cs-CZ" dirty="0"/>
              <a:t>c (					)				</a:t>
            </a:r>
          </a:p>
        </p:txBody>
      </p:sp>
      <p:graphicFrame>
        <p:nvGraphicFramePr>
          <p:cNvPr id="26628" name="Object 4"/>
          <p:cNvGraphicFramePr>
            <a:graphicFrameLocks noGrp="1" noChangeAspect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1791214609"/>
              </p:ext>
            </p:extLst>
          </p:nvPr>
        </p:nvGraphicFramePr>
        <p:xfrm>
          <a:off x="2534657" y="1082676"/>
          <a:ext cx="3240087" cy="1355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06" name="Rovnice" r:id="rId3" imgW="1396394" imgH="583947" progId="Equation.3">
                  <p:embed/>
                </p:oleObj>
              </mc:Choice>
              <mc:Fallback>
                <p:oleObj name="Rovnice" r:id="rId3" imgW="1396394" imgH="583947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34657" y="1082676"/>
                        <a:ext cx="3240087" cy="1355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629" name="Rectangle 7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s-CZ" sz="1800"/>
          </a:p>
        </p:txBody>
      </p:sp>
      <p:graphicFrame>
        <p:nvGraphicFramePr>
          <p:cNvPr id="26630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1319438"/>
              </p:ext>
            </p:extLst>
          </p:nvPr>
        </p:nvGraphicFramePr>
        <p:xfrm>
          <a:off x="2534657" y="2929732"/>
          <a:ext cx="4105275" cy="1584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07" name="Rovnice" r:id="rId5" imgW="1676400" imgH="647700" progId="Equation.3">
                  <p:embed/>
                </p:oleObj>
              </mc:Choice>
              <mc:Fallback>
                <p:oleObj name="Rovnice" r:id="rId5" imgW="1676400" imgH="6477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34657" y="2929732"/>
                        <a:ext cx="4105275" cy="1584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631" name="Rectangle 9"/>
          <p:cNvSpPr>
            <a:spLocks noChangeArrowheads="1"/>
          </p:cNvSpPr>
          <p:nvPr/>
        </p:nvSpPr>
        <p:spPr bwMode="auto">
          <a:xfrm>
            <a:off x="1524001" y="29395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s-CZ" sz="1800"/>
          </a:p>
        </p:txBody>
      </p:sp>
      <p:graphicFrame>
        <p:nvGraphicFramePr>
          <p:cNvPr id="26632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81615165"/>
              </p:ext>
            </p:extLst>
          </p:nvPr>
        </p:nvGraphicFramePr>
        <p:xfrm>
          <a:off x="2534657" y="4689872"/>
          <a:ext cx="3816350" cy="1411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08" name="Rovnice" r:id="rId7" imgW="1651000" imgH="609600" progId="Equation.3">
                  <p:embed/>
                </p:oleObj>
              </mc:Choice>
              <mc:Fallback>
                <p:oleObj name="Rovnice" r:id="rId7" imgW="1651000" imgH="609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34657" y="4689872"/>
                        <a:ext cx="3816350" cy="14112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67098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/>
    </mc:Choice>
    <mc:Fallback xmlns="">
      <p:transition spd="slow" advTm="20000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927279" y="457200"/>
            <a:ext cx="9283521" cy="884238"/>
          </a:xfrm>
        </p:spPr>
        <p:txBody>
          <a:bodyPr/>
          <a:lstStyle/>
          <a:p>
            <a:pPr eaLnBrk="1" hangingPunct="1"/>
            <a:r>
              <a:rPr lang="cs-CZ" sz="3200" dirty="0">
                <a:solidFill>
                  <a:schemeClr val="accent2">
                    <a:lumMod val="50000"/>
                  </a:schemeClr>
                </a:solidFill>
              </a:rPr>
              <a:t>Hodnocení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17431" y="1341439"/>
            <a:ext cx="9193369" cy="5183187"/>
          </a:xfrm>
        </p:spPr>
        <p:txBody>
          <a:bodyPr/>
          <a:lstStyle/>
          <a:p>
            <a:pPr marL="609600" indent="-609600">
              <a:buNone/>
            </a:pPr>
            <a:r>
              <a:rPr lang="cs-CZ" dirty="0"/>
              <a:t>	Za správnou odpověď je jeden bod, za vypočítaný příklad dva body. Lze získat maximálně 22 bodů.</a:t>
            </a:r>
          </a:p>
          <a:p>
            <a:pPr marL="609600" indent="-609600"/>
            <a:endParaRPr lang="cs-CZ" dirty="0"/>
          </a:p>
          <a:p>
            <a:pPr marL="609600" indent="-609600"/>
            <a:r>
              <a:rPr lang="cs-CZ" dirty="0"/>
              <a:t>22 – 20 bodů		- výborný</a:t>
            </a:r>
          </a:p>
          <a:p>
            <a:pPr marL="609600" indent="-609600"/>
            <a:r>
              <a:rPr lang="cs-CZ" dirty="0"/>
              <a:t>19 – 16 bodů		- chvalitebný</a:t>
            </a:r>
          </a:p>
          <a:p>
            <a:pPr marL="609600" indent="-609600"/>
            <a:r>
              <a:rPr lang="cs-CZ" dirty="0"/>
              <a:t>15 – 12 bodů		- dobrý</a:t>
            </a:r>
          </a:p>
          <a:p>
            <a:pPr marL="609600" indent="-609600"/>
            <a:r>
              <a:rPr lang="cs-CZ" dirty="0"/>
              <a:t>11 –   8 bodů		- dostatečný</a:t>
            </a:r>
          </a:p>
          <a:p>
            <a:pPr marL="609600" indent="-609600"/>
            <a:r>
              <a:rPr lang="cs-CZ" dirty="0"/>
              <a:t>  7 –   0 bodů		- nedostatečný   </a:t>
            </a:r>
          </a:p>
          <a:p>
            <a:pPr marL="609600" indent="-609600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31165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/>
    </mc:Choice>
    <mc:Fallback xmlns="">
      <p:transition spd="slow" advTm="20000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Zdroje.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700214"/>
            <a:ext cx="10289146" cy="4167187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cs-CZ" dirty="0" smtClean="0"/>
              <a:t> </a:t>
            </a:r>
            <a:endParaRPr lang="cs-CZ" dirty="0"/>
          </a:p>
          <a:p>
            <a:pPr>
              <a:lnSpc>
                <a:spcPct val="80000"/>
              </a:lnSpc>
            </a:pPr>
            <a:endParaRPr lang="cs-CZ" dirty="0" smtClean="0"/>
          </a:p>
          <a:p>
            <a:pPr>
              <a:lnSpc>
                <a:spcPct val="80000"/>
              </a:lnSpc>
            </a:pPr>
            <a:r>
              <a:rPr lang="cs-CZ" dirty="0" smtClean="0"/>
              <a:t>ŘEŠÁTKO, Miloš. </a:t>
            </a:r>
            <a:r>
              <a:rPr lang="cs-CZ" i="1" dirty="0" smtClean="0"/>
              <a:t>Fyzika: Didaktický test pro 1. ročník odborných učilišť a učňovských škol. </a:t>
            </a:r>
            <a:r>
              <a:rPr lang="cs-CZ" dirty="0" smtClean="0"/>
              <a:t>2. opravené vydání. </a:t>
            </a:r>
            <a:r>
              <a:rPr lang="cs-CZ" dirty="0" smtClean="0"/>
              <a:t>Bratislava: </a:t>
            </a:r>
            <a:r>
              <a:rPr lang="cs-CZ" dirty="0" smtClean="0"/>
              <a:t>Psychodiagnostické a didaktické testy, </a:t>
            </a:r>
            <a:r>
              <a:rPr lang="cs-CZ" dirty="0" err="1" smtClean="0"/>
              <a:t>n.p</a:t>
            </a:r>
            <a:r>
              <a:rPr lang="cs-CZ" dirty="0"/>
              <a:t>.. </a:t>
            </a:r>
            <a:r>
              <a:rPr lang="cs-CZ" dirty="0" smtClean="0"/>
              <a:t>1978.</a:t>
            </a:r>
            <a:endParaRPr lang="cs-CZ" dirty="0" smtClean="0"/>
          </a:p>
          <a:p>
            <a:pPr>
              <a:lnSpc>
                <a:spcPct val="80000"/>
              </a:lnSpc>
            </a:pPr>
            <a:r>
              <a:rPr lang="cs-CZ" dirty="0" smtClean="0"/>
              <a:t>Testová otázka č.10, </a:t>
            </a:r>
            <a:r>
              <a:rPr lang="cs-CZ" dirty="0" smtClean="0"/>
              <a:t>č. 15, č.17 </a:t>
            </a:r>
            <a:r>
              <a:rPr lang="cs-CZ" dirty="0" smtClean="0"/>
              <a:t>a hodnocení testu jsou </a:t>
            </a:r>
            <a:r>
              <a:rPr lang="cs-CZ" dirty="0" smtClean="0"/>
              <a:t>vlastní. </a:t>
            </a:r>
            <a:endParaRPr lang="cs-CZ" dirty="0"/>
          </a:p>
          <a:p>
            <a:pPr marL="0" indent="0">
              <a:lnSpc>
                <a:spcPct val="80000"/>
              </a:lnSpc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817519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98490" y="765175"/>
            <a:ext cx="10612192" cy="5759450"/>
          </a:xfrm>
        </p:spPr>
        <p:txBody>
          <a:bodyPr/>
          <a:lstStyle/>
          <a:p>
            <a:pPr eaLnBrk="1" hangingPunct="1"/>
            <a:r>
              <a:rPr lang="cs-CZ" dirty="0"/>
              <a:t>Odpověď na otázku proveď křížkem v příslušném řádku u možnosti, kterou považuješ za správnou.</a:t>
            </a:r>
          </a:p>
          <a:p>
            <a:pPr eaLnBrk="1" hangingPunct="1"/>
            <a:r>
              <a:rPr lang="cs-CZ" dirty="0"/>
              <a:t>Chybnou odpověď oprav vyplněním celého políčka, a novou volbu opět křížkem.</a:t>
            </a:r>
          </a:p>
          <a:p>
            <a:pPr eaLnBrk="1" hangingPunct="1"/>
            <a:r>
              <a:rPr lang="cs-CZ" dirty="0"/>
              <a:t>Otázky, které jsou doplněny pokynem /Vypočítej/, je potřeba vyřešit na záznamovém archu a následně označit křížkem odpovídající variantu a, b, c, d v tabulce.</a:t>
            </a:r>
          </a:p>
          <a:p>
            <a:pPr eaLnBrk="1" hangingPunct="1"/>
            <a:r>
              <a:rPr lang="cs-CZ" dirty="0"/>
              <a:t>Za správnou odpověď na otázku je jeden bod, za vypočítaný příklad dva body. </a:t>
            </a:r>
          </a:p>
          <a:p>
            <a:pPr eaLnBrk="1" hangingPunct="1"/>
            <a:r>
              <a:rPr lang="cs-CZ" dirty="0"/>
              <a:t>Lze získat maximálně 22 bodů.</a:t>
            </a:r>
          </a:p>
          <a:p>
            <a:pPr eaLnBrk="1" hangingPunct="1"/>
            <a:endParaRPr lang="cs-CZ" dirty="0"/>
          </a:p>
          <a:p>
            <a:pPr eaLnBrk="1" hangingPunct="1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34564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5973"/>
    </mc:Choice>
    <mc:Fallback xmlns="">
      <p:transition spd="slow" advTm="45973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3200" dirty="0">
                <a:solidFill>
                  <a:schemeClr val="accent2">
                    <a:lumMod val="50000"/>
                  </a:schemeClr>
                </a:solidFill>
              </a:rPr>
              <a:t>1.	Je některý z uvedených </a:t>
            </a:r>
            <a:r>
              <a:rPr lang="cs-CZ" sz="3200" dirty="0" smtClean="0">
                <a:solidFill>
                  <a:schemeClr val="accent2">
                    <a:lumMod val="50000"/>
                  </a:schemeClr>
                </a:solidFill>
              </a:rPr>
              <a:t>pohybů přímočarý</a:t>
            </a:r>
            <a:r>
              <a:rPr lang="cs-CZ" sz="3200" dirty="0">
                <a:solidFill>
                  <a:schemeClr val="accent2">
                    <a:lumMod val="50000"/>
                  </a:schemeClr>
                </a:solidFill>
              </a:rPr>
              <a:t>?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03042" y="1957590"/>
            <a:ext cx="8407758" cy="3909812"/>
          </a:xfrm>
        </p:spPr>
        <p:txBody>
          <a:bodyPr/>
          <a:lstStyle/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dirty="0" smtClean="0"/>
              <a:t>jízda auta uličkami města</a:t>
            </a:r>
          </a:p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dirty="0" smtClean="0"/>
              <a:t>pohyb výtahové klece</a:t>
            </a:r>
          </a:p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dirty="0" smtClean="0"/>
              <a:t>pohyb hodinové ručičky</a:t>
            </a:r>
          </a:p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dirty="0" smtClean="0"/>
              <a:t>žádný z uvedených</a:t>
            </a:r>
          </a:p>
        </p:txBody>
      </p:sp>
    </p:spTree>
    <p:extLst>
      <p:ext uri="{BB962C8B-B14F-4D97-AF65-F5344CB8AC3E}">
        <p14:creationId xmlns:p14="http://schemas.microsoft.com/office/powerpoint/2010/main" val="1198811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936"/>
    </mc:Choice>
    <mc:Fallback xmlns="">
      <p:transition spd="slow" advTm="30936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785612" y="765176"/>
            <a:ext cx="10573554" cy="1063625"/>
          </a:xfrm>
        </p:spPr>
        <p:txBody>
          <a:bodyPr>
            <a:normAutofit/>
          </a:bodyPr>
          <a:lstStyle/>
          <a:p>
            <a:pPr eaLnBrk="1" hangingPunct="1"/>
            <a:r>
              <a:rPr lang="cs-CZ" sz="3200" dirty="0">
                <a:solidFill>
                  <a:schemeClr val="accent2">
                    <a:lumMod val="50000"/>
                  </a:schemeClr>
                </a:solidFill>
              </a:rPr>
              <a:t>2.	Jaký </a:t>
            </a:r>
            <a:r>
              <a:rPr lang="cs-CZ" sz="3200" dirty="0" smtClean="0">
                <a:solidFill>
                  <a:schemeClr val="accent2">
                    <a:lumMod val="50000"/>
                  </a:schemeClr>
                </a:solidFill>
              </a:rPr>
              <a:t>název má přímočarý pohyb, </a:t>
            </a:r>
            <a:r>
              <a:rPr lang="cs-CZ" sz="3200" dirty="0">
                <a:solidFill>
                  <a:schemeClr val="accent2">
                    <a:lumMod val="50000"/>
                  </a:schemeClr>
                </a:solidFill>
              </a:rPr>
              <a:t>jehož rychlost </a:t>
            </a:r>
            <a:r>
              <a:rPr lang="cs-CZ" sz="3200" dirty="0" smtClean="0">
                <a:solidFill>
                  <a:schemeClr val="accent2">
                    <a:lumMod val="50000"/>
                  </a:schemeClr>
                </a:solidFill>
              </a:rPr>
              <a:t>se 	rovnoměrně </a:t>
            </a:r>
            <a:r>
              <a:rPr lang="cs-CZ" sz="3200" dirty="0" smtClean="0">
                <a:solidFill>
                  <a:schemeClr val="accent2">
                    <a:lumMod val="50000"/>
                  </a:schemeClr>
                </a:solidFill>
              </a:rPr>
              <a:t>zvyšuje</a:t>
            </a:r>
            <a:r>
              <a:rPr lang="cs-CZ" sz="3200" dirty="0">
                <a:solidFill>
                  <a:schemeClr val="accent2">
                    <a:lumMod val="50000"/>
                  </a:schemeClr>
                </a:solidFill>
              </a:rPr>
              <a:t>?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51527" y="2240924"/>
            <a:ext cx="8459273" cy="3626476"/>
          </a:xfrm>
        </p:spPr>
        <p:txBody>
          <a:bodyPr/>
          <a:lstStyle/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dirty="0" smtClean="0"/>
              <a:t>rovnoměrný </a:t>
            </a:r>
            <a:r>
              <a:rPr lang="cs-CZ" dirty="0" smtClean="0"/>
              <a:t>přímočarý</a:t>
            </a:r>
          </a:p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dirty="0" smtClean="0"/>
              <a:t>rovnoměrně </a:t>
            </a:r>
            <a:r>
              <a:rPr lang="cs-CZ" dirty="0" smtClean="0"/>
              <a:t>zpomalený</a:t>
            </a:r>
            <a:endParaRPr lang="cs-CZ" dirty="0" smtClean="0"/>
          </a:p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dirty="0" smtClean="0"/>
              <a:t>přímočarý rovnoměrně zrychlený</a:t>
            </a:r>
          </a:p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dirty="0" smtClean="0"/>
              <a:t>žádný z uvedených</a:t>
            </a:r>
          </a:p>
        </p:txBody>
      </p:sp>
    </p:spTree>
    <p:extLst>
      <p:ext uri="{BB962C8B-B14F-4D97-AF65-F5344CB8AC3E}">
        <p14:creationId xmlns:p14="http://schemas.microsoft.com/office/powerpoint/2010/main" val="3872142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1970"/>
    </mc:Choice>
    <mc:Fallback xmlns="">
      <p:transition spd="slow" advTm="3197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3200" dirty="0">
                <a:solidFill>
                  <a:schemeClr val="accent2">
                    <a:lumMod val="50000"/>
                  </a:schemeClr>
                </a:solidFill>
              </a:rPr>
              <a:t>3.	Je některý z uvedených pohybů </a:t>
            </a:r>
            <a:r>
              <a:rPr lang="cs-CZ" sz="3200" dirty="0" smtClean="0">
                <a:solidFill>
                  <a:schemeClr val="accent2">
                    <a:lumMod val="50000"/>
                  </a:schemeClr>
                </a:solidFill>
              </a:rPr>
              <a:t>rovnoměrný</a:t>
            </a:r>
            <a:r>
              <a:rPr lang="cs-CZ" sz="3200" dirty="0">
                <a:solidFill>
                  <a:schemeClr val="accent2">
                    <a:lumMod val="50000"/>
                  </a:schemeClr>
                </a:solidFill>
              </a:rPr>
              <a:t>?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0163" y="1690688"/>
            <a:ext cx="8420637" cy="4176713"/>
          </a:xfrm>
        </p:spPr>
        <p:txBody>
          <a:bodyPr/>
          <a:lstStyle/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dirty="0" smtClean="0"/>
              <a:t>pohyb letadla od startu </a:t>
            </a:r>
            <a:r>
              <a:rPr lang="cs-CZ" dirty="0" smtClean="0"/>
              <a:t>až do </a:t>
            </a:r>
            <a:r>
              <a:rPr lang="cs-CZ" dirty="0" smtClean="0"/>
              <a:t>přistání</a:t>
            </a:r>
          </a:p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dirty="0" smtClean="0"/>
              <a:t>jízda auta uličkami města</a:t>
            </a:r>
          </a:p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dirty="0" smtClean="0"/>
              <a:t>pohyb kladiva při úderu</a:t>
            </a:r>
          </a:p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dirty="0" smtClean="0"/>
              <a:t>žádný z uvedených</a:t>
            </a:r>
          </a:p>
        </p:txBody>
      </p:sp>
    </p:spTree>
    <p:extLst>
      <p:ext uri="{BB962C8B-B14F-4D97-AF65-F5344CB8AC3E}">
        <p14:creationId xmlns:p14="http://schemas.microsoft.com/office/powerpoint/2010/main" val="3865935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1955"/>
    </mc:Choice>
    <mc:Fallback xmlns="">
      <p:transition spd="slow" advTm="31955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3200" dirty="0">
                <a:solidFill>
                  <a:schemeClr val="accent2">
                    <a:lumMod val="50000"/>
                  </a:schemeClr>
                </a:solidFill>
              </a:rPr>
              <a:t>4. 	Jaký pohyb koná zub okružní </a:t>
            </a:r>
            <a:r>
              <a:rPr lang="cs-CZ" sz="3200" dirty="0" smtClean="0">
                <a:solidFill>
                  <a:schemeClr val="accent2">
                    <a:lumMod val="50000"/>
                  </a:schemeClr>
                </a:solidFill>
              </a:rPr>
              <a:t>pily</a:t>
            </a:r>
            <a:r>
              <a:rPr lang="cs-CZ" sz="3200" dirty="0">
                <a:solidFill>
                  <a:schemeClr val="accent2">
                    <a:lumMod val="50000"/>
                  </a:schemeClr>
                </a:solidFill>
              </a:rPr>
              <a:t>?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0162" y="2034861"/>
            <a:ext cx="9563637" cy="4142101"/>
          </a:xfrm>
        </p:spPr>
        <p:txBody>
          <a:bodyPr/>
          <a:lstStyle/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dirty="0" smtClean="0"/>
              <a:t>přímočarý</a:t>
            </a:r>
          </a:p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dirty="0"/>
              <a:t>p</a:t>
            </a:r>
            <a:r>
              <a:rPr lang="cs-CZ" dirty="0" smtClean="0"/>
              <a:t>o kružnici</a:t>
            </a:r>
            <a:endParaRPr lang="cs-CZ" dirty="0" smtClean="0"/>
          </a:p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dirty="0" smtClean="0"/>
              <a:t>posuvný</a:t>
            </a:r>
          </a:p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dirty="0" smtClean="0"/>
              <a:t>není uvedeno</a:t>
            </a:r>
          </a:p>
        </p:txBody>
      </p:sp>
    </p:spTree>
    <p:extLst>
      <p:ext uri="{BB962C8B-B14F-4D97-AF65-F5344CB8AC3E}">
        <p14:creationId xmlns:p14="http://schemas.microsoft.com/office/powerpoint/2010/main" val="2596851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148"/>
    </mc:Choice>
    <mc:Fallback xmlns="">
      <p:transition spd="slow" advTm="20148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3200" dirty="0">
                <a:solidFill>
                  <a:schemeClr val="accent2">
                    <a:lumMod val="50000"/>
                  </a:schemeClr>
                </a:solidFill>
              </a:rPr>
              <a:t>5.	Jak se nazývá přírůstek rychlosti za </a:t>
            </a:r>
            <a:r>
              <a:rPr lang="cs-CZ" sz="3200" dirty="0" smtClean="0">
                <a:solidFill>
                  <a:schemeClr val="accent2">
                    <a:lumMod val="50000"/>
                  </a:schemeClr>
                </a:solidFill>
              </a:rPr>
              <a:t>jednotku </a:t>
            </a:r>
            <a:r>
              <a:rPr lang="cs-CZ" sz="3200" dirty="0">
                <a:solidFill>
                  <a:schemeClr val="accent2">
                    <a:lumMod val="50000"/>
                  </a:schemeClr>
                </a:solidFill>
              </a:rPr>
              <a:t>času?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64406" y="2137893"/>
            <a:ext cx="8446394" cy="3729507"/>
          </a:xfrm>
        </p:spPr>
        <p:txBody>
          <a:bodyPr/>
          <a:lstStyle/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dirty="0" smtClean="0"/>
              <a:t>dráha</a:t>
            </a:r>
          </a:p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dirty="0" smtClean="0"/>
              <a:t>rychlost</a:t>
            </a:r>
          </a:p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dirty="0" smtClean="0"/>
              <a:t>zrychlení</a:t>
            </a:r>
          </a:p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dirty="0" smtClean="0"/>
              <a:t>není uvedeno</a:t>
            </a:r>
          </a:p>
        </p:txBody>
      </p:sp>
    </p:spTree>
    <p:extLst>
      <p:ext uri="{BB962C8B-B14F-4D97-AF65-F5344CB8AC3E}">
        <p14:creationId xmlns:p14="http://schemas.microsoft.com/office/powerpoint/2010/main" val="4070013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927"/>
    </mc:Choice>
    <mc:Fallback xmlns="">
      <p:transition spd="slow" advTm="20927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3200" dirty="0">
                <a:solidFill>
                  <a:schemeClr val="accent2">
                    <a:lumMod val="50000"/>
                  </a:schemeClr>
                </a:solidFill>
              </a:rPr>
              <a:t>6.	Jak vypočítáme rychlost rovnoměrného </a:t>
            </a:r>
            <a:r>
              <a:rPr lang="cs-CZ" sz="3200" dirty="0" smtClean="0">
                <a:solidFill>
                  <a:schemeClr val="accent2">
                    <a:lumMod val="50000"/>
                  </a:schemeClr>
                </a:solidFill>
              </a:rPr>
              <a:t>přímočarého 	pohybu</a:t>
            </a:r>
            <a:r>
              <a:rPr lang="cs-CZ" sz="3200" dirty="0">
                <a:solidFill>
                  <a:schemeClr val="accent2">
                    <a:lumMod val="50000"/>
                  </a:schemeClr>
                </a:solidFill>
              </a:rPr>
              <a:t>?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77285" y="2369713"/>
            <a:ext cx="8433515" cy="3497687"/>
          </a:xfrm>
        </p:spPr>
        <p:txBody>
          <a:bodyPr/>
          <a:lstStyle/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dirty="0" smtClean="0"/>
              <a:t>dráhu dělíme časem</a:t>
            </a:r>
          </a:p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dirty="0" smtClean="0"/>
              <a:t>dráhu násobíme časem</a:t>
            </a:r>
          </a:p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dirty="0" smtClean="0"/>
              <a:t>čas dělíme </a:t>
            </a:r>
            <a:r>
              <a:rPr lang="cs-CZ" dirty="0" smtClean="0"/>
              <a:t>dráhou</a:t>
            </a:r>
            <a:endParaRPr lang="cs-CZ" dirty="0" smtClean="0"/>
          </a:p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dirty="0" smtClean="0"/>
              <a:t>není uvedeno</a:t>
            </a:r>
          </a:p>
        </p:txBody>
      </p:sp>
    </p:spTree>
    <p:extLst>
      <p:ext uri="{BB962C8B-B14F-4D97-AF65-F5344CB8AC3E}">
        <p14:creationId xmlns:p14="http://schemas.microsoft.com/office/powerpoint/2010/main" val="2832676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28"/>
    </mc:Choice>
    <mc:Fallback xmlns="">
      <p:transition spd="slow" advTm="30028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515</Words>
  <Application>Microsoft Office PowerPoint</Application>
  <PresentationFormat>Širokoúhlá obrazovka</PresentationFormat>
  <Paragraphs>187</Paragraphs>
  <Slides>26</Slides>
  <Notes>0</Notes>
  <HiddenSlides>0</HiddenSlides>
  <MMClips>0</MMClips>
  <ScaleCrop>false</ScaleCrop>
  <HeadingPairs>
    <vt:vector size="8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snímků</vt:lpstr>
      </vt:variant>
      <vt:variant>
        <vt:i4>26</vt:i4>
      </vt:variant>
    </vt:vector>
  </HeadingPairs>
  <TitlesOfParts>
    <vt:vector size="33" baseType="lpstr">
      <vt:lpstr>Arial</vt:lpstr>
      <vt:lpstr>Calibri</vt:lpstr>
      <vt:lpstr>Calibri Light</vt:lpstr>
      <vt:lpstr>Times New Roman</vt:lpstr>
      <vt:lpstr>Wingdings</vt:lpstr>
      <vt:lpstr>Motiv Office</vt:lpstr>
      <vt:lpstr>Rovnice</vt:lpstr>
      <vt:lpstr>Kinematika – test.</vt:lpstr>
      <vt:lpstr>Záznamový list výukového materiálu </vt:lpstr>
      <vt:lpstr>Prezentace aplikace PowerPoint</vt:lpstr>
      <vt:lpstr>1. Je některý z uvedených pohybů přímočarý?</vt:lpstr>
      <vt:lpstr>2. Jaký název má přímočarý pohyb, jehož rychlost se  rovnoměrně zvyšuje?</vt:lpstr>
      <vt:lpstr>3. Je některý z uvedených pohybů rovnoměrný?</vt:lpstr>
      <vt:lpstr>4.  Jaký pohyb koná zub okružní pily?</vt:lpstr>
      <vt:lpstr>5. Jak se nazývá přírůstek rychlosti za jednotku času?</vt:lpstr>
      <vt:lpstr>6. Jak vypočítáme rychlost rovnoměrného přímočarého  pohybu?</vt:lpstr>
      <vt:lpstr>7. Jakou značku má zrychlení?</vt:lpstr>
      <vt:lpstr>8. Co je jednotkou zrychlení?</vt:lpstr>
      <vt:lpstr>9. Je uvedena jednotka, která nemůže být jednotkou  rychlosti?</vt:lpstr>
      <vt:lpstr>10. Která rychlost v km/h odpovídá rychlosti 3 m/s?</vt:lpstr>
      <vt:lpstr>11. Která z uvedených rychlostí je největší?</vt:lpstr>
      <vt:lpstr>12. Je některý z uvedených vzorců pro výpočet veličin  rovnoměrného přímočarého pohybu chybný?</vt:lpstr>
      <vt:lpstr>13. Který vzorec je správný pro výpočet dráhy přímočarého  rovnoměrně zrychleného pohybu?</vt:lpstr>
      <vt:lpstr>14.  Kterou veličinu vypočítáme podle vzorce v = ωr?</vt:lpstr>
      <vt:lpstr>15. Vozík se pohybuje průměrnou rychlostí 7,2 km/h. Jakou dráhu urazí za 40 s ? /Výpočet/ </vt:lpstr>
      <vt:lpstr>16.  Tramvaj se rozjíždí z klidu. Po 20 s má rychlost 10 m/s. Jaké má průměrné zrychlení? /Výpočet/</vt:lpstr>
      <vt:lpstr>Jak dlouho by padal ve vakuu předmět z výšky 50 m? Zrychlení počítejte 10 m/s2. /Výpočet/</vt:lpstr>
      <vt:lpstr>18. Průměr obrobku je 400 mm. Má být obráběn  obvodovou řeznou rychlostí 6 m/s. Jaké musí být  otáčky obrobku? /Výpočet/</vt:lpstr>
      <vt:lpstr>Správné odpovědi</vt:lpstr>
      <vt:lpstr>Správné odpovědi</vt:lpstr>
      <vt:lpstr>Správné odpovědi</vt:lpstr>
      <vt:lpstr>Hodnocení</vt:lpstr>
      <vt:lpstr>Zdroje.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Kinematika - test</dc:title>
  <dc:creator>Berka</dc:creator>
  <cp:lastModifiedBy>Berka</cp:lastModifiedBy>
  <cp:revision>17</cp:revision>
  <dcterms:created xsi:type="dcterms:W3CDTF">2013-12-27T10:49:45Z</dcterms:created>
  <dcterms:modified xsi:type="dcterms:W3CDTF">2014-02-06T08:04:16Z</dcterms:modified>
</cp:coreProperties>
</file>