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3.wmf"/><Relationship Id="rId1" Type="http://schemas.openxmlformats.org/officeDocument/2006/relationships/image" Target="../media/image15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EAC31-8FF5-4A49-9A18-4A2A44DC01DF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3C97D-3D6C-40E4-8653-890EA47DDF5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2595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EAC31-8FF5-4A49-9A18-4A2A44DC01DF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3C97D-3D6C-40E4-8653-890EA47DDF5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5802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EAC31-8FF5-4A49-9A18-4A2A44DC01DF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3C97D-3D6C-40E4-8653-890EA47DDF5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79691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Nadpis, text a 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10972800" cy="13716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609600" y="1981200"/>
            <a:ext cx="5384800" cy="3886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384800" cy="18669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6197600" y="4000500"/>
            <a:ext cx="5384800" cy="18669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022B7-7DC2-49FD-A332-4E1DAB5D7BD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5564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EAC31-8FF5-4A49-9A18-4A2A44DC01DF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3C97D-3D6C-40E4-8653-890EA47DDF5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638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EAC31-8FF5-4A49-9A18-4A2A44DC01DF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3C97D-3D6C-40E4-8653-890EA47DDF5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1602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EAC31-8FF5-4A49-9A18-4A2A44DC01DF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3C97D-3D6C-40E4-8653-890EA47DDF5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256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EAC31-8FF5-4A49-9A18-4A2A44DC01DF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3C97D-3D6C-40E4-8653-890EA47DDF5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6223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EAC31-8FF5-4A49-9A18-4A2A44DC01DF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3C97D-3D6C-40E4-8653-890EA47DDF5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6491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EAC31-8FF5-4A49-9A18-4A2A44DC01DF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3C97D-3D6C-40E4-8653-890EA47DDF5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4630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EAC31-8FF5-4A49-9A18-4A2A44DC01DF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3C97D-3D6C-40E4-8653-890EA47DDF5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7483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EAC31-8FF5-4A49-9A18-4A2A44DC01DF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3C97D-3D6C-40E4-8653-890EA47DDF5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7371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EAC31-8FF5-4A49-9A18-4A2A44DC01DF}" type="datetimeFigureOut">
              <a:rPr lang="cs-CZ" smtClean="0"/>
              <a:t>31.1.2014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3C97D-3D6C-40E4-8653-890EA47DDF5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7151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7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1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0" Type="http://schemas.openxmlformats.org/officeDocument/2006/relationships/image" Target="../media/image17.wmf"/><Relationship Id="rId4" Type="http://schemas.openxmlformats.org/officeDocument/2006/relationships/image" Target="../media/image15.wmf"/><Relationship Id="rId9" Type="http://schemas.openxmlformats.org/officeDocument/2006/relationships/oleObject" Target="../embeddings/oleObject11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png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ctrTitle" idx="4294967295"/>
          </p:nvPr>
        </p:nvSpPr>
        <p:spPr>
          <a:xfrm>
            <a:off x="2208213" y="3068639"/>
            <a:ext cx="7772400" cy="1323975"/>
          </a:xfrm>
        </p:spPr>
        <p:txBody>
          <a:bodyPr/>
          <a:lstStyle/>
          <a:p>
            <a:pPr algn="ctr" eaLnBrk="1" hangingPunct="1"/>
            <a:r>
              <a:rPr lang="cs-CZ" sz="4600" b="1" dirty="0">
                <a:solidFill>
                  <a:srgbClr val="000000"/>
                </a:solidFill>
              </a:rPr>
              <a:t>Tuhé těleso. Moment síly. </a:t>
            </a:r>
          </a:p>
        </p:txBody>
      </p:sp>
      <p:pic>
        <p:nvPicPr>
          <p:cNvPr id="3075" name="Obrázek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extovéPole 4"/>
          <p:cNvSpPr txBox="1">
            <a:spLocks noChangeArrowheads="1"/>
          </p:cNvSpPr>
          <p:nvPr/>
        </p:nvSpPr>
        <p:spPr bwMode="auto">
          <a:xfrm>
            <a:off x="3719514" y="2636838"/>
            <a:ext cx="4968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sz="1800" b="1">
                <a:solidFill>
                  <a:srgbClr val="000000"/>
                </a:solidFill>
                <a:latin typeface="Calibri" panose="020F0502020204030204" pitchFamily="34" charset="0"/>
              </a:rPr>
              <a:t>VY_32_INOVACE_012_Fyzika</a:t>
            </a:r>
          </a:p>
        </p:txBody>
      </p:sp>
      <p:sp>
        <p:nvSpPr>
          <p:cNvPr id="3077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sz="1800">
                <a:latin typeface="Calibri" panose="020F0502020204030204" pitchFamily="34" charset="0"/>
              </a:rPr>
              <a:t>Autor: </a:t>
            </a:r>
            <a:r>
              <a:rPr lang="cs-CZ" sz="1800"/>
              <a:t>Mgr. Roman Berka</a:t>
            </a:r>
          </a:p>
        </p:txBody>
      </p:sp>
    </p:spTree>
    <p:extLst>
      <p:ext uri="{BB962C8B-B14F-4D97-AF65-F5344CB8AC3E}">
        <p14:creationId xmlns:p14="http://schemas.microsoft.com/office/powerpoint/2010/main" val="164590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57200"/>
            <a:ext cx="8229600" cy="668338"/>
          </a:xfrm>
        </p:spPr>
        <p:txBody>
          <a:bodyPr/>
          <a:lstStyle/>
          <a:p>
            <a:pPr eaLnBrk="1" hangingPunct="1"/>
            <a:r>
              <a:rPr lang="cs-CZ" sz="4000"/>
              <a:t>Řešení.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85849" y="1196975"/>
            <a:ext cx="10029825" cy="53276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	</a:t>
            </a:r>
            <a:r>
              <a:rPr lang="cs-CZ" dirty="0"/>
              <a:t>d = 200 mm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/>
              <a:t>	r = 100 mm = 0,1 m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/>
              <a:t>	F = 500 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/>
              <a:t>	M = </a:t>
            </a:r>
            <a:r>
              <a:rPr lang="cs-CZ" dirty="0">
                <a:solidFill>
                  <a:srgbClr val="FF0000"/>
                </a:solidFill>
              </a:rPr>
              <a:t>x</a:t>
            </a:r>
            <a:r>
              <a:rPr lang="cs-CZ" dirty="0"/>
              <a:t> </a:t>
            </a:r>
            <a:r>
              <a:rPr lang="cs-CZ" dirty="0" err="1"/>
              <a:t>N.m</a:t>
            </a:r>
            <a:endParaRPr lang="cs-CZ" dirty="0"/>
          </a:p>
        </p:txBody>
      </p:sp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2293" name="Object 4"/>
          <p:cNvGraphicFramePr>
            <a:graphicFrameLocks noChangeAspect="1"/>
          </p:cNvGraphicFramePr>
          <p:nvPr/>
        </p:nvGraphicFramePr>
        <p:xfrm>
          <a:off x="2351089" y="4221164"/>
          <a:ext cx="1512887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Rovnice" r:id="rId3" imgW="532937" imgH="164957" progId="Equation.3">
                  <p:embed/>
                </p:oleObj>
              </mc:Choice>
              <mc:Fallback>
                <p:oleObj name="Rovnice" r:id="rId3" imgW="532937" imgH="16495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1089" y="4221164"/>
                        <a:ext cx="1512887" cy="46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4" name="Rectangle 7"/>
          <p:cNvSpPr>
            <a:spLocks noChangeArrowheads="1"/>
          </p:cNvSpPr>
          <p:nvPr/>
        </p:nvSpPr>
        <p:spPr bwMode="auto">
          <a:xfrm>
            <a:off x="1524001" y="31443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2295" name="Object 6"/>
          <p:cNvGraphicFramePr>
            <a:graphicFrameLocks noChangeAspect="1"/>
          </p:cNvGraphicFramePr>
          <p:nvPr/>
        </p:nvGraphicFramePr>
        <p:xfrm>
          <a:off x="5303839" y="4221164"/>
          <a:ext cx="3024187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Rovnice" r:id="rId5" imgW="1079032" imgH="203112" progId="Equation.3">
                  <p:embed/>
                </p:oleObj>
              </mc:Choice>
              <mc:Fallback>
                <p:oleObj name="Rovnice" r:id="rId5" imgW="1079032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3839" y="4221164"/>
                        <a:ext cx="3024187" cy="561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6" name="Rectangle 9"/>
          <p:cNvSpPr>
            <a:spLocks noChangeArrowheads="1"/>
          </p:cNvSpPr>
          <p:nvPr/>
        </p:nvSpPr>
        <p:spPr bwMode="auto">
          <a:xfrm>
            <a:off x="1524001" y="31443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sp>
        <p:nvSpPr>
          <p:cNvPr id="12297" name="Rectangle 11"/>
          <p:cNvSpPr>
            <a:spLocks noChangeArrowheads="1"/>
          </p:cNvSpPr>
          <p:nvPr/>
        </p:nvSpPr>
        <p:spPr bwMode="auto">
          <a:xfrm>
            <a:off x="1524001" y="31538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2298" name="Object 10"/>
          <p:cNvGraphicFramePr>
            <a:graphicFrameLocks noChangeAspect="1"/>
          </p:cNvGraphicFramePr>
          <p:nvPr/>
        </p:nvGraphicFramePr>
        <p:xfrm>
          <a:off x="5303838" y="5157789"/>
          <a:ext cx="2305050" cy="49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Rovnice" r:id="rId7" imgW="837836" imgH="177723" progId="Equation.3">
                  <p:embed/>
                </p:oleObj>
              </mc:Choice>
              <mc:Fallback>
                <p:oleObj name="Rovnice" r:id="rId7" imgW="837836" imgH="17772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3838" y="5157789"/>
                        <a:ext cx="2305050" cy="496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827776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2975" y="549276"/>
            <a:ext cx="10358438" cy="6048375"/>
          </a:xfrm>
        </p:spPr>
        <p:txBody>
          <a:bodyPr/>
          <a:lstStyle/>
          <a:p>
            <a:pPr eaLnBrk="1" hangingPunct="1"/>
            <a:r>
              <a:rPr lang="cs-CZ" b="1" dirty="0" smtClean="0"/>
              <a:t>Momentová věta.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	</a:t>
            </a:r>
            <a:r>
              <a:rPr lang="cs-CZ" dirty="0"/>
              <a:t>Jestliže je vektorový součet momentů všech sil vzhledem k pevné ose otáčení roven nule, ruší se jejich otáčivé účinky na těleso.</a:t>
            </a:r>
          </a:p>
          <a:p>
            <a:pPr eaLnBrk="1" hangingPunct="1"/>
            <a:endParaRPr lang="cs-CZ" dirty="0"/>
          </a:p>
          <a:p>
            <a:pPr eaLnBrk="1" hangingPunct="1">
              <a:buFont typeface="Wingdings" panose="05000000000000000000" pitchFamily="2" charset="2"/>
              <a:buNone/>
            </a:pPr>
            <a:endParaRPr lang="cs-CZ" dirty="0" smtClean="0"/>
          </a:p>
          <a:p>
            <a:pPr eaLnBrk="1" hangingPunct="1"/>
            <a:endParaRPr lang="cs-CZ" dirty="0" smtClean="0"/>
          </a:p>
          <a:p>
            <a:pPr eaLnBrk="1" hangingPunct="1"/>
            <a:endParaRPr lang="cs-CZ" dirty="0" smtClean="0"/>
          </a:p>
          <a:p>
            <a:pPr eaLnBrk="1" hangingPunct="1"/>
            <a:endParaRPr lang="cs-CZ" dirty="0" smtClean="0"/>
          </a:p>
          <a:p>
            <a:pPr eaLnBrk="1" hangingPunct="1"/>
            <a:endParaRPr lang="cs-CZ" dirty="0" smtClean="0"/>
          </a:p>
        </p:txBody>
      </p:sp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337" y="2093954"/>
            <a:ext cx="5065714" cy="4503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5199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14413" y="428626"/>
            <a:ext cx="10186987" cy="5953126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dirty="0" smtClean="0"/>
              <a:t>Na momentový kotouč působí síly F</a:t>
            </a:r>
            <a:r>
              <a:rPr lang="cs-CZ" baseline="-25000" dirty="0" smtClean="0"/>
              <a:t>1</a:t>
            </a:r>
            <a:r>
              <a:rPr lang="cs-CZ" dirty="0" smtClean="0"/>
              <a:t>, F</a:t>
            </a:r>
            <a:r>
              <a:rPr lang="cs-CZ" baseline="-25000" dirty="0" smtClean="0"/>
              <a:t>2</a:t>
            </a:r>
            <a:r>
              <a:rPr lang="cs-CZ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endParaRPr lang="cs-CZ" dirty="0" smtClean="0"/>
          </a:p>
          <a:p>
            <a:pPr lvl="1" eaLnBrk="1" hangingPunct="1">
              <a:lnSpc>
                <a:spcPct val="90000"/>
              </a:lnSpc>
            </a:pPr>
            <a:r>
              <a:rPr lang="cs-CZ" dirty="0" smtClean="0"/>
              <a:t>Síla F</a:t>
            </a:r>
            <a:r>
              <a:rPr lang="cs-CZ" baseline="-25000" dirty="0" smtClean="0"/>
              <a:t>1</a:t>
            </a:r>
            <a:r>
              <a:rPr lang="cs-CZ" dirty="0" smtClean="0"/>
              <a:t> působí na kotouč momentem velikosti </a:t>
            </a:r>
          </a:p>
          <a:p>
            <a:pPr lvl="1" eaLnBrk="1" hangingPunct="1">
              <a:lnSpc>
                <a:spcPct val="90000"/>
              </a:lnSpc>
            </a:pPr>
            <a:endParaRPr lang="cs-CZ" dirty="0" smtClean="0"/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dirty="0" smtClean="0"/>
              <a:t>     		</a:t>
            </a:r>
            <a:endParaRPr lang="cs-CZ" baseline="-25000" dirty="0" smtClean="0"/>
          </a:p>
          <a:p>
            <a:pPr lvl="1" eaLnBrk="1" hangingPunct="1">
              <a:lnSpc>
                <a:spcPct val="90000"/>
              </a:lnSpc>
            </a:pPr>
            <a:r>
              <a:rPr lang="cs-CZ" dirty="0" smtClean="0"/>
              <a:t>Moment síly F</a:t>
            </a:r>
            <a:r>
              <a:rPr lang="cs-CZ" baseline="-25000" dirty="0" smtClean="0"/>
              <a:t>2 </a:t>
            </a:r>
            <a:r>
              <a:rPr lang="cs-CZ" dirty="0" smtClean="0"/>
              <a:t>otáčí kotoučem v záporném směru, proto je její moment 							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dirty="0" smtClean="0"/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sz="3200" dirty="0"/>
              <a:t>  </a:t>
            </a:r>
            <a:endParaRPr lang="cs-CZ" sz="3200" dirty="0" smtClean="0"/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sz="3200" dirty="0"/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sz="2800" dirty="0" smtClean="0"/>
              <a:t>Momentová </a:t>
            </a:r>
            <a:r>
              <a:rPr lang="cs-CZ" sz="2800" dirty="0"/>
              <a:t>věta vyjadřující rovnováhu obou sil.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sz="3200" dirty="0"/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sz="3200" dirty="0"/>
              <a:t>            </a:t>
            </a:r>
            <a:endParaRPr lang="cs-CZ" sz="3200" b="1" dirty="0"/>
          </a:p>
        </p:txBody>
      </p:sp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434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5079053"/>
              </p:ext>
            </p:extLst>
          </p:nvPr>
        </p:nvGraphicFramePr>
        <p:xfrm>
          <a:off x="4909342" y="1914524"/>
          <a:ext cx="2016125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Rovnice" r:id="rId3" imgW="723586" imgH="215806" progId="Equation.3">
                  <p:embed/>
                </p:oleObj>
              </mc:Choice>
              <mc:Fallback>
                <p:oleObj name="Rovnice" r:id="rId3" imgW="723586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9342" y="1914524"/>
                        <a:ext cx="2016125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1" name="Rectangle 7"/>
          <p:cNvSpPr>
            <a:spLocks noChangeArrowheads="1"/>
          </p:cNvSpPr>
          <p:nvPr/>
        </p:nvSpPr>
        <p:spPr bwMode="auto">
          <a:xfrm>
            <a:off x="1524001" y="31347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434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3849265"/>
              </p:ext>
            </p:extLst>
          </p:nvPr>
        </p:nvGraphicFramePr>
        <p:xfrm>
          <a:off x="4746622" y="3087689"/>
          <a:ext cx="2341563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Rovnice" r:id="rId5" imgW="812447" imgH="215806" progId="Equation.3">
                  <p:embed/>
                </p:oleObj>
              </mc:Choice>
              <mc:Fallback>
                <p:oleObj name="Rovnice" r:id="rId5" imgW="812447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6622" y="3087689"/>
                        <a:ext cx="2341563" cy="63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3" name="Rectangle 9"/>
          <p:cNvSpPr>
            <a:spLocks noChangeArrowheads="1"/>
          </p:cNvSpPr>
          <p:nvPr/>
        </p:nvSpPr>
        <p:spPr bwMode="auto">
          <a:xfrm>
            <a:off x="1524001" y="34602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434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3383583"/>
              </p:ext>
            </p:extLst>
          </p:nvPr>
        </p:nvGraphicFramePr>
        <p:xfrm>
          <a:off x="4055268" y="5468934"/>
          <a:ext cx="4105275" cy="62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Rovnice" r:id="rId7" imgW="1434477" imgH="215806" progId="Equation.3">
                  <p:embed/>
                </p:oleObj>
              </mc:Choice>
              <mc:Fallback>
                <p:oleObj name="Rovnice" r:id="rId7" imgW="1434477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5268" y="5468934"/>
                        <a:ext cx="4105275" cy="623888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923230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57200"/>
            <a:ext cx="8229600" cy="668338"/>
          </a:xfrm>
        </p:spPr>
        <p:txBody>
          <a:bodyPr/>
          <a:lstStyle/>
          <a:p>
            <a:pPr eaLnBrk="1" hangingPunct="1"/>
            <a:r>
              <a:rPr lang="cs-CZ" sz="4000"/>
              <a:t>Příklad: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1538" y="1125539"/>
            <a:ext cx="10287000" cy="518318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	</a:t>
            </a:r>
            <a:r>
              <a:rPr lang="cs-CZ" dirty="0"/>
              <a:t>Stanovte rameno síly F</a:t>
            </a:r>
            <a:r>
              <a:rPr lang="cs-CZ" baseline="-25000" dirty="0"/>
              <a:t>1</a:t>
            </a:r>
            <a:r>
              <a:rPr lang="cs-CZ" dirty="0"/>
              <a:t>= 50 N (podle obrázku), jestliže síla F</a:t>
            </a:r>
            <a:r>
              <a:rPr lang="cs-CZ" baseline="-25000" dirty="0"/>
              <a:t>2</a:t>
            </a:r>
            <a:r>
              <a:rPr lang="cs-CZ" dirty="0"/>
              <a:t>= 10 N působí na rameno r</a:t>
            </a:r>
            <a:r>
              <a:rPr lang="cs-CZ" baseline="-25000" dirty="0"/>
              <a:t>2</a:t>
            </a:r>
            <a:r>
              <a:rPr lang="cs-CZ" dirty="0"/>
              <a:t>= 2 m. Soustava je v rovnovážné poloze vzhledem </a:t>
            </a:r>
            <a:r>
              <a:rPr lang="cs-CZ" dirty="0" smtClean="0"/>
              <a:t>k </a:t>
            </a:r>
            <a:r>
              <a:rPr lang="cs-CZ" dirty="0"/>
              <a:t>ose otáčení.</a:t>
            </a:r>
          </a:p>
        </p:txBody>
      </p:sp>
      <p:pic>
        <p:nvPicPr>
          <p:cNvPr id="1536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339" y="2429314"/>
            <a:ext cx="4205286" cy="44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2216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57200"/>
            <a:ext cx="8229600" cy="668338"/>
          </a:xfrm>
        </p:spPr>
        <p:txBody>
          <a:bodyPr/>
          <a:lstStyle/>
          <a:p>
            <a:pPr eaLnBrk="1" hangingPunct="1"/>
            <a:r>
              <a:rPr lang="cs-CZ" sz="4000"/>
              <a:t>Řešení.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42975" y="1341438"/>
            <a:ext cx="5076825" cy="4525962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/>
              <a:t>	F</a:t>
            </a:r>
            <a:r>
              <a:rPr lang="cs-CZ" baseline="-25000" dirty="0"/>
              <a:t>1</a:t>
            </a:r>
            <a:r>
              <a:rPr lang="cs-CZ" dirty="0"/>
              <a:t>= 50 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/>
              <a:t>	F</a:t>
            </a:r>
            <a:r>
              <a:rPr lang="cs-CZ" baseline="-25000" dirty="0"/>
              <a:t>2</a:t>
            </a:r>
            <a:r>
              <a:rPr lang="cs-CZ" dirty="0"/>
              <a:t>= 10 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/>
              <a:t>	r</a:t>
            </a:r>
            <a:r>
              <a:rPr lang="cs-CZ" baseline="-25000" dirty="0"/>
              <a:t>2 </a:t>
            </a:r>
            <a:r>
              <a:rPr lang="cs-CZ" dirty="0"/>
              <a:t>= 2 m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/>
              <a:t>	r</a:t>
            </a:r>
            <a:r>
              <a:rPr lang="cs-CZ" baseline="-25000" dirty="0"/>
              <a:t>1</a:t>
            </a:r>
            <a:r>
              <a:rPr lang="cs-CZ" dirty="0"/>
              <a:t> = </a:t>
            </a:r>
            <a:r>
              <a:rPr lang="cs-CZ" dirty="0">
                <a:solidFill>
                  <a:srgbClr val="FF0000"/>
                </a:solidFill>
              </a:rPr>
              <a:t>x</a:t>
            </a:r>
            <a:r>
              <a:rPr lang="cs-CZ" dirty="0"/>
              <a:t> m</a:t>
            </a:r>
          </a:p>
          <a:p>
            <a:pPr eaLnBrk="1" hangingPunct="1"/>
            <a:endParaRPr lang="cs-CZ" dirty="0"/>
          </a:p>
        </p:txBody>
      </p:sp>
      <p:graphicFrame>
        <p:nvGraphicFramePr>
          <p:cNvPr id="16388" name="Object 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024563" y="2276476"/>
          <a:ext cx="2736850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Rovnice" r:id="rId3" imgW="812447" imgH="215806" progId="Equation.3">
                  <p:embed/>
                </p:oleObj>
              </mc:Choice>
              <mc:Fallback>
                <p:oleObj name="Rovnice" r:id="rId3" imgW="812447" imgH="215806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4563" y="2276476"/>
                        <a:ext cx="2736850" cy="727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folHlink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9" name="Object 4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4224338" y="1412876"/>
          <a:ext cx="4824412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Rovnice" r:id="rId5" imgW="1434477" imgH="215806" progId="Equation.3">
                  <p:embed/>
                </p:oleObj>
              </mc:Choice>
              <mc:Fallback>
                <p:oleObj name="Rovnice" r:id="rId5" imgW="1434477" imgH="215806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4338" y="1412876"/>
                        <a:ext cx="4824412" cy="727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folHlink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0" name="Object 8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743701" y="2997200"/>
          <a:ext cx="2170113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Rovnice" r:id="rId7" imgW="647700" imgH="431800" progId="Equation.3">
                  <p:embed/>
                </p:oleObj>
              </mc:Choice>
              <mc:Fallback>
                <p:oleObj name="Rovnice" r:id="rId7" imgW="647700" imgH="4318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43701" y="2997200"/>
                        <a:ext cx="2170113" cy="144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folHlink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1" name="Object 10"/>
          <p:cNvGraphicFramePr>
            <a:graphicFrameLocks noChangeAspect="1"/>
          </p:cNvGraphicFramePr>
          <p:nvPr/>
        </p:nvGraphicFramePr>
        <p:xfrm>
          <a:off x="6743701" y="4292600"/>
          <a:ext cx="2849563" cy="13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Rovnice" r:id="rId9" imgW="850531" imgH="393529" progId="Equation.3">
                  <p:embed/>
                </p:oleObj>
              </mc:Choice>
              <mc:Fallback>
                <p:oleObj name="Rovnice" r:id="rId9" imgW="850531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43701" y="4292600"/>
                        <a:ext cx="2849563" cy="1320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folHlink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12"/>
          <p:cNvSpPr>
            <a:spLocks noChangeArrowheads="1"/>
          </p:cNvSpPr>
          <p:nvPr/>
        </p:nvSpPr>
        <p:spPr bwMode="auto">
          <a:xfrm>
            <a:off x="1524001" y="31347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graphicFrame>
        <p:nvGraphicFramePr>
          <p:cNvPr id="16393" name="Object 11"/>
          <p:cNvGraphicFramePr>
            <a:graphicFrameLocks noChangeAspect="1"/>
          </p:cNvGraphicFramePr>
          <p:nvPr/>
        </p:nvGraphicFramePr>
        <p:xfrm>
          <a:off x="6743701" y="5661025"/>
          <a:ext cx="2016125" cy="72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Rovnice" r:id="rId11" imgW="609336" imgH="215806" progId="Equation.3">
                  <p:embed/>
                </p:oleObj>
              </mc:Choice>
              <mc:Fallback>
                <p:oleObj name="Rovnice" r:id="rId11" imgW="609336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43701" y="5661025"/>
                        <a:ext cx="2016125" cy="725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138359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dirty="0" smtClean="0"/>
              <a:t>Zdroje.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ŘEŠÁTKO, Miloš, Ivo VOLF a Jaroslav PITNER. </a:t>
            </a:r>
            <a:r>
              <a:rPr lang="cs-CZ" i="1" dirty="0"/>
              <a:t>Fyzika A: pro SOU</a:t>
            </a:r>
            <a:r>
              <a:rPr lang="cs-CZ" dirty="0"/>
              <a:t>. 1. vydání. Praha: Státní pedagogické nakladatelství Praha, 1984. 224 s. ISBN 14-462-84.  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41564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cs-CZ" sz="1800" b="1">
                <a:solidFill>
                  <a:srgbClr val="000000"/>
                </a:solidFill>
              </a:rPr>
              <a:t>Záznamový list výukového materiálu</a:t>
            </a:r>
            <a:br>
              <a:rPr lang="cs-CZ" sz="1800" b="1">
                <a:solidFill>
                  <a:srgbClr val="000000"/>
                </a:solidFill>
              </a:rPr>
            </a:br>
            <a:endParaRPr lang="cs-CZ" sz="1800" b="1">
              <a:solidFill>
                <a:srgbClr val="000000"/>
              </a:solidFill>
            </a:endParaRPr>
          </a:p>
        </p:txBody>
      </p:sp>
      <p:graphicFrame>
        <p:nvGraphicFramePr>
          <p:cNvPr id="25649" name="Group 49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130936624"/>
              </p:ext>
            </p:extLst>
          </p:nvPr>
        </p:nvGraphicFramePr>
        <p:xfrm>
          <a:off x="838200" y="1600200"/>
          <a:ext cx="10515600" cy="5049866"/>
        </p:xfrm>
        <a:graphic>
          <a:graphicData uri="http://schemas.openxmlformats.org/drawingml/2006/table">
            <a:tbl>
              <a:tblPr/>
              <a:tblGrid>
                <a:gridCol w="3785129"/>
                <a:gridCol w="6730471"/>
              </a:tblGrid>
              <a:tr h="371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CZ.1.07/1.5.00/34.0033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 / 2  Inovace a zkvalitnění výuky prostřednictvím ICT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Tuhé těleso. Moment síly.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VY_32_INOVACE_012_Fyzika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783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23-52-H/01 Nástrojař, 23-56-H/01 Obráběč kovů, 26-51-H/01 Elektrikář,  41-51-H/01 Zemědělec – farmář, 41-54-H/01 Podkovář a zemědělský kovář,  41-55-H/01Opravář zemědělských strojů.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Fyzikální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19.11.2013, 22.11.2013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Charakteristika tuhého tělesa. Moment síly – účinek na těleso, vztah pro výpočet, vektorová veličina. Momentová věta.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Mgr. Roman Berka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318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5915" y="620714"/>
            <a:ext cx="10251584" cy="5761037"/>
          </a:xfrm>
        </p:spPr>
        <p:txBody>
          <a:bodyPr>
            <a:normAutofit/>
          </a:bodyPr>
          <a:lstStyle/>
          <a:p>
            <a:pPr eaLnBrk="1" hangingPunct="1"/>
            <a:r>
              <a:rPr lang="cs-CZ" b="1" dirty="0" smtClean="0"/>
              <a:t>Tuhé těleso:</a:t>
            </a:r>
          </a:p>
          <a:p>
            <a:pPr eaLnBrk="1" hangingPunct="1"/>
            <a:endParaRPr lang="cs-CZ" b="1" dirty="0" smtClean="0"/>
          </a:p>
          <a:p>
            <a:pPr lvl="1" eaLnBrk="1" hangingPunct="1"/>
            <a:r>
              <a:rPr lang="cs-CZ" sz="2800" dirty="0" smtClean="0"/>
              <a:t>je model reálného tělesa,</a:t>
            </a:r>
          </a:p>
          <a:p>
            <a:pPr lvl="1" eaLnBrk="1" hangingPunct="1"/>
            <a:r>
              <a:rPr lang="cs-CZ" sz="2800" dirty="0" smtClean="0"/>
              <a:t>nepodléhá deformačním účinkům síly,</a:t>
            </a:r>
          </a:p>
          <a:p>
            <a:pPr lvl="1" eaLnBrk="1" hangingPunct="1"/>
            <a:r>
              <a:rPr lang="cs-CZ" sz="2800" dirty="0" smtClean="0"/>
              <a:t>nemění svůj tvar ani objem působením    dalších těles.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cs-CZ" sz="2800" dirty="0" smtClean="0"/>
          </a:p>
          <a:p>
            <a:pPr eaLnBrk="1" hangingPunct="1"/>
            <a:r>
              <a:rPr lang="cs-CZ" b="1" dirty="0" smtClean="0"/>
              <a:t>Statika.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	Je část mechaniky, která se zabývá podmínkami rovnováhy sil.</a:t>
            </a:r>
          </a:p>
        </p:txBody>
      </p:sp>
    </p:spTree>
    <p:extLst>
      <p:ext uri="{BB962C8B-B14F-4D97-AF65-F5344CB8AC3E}">
        <p14:creationId xmlns:p14="http://schemas.microsoft.com/office/powerpoint/2010/main" val="426332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57200"/>
            <a:ext cx="8229600" cy="668338"/>
          </a:xfrm>
        </p:spPr>
        <p:txBody>
          <a:bodyPr/>
          <a:lstStyle/>
          <a:p>
            <a:pPr eaLnBrk="1" hangingPunct="1"/>
            <a:r>
              <a:rPr lang="cs-CZ" sz="4000" b="1"/>
              <a:t>Moment síly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189" y="1196975"/>
            <a:ext cx="10019763" cy="5327650"/>
          </a:xfrm>
        </p:spPr>
        <p:txBody>
          <a:bodyPr/>
          <a:lstStyle/>
          <a:p>
            <a:pPr eaLnBrk="1" hangingPunct="1"/>
            <a:r>
              <a:rPr lang="cs-CZ" dirty="0" smtClean="0"/>
              <a:t>Otáčivý účinek síly na těleso posuzujeme podle </a:t>
            </a:r>
            <a:r>
              <a:rPr lang="cs-CZ" b="1" i="1" dirty="0" smtClean="0"/>
              <a:t>momentu síly</a:t>
            </a:r>
            <a:r>
              <a:rPr lang="cs-CZ" dirty="0" smtClean="0"/>
              <a:t> vzhledem k ose otáčení.</a:t>
            </a:r>
          </a:p>
          <a:p>
            <a:pPr eaLnBrk="1" hangingPunct="1"/>
            <a:r>
              <a:rPr lang="cs-CZ" dirty="0" smtClean="0"/>
              <a:t>Velikost momentu síly je rovna součinu síly a ramene síly.</a:t>
            </a:r>
          </a:p>
          <a:p>
            <a:pPr eaLnBrk="1" hangingPunct="1"/>
            <a:endParaRPr lang="cs-CZ" dirty="0" smtClean="0"/>
          </a:p>
          <a:p>
            <a:pPr eaLnBrk="1" hangingPunct="1"/>
            <a:endParaRPr lang="cs-CZ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cs-CZ" dirty="0" smtClean="0"/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/>
          </a:p>
        </p:txBody>
      </p:sp>
      <p:pic>
        <p:nvPicPr>
          <p:cNvPr id="614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1386" y="2563808"/>
            <a:ext cx="4494727" cy="4294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756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8675" y="1981201"/>
            <a:ext cx="10429875" cy="45434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b="1" dirty="0" smtClean="0"/>
              <a:t>r</a:t>
            </a:r>
            <a:r>
              <a:rPr lang="cs-CZ" dirty="0" smtClean="0"/>
              <a:t> – </a:t>
            </a:r>
            <a:r>
              <a:rPr lang="cs-CZ" b="1" i="1" dirty="0" smtClean="0"/>
              <a:t>rameno síly</a:t>
            </a:r>
            <a:r>
              <a:rPr lang="cs-CZ" dirty="0" smtClean="0"/>
              <a:t> ( je kolmá vzdálenost vektorové přímky síly od osy otáčení).</a:t>
            </a:r>
          </a:p>
          <a:p>
            <a:pPr eaLnBrk="1" hangingPunct="1">
              <a:lnSpc>
                <a:spcPct val="90000"/>
              </a:lnSpc>
            </a:pPr>
            <a:endParaRPr lang="cs-CZ" dirty="0" smtClean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cs-CZ" dirty="0" smtClean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cs-CZ" dirty="0" smtClean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cs-CZ" dirty="0" smtClean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cs-CZ" dirty="0" smtClean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cs-CZ" dirty="0" smtClean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cs typeface="Arial" panose="020B0604020202020204" pitchFamily="34" charset="0"/>
              </a:rPr>
              <a:t>[</a:t>
            </a:r>
            <a:r>
              <a:rPr lang="cs-CZ" dirty="0" smtClean="0">
                <a:cs typeface="Arial" panose="020B0604020202020204" pitchFamily="34" charset="0"/>
              </a:rPr>
              <a:t>M</a:t>
            </a:r>
            <a:r>
              <a:rPr lang="en-US" dirty="0" smtClean="0">
                <a:cs typeface="Arial" panose="020B0604020202020204" pitchFamily="34" charset="0"/>
              </a:rPr>
              <a:t>]</a:t>
            </a:r>
            <a:r>
              <a:rPr lang="cs-CZ" dirty="0" smtClean="0">
                <a:cs typeface="Arial" panose="020B0604020202020204" pitchFamily="34" charset="0"/>
              </a:rPr>
              <a:t> = </a:t>
            </a:r>
            <a:r>
              <a:rPr lang="cs-CZ" dirty="0" err="1" smtClean="0">
                <a:cs typeface="Arial" panose="020B0604020202020204" pitchFamily="34" charset="0"/>
              </a:rPr>
              <a:t>N.m</a:t>
            </a:r>
            <a:r>
              <a:rPr lang="cs-CZ" dirty="0" smtClean="0">
                <a:cs typeface="Arial" panose="020B0604020202020204" pitchFamily="34" charset="0"/>
              </a:rPr>
              <a:t> (newton metr)</a:t>
            </a:r>
            <a:endParaRPr lang="en-US" dirty="0" smtClean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cs-CZ" dirty="0" smtClean="0"/>
          </a:p>
        </p:txBody>
      </p:sp>
      <p:graphicFrame>
        <p:nvGraphicFramePr>
          <p:cNvPr id="7171" name="Object 4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413387254"/>
              </p:ext>
            </p:extLst>
          </p:nvPr>
        </p:nvGraphicFramePr>
        <p:xfrm>
          <a:off x="4727576" y="765176"/>
          <a:ext cx="2519363" cy="77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Rovnice" r:id="rId3" imgW="532937" imgH="164957" progId="Equation.3">
                  <p:embed/>
                </p:oleObj>
              </mc:Choice>
              <mc:Fallback>
                <p:oleObj name="Rovnice" r:id="rId3" imgW="532937" imgH="164957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7576" y="765176"/>
                        <a:ext cx="2519363" cy="779463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7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412" y="2709214"/>
            <a:ext cx="4633913" cy="3316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68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85837" y="765176"/>
            <a:ext cx="10301287" cy="5607049"/>
          </a:xfrm>
        </p:spPr>
        <p:txBody>
          <a:bodyPr/>
          <a:lstStyle/>
          <a:p>
            <a:pPr eaLnBrk="1" hangingPunct="1"/>
            <a:r>
              <a:rPr lang="cs-CZ" dirty="0" smtClean="0"/>
              <a:t>Moment síly je vektor, jehož vektorová přímka leží v ose otáčení a je kolmá k rovině, ve které působí síla.</a:t>
            </a:r>
          </a:p>
        </p:txBody>
      </p:sp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681" y="2375437"/>
            <a:ext cx="9101597" cy="425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087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49" y="620714"/>
            <a:ext cx="10144125" cy="5761037"/>
          </a:xfrm>
        </p:spPr>
        <p:txBody>
          <a:bodyPr/>
          <a:lstStyle/>
          <a:p>
            <a:pPr eaLnBrk="1" hangingPunct="1"/>
            <a:r>
              <a:rPr lang="cs-CZ" b="1" dirty="0"/>
              <a:t>Směr vektoru určuje pravidlo pravé ruky:</a:t>
            </a:r>
            <a:r>
              <a:rPr lang="cs-CZ" dirty="0"/>
              <a:t> </a:t>
            </a:r>
            <a:r>
              <a:rPr lang="cs-CZ" i="1" dirty="0"/>
              <a:t>Položíme pravou ruku dlaní na obvod kotouče tak, aby prsty ukazovaly směr síly působící na kotouč (nebo směr otáčení kotouče). Pak vztyčený palec ukazuje směr momentu síly.</a:t>
            </a:r>
          </a:p>
          <a:p>
            <a:pPr eaLnBrk="1" hangingPunct="1"/>
            <a:endParaRPr lang="cs-CZ" i="1" dirty="0" smtClean="0"/>
          </a:p>
        </p:txBody>
      </p:sp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686" y="2753093"/>
            <a:ext cx="5911850" cy="4104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459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7263" y="1484313"/>
            <a:ext cx="10186987" cy="403225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cs-CZ" b="1" dirty="0" smtClean="0"/>
              <a:t>Moment síly je: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b="1" dirty="0" smtClean="0"/>
          </a:p>
          <a:p>
            <a:pPr lvl="1" eaLnBrk="1" hangingPunct="1">
              <a:lnSpc>
                <a:spcPct val="90000"/>
              </a:lnSpc>
            </a:pPr>
            <a:r>
              <a:rPr lang="cs-CZ" sz="2800" b="1" dirty="0" smtClean="0"/>
              <a:t>kladný</a:t>
            </a:r>
            <a:r>
              <a:rPr lang="cs-CZ" sz="2800" dirty="0" smtClean="0"/>
              <a:t>, 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sz="2800" dirty="0" smtClean="0"/>
              <a:t>	jestliže se těleso účinkem síly otáčí proti směru hodinových ručiček,</a:t>
            </a:r>
          </a:p>
          <a:p>
            <a:pPr lvl="1" eaLnBrk="1" hangingPunct="1">
              <a:lnSpc>
                <a:spcPct val="90000"/>
              </a:lnSpc>
            </a:pPr>
            <a:r>
              <a:rPr lang="cs-CZ" sz="2800" b="1" dirty="0" smtClean="0"/>
              <a:t>záporný</a:t>
            </a:r>
            <a:r>
              <a:rPr lang="cs-CZ" sz="2800" dirty="0" smtClean="0"/>
              <a:t>, 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sz="2800" dirty="0" smtClean="0"/>
              <a:t>	jestliže se těleso účinkem síly otáčí ve směru hodinových ručiček.</a:t>
            </a:r>
          </a:p>
        </p:txBody>
      </p:sp>
    </p:spTree>
    <p:extLst>
      <p:ext uri="{BB962C8B-B14F-4D97-AF65-F5344CB8AC3E}">
        <p14:creationId xmlns:p14="http://schemas.microsoft.com/office/powerpoint/2010/main" val="873314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4425" y="908050"/>
            <a:ext cx="10072688" cy="54737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	</a:t>
            </a:r>
            <a:r>
              <a:rPr lang="cs-CZ" b="1" dirty="0" smtClean="0"/>
              <a:t>Příklad: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dirty="0" smtClean="0"/>
              <a:t>	Na obvodu hřídele o průměru 200 mm je navinuto lano, které působí na hřídel silou 500 N. Jaký je moment síly vzhledem              k ose otáčení hřídele?</a:t>
            </a:r>
          </a:p>
        </p:txBody>
      </p:sp>
    </p:spTree>
    <p:extLst>
      <p:ext uri="{BB962C8B-B14F-4D97-AF65-F5344CB8AC3E}">
        <p14:creationId xmlns:p14="http://schemas.microsoft.com/office/powerpoint/2010/main" val="165364399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339</Words>
  <Application>Microsoft Office PowerPoint</Application>
  <PresentationFormat>Širokoúhlá obrazovka</PresentationFormat>
  <Paragraphs>92</Paragraphs>
  <Slides>15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Wingdings</vt:lpstr>
      <vt:lpstr>Motiv Office</vt:lpstr>
      <vt:lpstr>Rovnice</vt:lpstr>
      <vt:lpstr>Tuhé těleso. Moment síly. </vt:lpstr>
      <vt:lpstr>Záznamový list výukového materiálu </vt:lpstr>
      <vt:lpstr>Prezentace aplikace PowerPoint</vt:lpstr>
      <vt:lpstr>Moment síly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Řešení.</vt:lpstr>
      <vt:lpstr>Prezentace aplikace PowerPoint</vt:lpstr>
      <vt:lpstr>Prezentace aplikace PowerPoint</vt:lpstr>
      <vt:lpstr>Příklad:</vt:lpstr>
      <vt:lpstr>Řešení.</vt:lpstr>
      <vt:lpstr>Zdroje.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Tuhé těleso. Moment síly.</dc:title>
  <dc:creator>Berka</dc:creator>
  <cp:lastModifiedBy>Berka</cp:lastModifiedBy>
  <cp:revision>3</cp:revision>
  <dcterms:created xsi:type="dcterms:W3CDTF">2013-12-30T09:04:38Z</dcterms:created>
  <dcterms:modified xsi:type="dcterms:W3CDTF">2014-01-31T10:41:35Z</dcterms:modified>
</cp:coreProperties>
</file>