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6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AF230-EFD0-4726-BFFC-6E9D2B0A6E81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744FD-CEA6-4207-8D01-9BF7B85709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82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129F7E-A543-46FD-ACDC-CC395201BF5C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5449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A5C7C0D-BC35-4F65-A2E3-926BAE12B9D7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7086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2678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10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960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532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5105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744FD-CEA6-4207-8D01-9BF7B8570946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7781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14.2.2013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0205.cepac.cz/Screens/ContentProvider.aspx/PuDq39449VmSHWesyzhwTo1osxy2-azx5Y8INT-8jU01/M0006_spojovaci_soucasti/distancni_text/menu/index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ctrTitle"/>
          </p:nvPr>
        </p:nvSpPr>
        <p:spPr>
          <a:xfrm>
            <a:off x="-32048" y="3356992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Závity a pojištění spojů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10243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0" y="2454714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VY_32_INOVACE_05_Zavity_pojisteni_spoju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46838"/>
            <a:ext cx="1728192" cy="194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805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Seznam literatury a 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0205.cepac.cz/Screens/ContentProvider.aspx/PuDq39449VmSHWesyzhwTo1osxy2-azx5Y8INT-8jU01/M0006_spojovaci_soucasti/distancni_text/menu/index.htm</a:t>
            </a:r>
            <a:endParaRPr lang="cs-CZ" dirty="0" smtClean="0"/>
          </a:p>
          <a:p>
            <a:r>
              <a:rPr lang="cs-CZ" dirty="0" smtClean="0"/>
              <a:t>Obrázky ze strany 8 a 9 použity z vlastních zdrojů.</a:t>
            </a:r>
          </a:p>
          <a:p>
            <a:r>
              <a:rPr lang="cs-CZ" dirty="0"/>
              <a:t>Strojnictví I – J. Doleček, Z. </a:t>
            </a:r>
            <a:r>
              <a:rPr lang="cs-CZ" dirty="0" smtClean="0"/>
              <a:t>Holoubek</a:t>
            </a:r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endParaRPr lang="cs-CZ" dirty="0">
              <a:solidFill>
                <a:srgbClr val="FF0000"/>
              </a:solidFill>
            </a:endParaRP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4929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dirty="0" smtClean="0"/>
              <a:t>Záznamový list výukového materiálu</a:t>
            </a:r>
            <a:br>
              <a:rPr lang="cs-CZ" sz="1800" b="1" dirty="0" smtClean="0"/>
            </a:br>
            <a:endParaRPr lang="cs-CZ" sz="1800" dirty="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099845"/>
              </p:ext>
            </p:extLst>
          </p:nvPr>
        </p:nvGraphicFramePr>
        <p:xfrm>
          <a:off x="457200" y="1600200"/>
          <a:ext cx="7176135" cy="4843467"/>
        </p:xfrm>
        <a:graphic>
          <a:graphicData uri="http://schemas.openxmlformats.org/drawingml/2006/table">
            <a:tbl>
              <a:tblPr/>
              <a:tblGrid>
                <a:gridCol w="1908810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Závity a pojištění spojů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VY_32_INOVACE_05_Zavity_pojisteni_spoju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30. 10.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pojištění šroubových spojů a druhy závitů.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414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Závity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Metrický – s hrubou roztečí  (M d; př. M 20)</a:t>
            </a:r>
          </a:p>
          <a:p>
            <a:pPr marL="0" indent="0">
              <a:buNone/>
            </a:pPr>
            <a:r>
              <a:rPr lang="cs-CZ" sz="2400" dirty="0"/>
              <a:t>	 </a:t>
            </a:r>
            <a:r>
              <a:rPr lang="cs-CZ" sz="2400" dirty="0" smtClean="0"/>
              <a:t>      s jemnou roztečí  (M d x P; př. M 20 x 1,5)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Palcový – </a:t>
            </a:r>
            <a:r>
              <a:rPr lang="cs-CZ" sz="2400" dirty="0" err="1" smtClean="0"/>
              <a:t>Whitworthův</a:t>
            </a:r>
            <a:r>
              <a:rPr lang="cs-CZ" sz="2400" dirty="0" smtClean="0"/>
              <a:t> (W d“; př. W ¾“)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    trubkový válcový (G d“; př. G ¾“)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    trubkový kuželový (KG d“; př. KG 1“)</a:t>
            </a:r>
          </a:p>
          <a:p>
            <a:pPr marL="0" indent="0">
              <a:buNone/>
            </a:pPr>
            <a:r>
              <a:rPr lang="cs-CZ" sz="2400" dirty="0"/>
              <a:t>	 </a:t>
            </a:r>
            <a:r>
              <a:rPr lang="cs-CZ" sz="2400" dirty="0" smtClean="0"/>
              <a:t>   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    </a:t>
            </a:r>
            <a:endParaRPr lang="cs-CZ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60848"/>
            <a:ext cx="19240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97152"/>
            <a:ext cx="19240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465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Lichoběžníkový – rovnoramenný 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	     jednochodý(</a:t>
            </a:r>
            <a:r>
              <a:rPr lang="cs-CZ" sz="2400" dirty="0" err="1" smtClean="0"/>
              <a:t>Tr</a:t>
            </a:r>
            <a:r>
              <a:rPr lang="cs-CZ" sz="2400" dirty="0" smtClean="0"/>
              <a:t> d x P; př. </a:t>
            </a:r>
            <a:r>
              <a:rPr lang="cs-CZ" sz="2400" dirty="0" err="1" smtClean="0"/>
              <a:t>Tr</a:t>
            </a:r>
            <a:r>
              <a:rPr lang="cs-CZ" sz="2400" dirty="0" smtClean="0"/>
              <a:t> 40 x 6)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	     několikachodý (</a:t>
            </a:r>
            <a:r>
              <a:rPr lang="cs-CZ" sz="2400" dirty="0" err="1" smtClean="0"/>
              <a:t>Tr</a:t>
            </a:r>
            <a:r>
              <a:rPr lang="cs-CZ" sz="2400" dirty="0" smtClean="0"/>
              <a:t> d x </a:t>
            </a:r>
            <a:r>
              <a:rPr lang="cs-CZ" sz="2400" dirty="0" err="1" smtClean="0"/>
              <a:t>Ph</a:t>
            </a:r>
            <a:r>
              <a:rPr lang="cs-CZ" sz="2400" dirty="0" smtClean="0"/>
              <a:t>(P); př. </a:t>
            </a:r>
            <a:r>
              <a:rPr lang="cs-CZ" sz="2400" dirty="0" err="1" smtClean="0"/>
              <a:t>Tr</a:t>
            </a:r>
            <a:r>
              <a:rPr lang="cs-CZ" sz="2400" dirty="0" smtClean="0"/>
              <a:t> 40 x 12(6))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	   - nerovnoramenný (S d x P; př. S 40 x 6)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Oblý (</a:t>
            </a:r>
            <a:r>
              <a:rPr lang="cs-CZ" sz="2400" dirty="0" err="1" smtClean="0"/>
              <a:t>Rd</a:t>
            </a:r>
            <a:r>
              <a:rPr lang="cs-CZ" sz="2400" dirty="0" smtClean="0"/>
              <a:t> d; </a:t>
            </a:r>
            <a:r>
              <a:rPr lang="cs-CZ" sz="2400" dirty="0" err="1" smtClean="0"/>
              <a:t>př.Rd</a:t>
            </a:r>
            <a:r>
              <a:rPr lang="cs-CZ" sz="2400" dirty="0" smtClean="0"/>
              <a:t> 30)</a:t>
            </a: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194" y="1988840"/>
            <a:ext cx="19240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098" y="3573016"/>
            <a:ext cx="15525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013176"/>
            <a:ext cx="15525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5761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3285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smtClean="0"/>
              <a:t>Závit je funkční část šroubu a matice. Základní druhy závitu jsou pravý a levý.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Nejrozšířenější je metrický závit s profilem rovnostranného trojúhelníka s vrcholovým úhlem 60°. Označuje se písmenem M, k němuž se připisují rozměry velkého průměru „d“ v milimetrech.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  <a:p>
            <a:pPr marL="0" indent="0">
              <a:buNone/>
            </a:pPr>
            <a:r>
              <a:rPr lang="cs-CZ" sz="2400" dirty="0" err="1" smtClean="0"/>
              <a:t>Whitworthův</a:t>
            </a:r>
            <a:r>
              <a:rPr lang="cs-CZ" sz="2400" dirty="0" smtClean="0"/>
              <a:t> závit se používá při spojování trubek. Má profil rovnoramenného trojúhelníka s vrcholovým úhlem 55°. K značce W se připisuje velký průměr závitu v palcích.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Trubkový závit má stejný profil jako W. K písmenu G se připisuje </a:t>
            </a:r>
          </a:p>
          <a:p>
            <a:pPr marL="0" indent="0">
              <a:buNone/>
            </a:pPr>
            <a:r>
              <a:rPr lang="cs-CZ" sz="2400" dirty="0" smtClean="0"/>
              <a:t>přibližná velikost vnitřního průměru trubky.</a:t>
            </a:r>
          </a:p>
        </p:txBody>
      </p:sp>
    </p:spTree>
    <p:extLst>
      <p:ext uri="{BB962C8B-B14F-4D97-AF65-F5344CB8AC3E}">
        <p14:creationId xmlns:p14="http://schemas.microsoft.com/office/powerpoint/2010/main" val="3039969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/>
              <a:t>Lichoběžníkový závit rovnoramenný s vrcholovým úhlem 30° je závit pro pohybové šrouby. K značce </a:t>
            </a:r>
            <a:r>
              <a:rPr lang="cs-CZ" sz="2400" dirty="0" err="1"/>
              <a:t>Tr</a:t>
            </a:r>
            <a:r>
              <a:rPr lang="cs-CZ" sz="2400" dirty="0"/>
              <a:t> se připisuje velký průměr závitu násobený stoupáním v mm</a:t>
            </a:r>
            <a:r>
              <a:rPr lang="cs-CZ" sz="2400" dirty="0" smtClean="0"/>
              <a:t>. Osová síla může působit v obou směrech.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Lichoběžníkový závit nerovnoramenný se používá tam, kde tlaková síla působí v jednom smyslu. Označuje se např. S 70 x 10.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Oblý závit je vhodný pro šrouby, které jsou vystaveny nárazům, prašnému prostředí a povětrnostním vlivům. Označuje se </a:t>
            </a:r>
            <a:r>
              <a:rPr lang="cs-CZ" sz="2400" dirty="0" err="1" smtClean="0"/>
              <a:t>Rd</a:t>
            </a:r>
            <a:r>
              <a:rPr lang="cs-CZ" sz="2400" dirty="0" smtClean="0"/>
              <a:t> 32.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4758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Pojištění šroubových spojů.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600" dirty="0"/>
              <a:t>Všechny závity u spojovacích šroubů jsou samosvorné - za běžných okolností (bez dynamického zatížení, chvění, ...) se nemůže </a:t>
            </a:r>
            <a:r>
              <a:rPr lang="cs-CZ" sz="2600" dirty="0" smtClean="0"/>
              <a:t>povolit. Ale šroubová spojení v provozu jsou vystavená otřesům a vibracím a proto musí být zajištěná proti uvolnění.</a:t>
            </a:r>
          </a:p>
          <a:p>
            <a:pPr marL="0" indent="0">
              <a:buNone/>
            </a:pPr>
            <a:r>
              <a:rPr lang="cs-CZ" sz="2600" dirty="0" smtClean="0"/>
              <a:t>Rozeznáváme pojištění:</a:t>
            </a:r>
          </a:p>
          <a:p>
            <a:pPr marL="0" indent="0">
              <a:buNone/>
            </a:pPr>
            <a:r>
              <a:rPr lang="cs-CZ" sz="2600" dirty="0" smtClean="0"/>
              <a:t>Silovým stykem – pružnou podložkou, vějířovitou podložkou, </a:t>
            </a:r>
          </a:p>
          <a:p>
            <a:pPr marL="0" indent="0">
              <a:buNone/>
            </a:pPr>
            <a:r>
              <a:rPr lang="cs-CZ" sz="2600" dirty="0"/>
              <a:t> </a:t>
            </a:r>
            <a:r>
              <a:rPr lang="cs-CZ" sz="2600" dirty="0" smtClean="0"/>
              <a:t>                               kontra maticí (pojistná matice)</a:t>
            </a:r>
          </a:p>
          <a:p>
            <a:pPr marL="0" indent="0">
              <a:buNone/>
            </a:pPr>
            <a:r>
              <a:rPr lang="cs-CZ" sz="2600" dirty="0" smtClean="0"/>
              <a:t>Tvarovým stykem – korunkovou maticí se závlačkou, pomocí </a:t>
            </a:r>
          </a:p>
          <a:p>
            <a:pPr marL="0" indent="0">
              <a:buNone/>
            </a:pPr>
            <a:r>
              <a:rPr lang="cs-CZ" sz="2600" dirty="0"/>
              <a:t> </a:t>
            </a:r>
            <a:r>
              <a:rPr lang="cs-CZ" sz="2600" dirty="0" smtClean="0"/>
              <a:t>                                   tvarových podložek, zajištění drátem, </a:t>
            </a:r>
          </a:p>
          <a:p>
            <a:pPr marL="0" indent="0">
              <a:buNone/>
            </a:pPr>
            <a:r>
              <a:rPr lang="cs-CZ" sz="2600" dirty="0"/>
              <a:t> </a:t>
            </a:r>
            <a:r>
              <a:rPr lang="cs-CZ" sz="2600" dirty="0" smtClean="0"/>
              <a:t>                                   </a:t>
            </a:r>
            <a:r>
              <a:rPr lang="cs-CZ" sz="2600" dirty="0" err="1" smtClean="0"/>
              <a:t>svrtáním</a:t>
            </a:r>
            <a:endParaRPr lang="cs-CZ" sz="2600" dirty="0" smtClean="0"/>
          </a:p>
          <a:p>
            <a:pPr marL="0" indent="0">
              <a:buNone/>
            </a:pPr>
            <a:r>
              <a:rPr lang="cs-CZ" sz="2600" dirty="0" smtClean="0"/>
              <a:t>Materiálovým stykem – pomocí svařování nebo pájení</a:t>
            </a:r>
          </a:p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21274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696744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857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704856" cy="561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6349711"/>
      </p:ext>
    </p:extLst>
  </p:cSld>
  <p:clrMapOvr>
    <a:masterClrMapping/>
  </p:clrMapOvr>
</p:sld>
</file>

<file path=ppt/theme/theme1.xml><?xml version="1.0" encoding="utf-8"?>
<a:theme xmlns:a="http://schemas.openxmlformats.org/drawingml/2006/main" name="Došky">
  <a:themeElements>
    <a:clrScheme name="Došky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ošky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231</TotalTime>
  <Words>452</Words>
  <Application>Microsoft Office PowerPoint</Application>
  <PresentationFormat>Předvádění na obrazovce (4:3)</PresentationFormat>
  <Paragraphs>89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Došky</vt:lpstr>
      <vt:lpstr>Závity a pojištění spojů</vt:lpstr>
      <vt:lpstr>Záznamový list výukového materiálu </vt:lpstr>
      <vt:lpstr>Závity</vt:lpstr>
      <vt:lpstr>Prezentace aplikace PowerPoint</vt:lpstr>
      <vt:lpstr>Prezentace aplikace PowerPoint</vt:lpstr>
      <vt:lpstr>Prezentace aplikace PowerPoint</vt:lpstr>
      <vt:lpstr>Pojištění šroubových spojů.</vt:lpstr>
      <vt:lpstr>Prezentace aplikace PowerPoint</vt:lpstr>
      <vt:lpstr>Prezentace aplikace PowerPoint</vt:lpstr>
      <vt:lpstr>Seznam literatury a 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Závity a pojištění spojů.</dc:title>
  <dc:creator>Kralova</dc:creator>
  <cp:lastModifiedBy>Kralova</cp:lastModifiedBy>
  <cp:revision>22</cp:revision>
  <dcterms:created xsi:type="dcterms:W3CDTF">2012-07-14T14:52:38Z</dcterms:created>
  <dcterms:modified xsi:type="dcterms:W3CDTF">2013-02-14T13:21:54Z</dcterms:modified>
</cp:coreProperties>
</file>