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7" r:id="rId2"/>
    <p:sldId id="278" r:id="rId3"/>
    <p:sldId id="266" r:id="rId4"/>
    <p:sldId id="265" r:id="rId5"/>
    <p:sldId id="268" r:id="rId6"/>
    <p:sldId id="260" r:id="rId7"/>
    <p:sldId id="267" r:id="rId8"/>
    <p:sldId id="271" r:id="rId9"/>
    <p:sldId id="269" r:id="rId10"/>
    <p:sldId id="270" r:id="rId11"/>
    <p:sldId id="261" r:id="rId12"/>
    <p:sldId id="273" r:id="rId13"/>
    <p:sldId id="272" r:id="rId14"/>
    <p:sldId id="275" r:id="rId15"/>
    <p:sldId id="274" r:id="rId16"/>
    <p:sldId id="276" r:id="rId17"/>
    <p:sldId id="279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 varScale="1">
        <p:scale>
          <a:sx n="70" d="100"/>
          <a:sy n="70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AF230-EFD0-4726-BFFC-6E9D2B0A6E81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744FD-CEA6-4207-8D01-9BF7B85709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82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129F7E-A543-46FD-ACDC-CC395201BF5C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9603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960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9603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9603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9603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9603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8215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A5C7C0D-BC35-4F65-A2E3-926BAE12B9D7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8341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6090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cs-CZ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Kliknutím na ikonu přidáte obrázek.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0205.cepac.cz/Screens/ContentProvider.aspx/PuDq39449VmSHWesyzhwTo1osxy2-azx5Y8INT-8jU01/M0006_spojovaci_soucasti/distancni_text/menu/index.ht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793750" y="4215239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>
                <a:solidFill>
                  <a:schemeClr val="tx1"/>
                </a:solidFill>
              </a:rPr>
              <a:t>Závity-procvičování</a:t>
            </a: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195513" y="422108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VY_32_INOVACE_06_Zavity_procvicovani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854" y="2132856"/>
            <a:ext cx="1728192" cy="194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5805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92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500" dirty="0" smtClean="0"/>
              <a:t>Druhy závitů</a:t>
            </a:r>
            <a:r>
              <a:rPr lang="cs-CZ" sz="2400" dirty="0" smtClean="0"/>
              <a:t>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C/ </a:t>
            </a:r>
            <a:r>
              <a:rPr lang="cs-CZ" b="1" dirty="0" smtClean="0">
                <a:solidFill>
                  <a:srgbClr val="C00000"/>
                </a:solidFill>
              </a:rPr>
              <a:t>Trubkový</a:t>
            </a:r>
            <a:r>
              <a:rPr lang="cs-CZ" dirty="0" smtClean="0"/>
              <a:t> závit má stejný profil jako W. K písmenu </a:t>
            </a:r>
            <a:r>
              <a:rPr lang="cs-CZ" b="1" dirty="0" smtClean="0">
                <a:solidFill>
                  <a:srgbClr val="C00000"/>
                </a:solidFill>
              </a:rPr>
              <a:t>G</a:t>
            </a:r>
            <a:r>
              <a:rPr lang="cs-CZ" dirty="0" smtClean="0"/>
              <a:t> se připisuje </a:t>
            </a:r>
          </a:p>
          <a:p>
            <a:pPr marL="0" indent="0">
              <a:buNone/>
            </a:pPr>
            <a:r>
              <a:rPr lang="cs-CZ" dirty="0" smtClean="0"/>
              <a:t>přibližná velikost vnitřního průměru trubky.</a:t>
            </a:r>
          </a:p>
        </p:txBody>
      </p:sp>
      <p:sp>
        <p:nvSpPr>
          <p:cNvPr id="2" name="Tlačítko akce: Dopředu nebo Další 1">
            <a:hlinkClick r:id="" action="ppaction://hlinkshowjump?jump=nextslide" highlightClick="1"/>
          </p:cNvPr>
          <p:cNvSpPr/>
          <p:nvPr/>
        </p:nvSpPr>
        <p:spPr>
          <a:xfrm>
            <a:off x="7020272" y="6093296"/>
            <a:ext cx="1440160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844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107504" y="476672"/>
            <a:ext cx="8784976" cy="5649491"/>
          </a:xfrm>
        </p:spPr>
        <p:txBody>
          <a:bodyPr/>
          <a:lstStyle/>
          <a:p>
            <a:pPr marL="0" indent="0">
              <a:buNone/>
            </a:pPr>
            <a:r>
              <a:rPr lang="cs-CZ" sz="4400" b="1" dirty="0">
                <a:solidFill>
                  <a:srgbClr val="C00000"/>
                </a:solidFill>
              </a:rPr>
              <a:t>Pokus se správně doplnit text</a:t>
            </a:r>
            <a:endParaRPr lang="cs-CZ" sz="4400" b="1" dirty="0"/>
          </a:p>
          <a:p>
            <a:pPr marL="0" indent="0">
              <a:buNone/>
            </a:pPr>
            <a:r>
              <a:rPr lang="cs-CZ" sz="3600" dirty="0" smtClean="0"/>
              <a:t>Druhy </a:t>
            </a:r>
            <a:r>
              <a:rPr lang="cs-CZ" sz="3600" dirty="0"/>
              <a:t>závitů</a:t>
            </a:r>
            <a:r>
              <a:rPr lang="cs-CZ" sz="2400" dirty="0"/>
              <a:t> </a:t>
            </a:r>
            <a:endParaRPr lang="cs-CZ" sz="5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dirty="0" smtClean="0"/>
              <a:t>D/ …………….. </a:t>
            </a:r>
            <a:r>
              <a:rPr lang="cs-CZ" dirty="0"/>
              <a:t>závit </a:t>
            </a:r>
            <a:r>
              <a:rPr lang="cs-CZ" dirty="0" smtClean="0"/>
              <a:t>……………. </a:t>
            </a:r>
            <a:r>
              <a:rPr lang="cs-CZ" dirty="0"/>
              <a:t>s vrcholovým úhlem 30° je závit pro pohybové šrouby. K značce </a:t>
            </a:r>
            <a:r>
              <a:rPr lang="cs-CZ" dirty="0" smtClean="0"/>
              <a:t>… se </a:t>
            </a:r>
            <a:r>
              <a:rPr lang="cs-CZ" dirty="0"/>
              <a:t>připisuje velký průměr závitu násobený stoupáním v mm</a:t>
            </a:r>
            <a:r>
              <a:rPr lang="cs-CZ" dirty="0" smtClean="0"/>
              <a:t>. Osová síla může působit v obou směrech.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3" name="Tlačítko akce: Dopředu nebo Další 2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75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107504" y="116632"/>
            <a:ext cx="8784976" cy="6009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4400" b="1" dirty="0">
                <a:solidFill>
                  <a:srgbClr val="C00000"/>
                </a:solidFill>
              </a:rPr>
              <a:t>Pokus se správně doplnit text</a:t>
            </a:r>
            <a:endParaRPr lang="cs-CZ" sz="4400" b="1" dirty="0"/>
          </a:p>
          <a:p>
            <a:pPr marL="0" indent="0">
              <a:buNone/>
            </a:pPr>
            <a:r>
              <a:rPr lang="cs-CZ" sz="3600" dirty="0" smtClean="0"/>
              <a:t>Druhy </a:t>
            </a:r>
            <a:r>
              <a:rPr lang="cs-CZ" sz="3600" dirty="0"/>
              <a:t>závitů</a:t>
            </a:r>
            <a:r>
              <a:rPr lang="cs-CZ" sz="2400" dirty="0"/>
              <a:t> </a:t>
            </a:r>
            <a:endParaRPr lang="cs-CZ" sz="5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dirty="0" smtClean="0"/>
              <a:t>D/ </a:t>
            </a:r>
            <a:r>
              <a:rPr lang="cs-CZ" b="1" dirty="0" smtClean="0">
                <a:solidFill>
                  <a:srgbClr val="C00000"/>
                </a:solidFill>
              </a:rPr>
              <a:t>Lichoběžníkový</a:t>
            </a:r>
            <a:r>
              <a:rPr lang="cs-CZ" dirty="0" smtClean="0"/>
              <a:t> </a:t>
            </a:r>
            <a:r>
              <a:rPr lang="cs-CZ" dirty="0"/>
              <a:t>závit </a:t>
            </a:r>
            <a:r>
              <a:rPr lang="cs-CZ" b="1" dirty="0">
                <a:solidFill>
                  <a:srgbClr val="C00000"/>
                </a:solidFill>
              </a:rPr>
              <a:t>rovnoramenný </a:t>
            </a:r>
            <a:r>
              <a:rPr lang="cs-CZ" dirty="0"/>
              <a:t>s vrcholovým úhlem 30° je závit pro pohybové šrouby. K značce </a:t>
            </a:r>
            <a:r>
              <a:rPr lang="cs-CZ" b="1" dirty="0" err="1">
                <a:solidFill>
                  <a:srgbClr val="C00000"/>
                </a:solidFill>
              </a:rPr>
              <a:t>Tr</a:t>
            </a:r>
            <a:r>
              <a:rPr lang="cs-CZ" dirty="0"/>
              <a:t> se připisuje velký průměr závitu násobený stoupáním v mm</a:t>
            </a:r>
            <a:r>
              <a:rPr lang="cs-CZ" dirty="0" smtClean="0"/>
              <a:t>. Osová síla může působit v obou směrech.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Lichoběžníkový </a:t>
            </a:r>
            <a:r>
              <a:rPr lang="cs-CZ" sz="2400" dirty="0"/>
              <a:t>– rovnoramenný </a:t>
            </a:r>
          </a:p>
          <a:p>
            <a:pPr marL="0" indent="0">
              <a:buNone/>
            </a:pPr>
            <a:r>
              <a:rPr lang="cs-CZ" sz="2400" dirty="0"/>
              <a:t>		     jednochodý(</a:t>
            </a:r>
            <a:r>
              <a:rPr lang="cs-CZ" sz="2400" dirty="0" err="1"/>
              <a:t>Tr</a:t>
            </a:r>
            <a:r>
              <a:rPr lang="cs-CZ" sz="2400" dirty="0"/>
              <a:t> d x P; př. </a:t>
            </a:r>
            <a:r>
              <a:rPr lang="cs-CZ" sz="2400" dirty="0" err="1"/>
              <a:t>Tr</a:t>
            </a:r>
            <a:r>
              <a:rPr lang="cs-CZ" sz="2400" dirty="0"/>
              <a:t> 40 x 6)</a:t>
            </a:r>
          </a:p>
          <a:p>
            <a:pPr marL="0" indent="0">
              <a:buNone/>
            </a:pPr>
            <a:r>
              <a:rPr lang="cs-CZ" sz="2400" dirty="0"/>
              <a:t>		     několikachodý (</a:t>
            </a:r>
            <a:r>
              <a:rPr lang="cs-CZ" sz="2400" dirty="0" err="1"/>
              <a:t>Tr</a:t>
            </a:r>
            <a:r>
              <a:rPr lang="cs-CZ" sz="2400" dirty="0"/>
              <a:t> d x </a:t>
            </a:r>
            <a:r>
              <a:rPr lang="cs-CZ" sz="2400" dirty="0" err="1"/>
              <a:t>Ph</a:t>
            </a:r>
            <a:r>
              <a:rPr lang="cs-CZ" sz="2400" dirty="0"/>
              <a:t>(P); př. </a:t>
            </a:r>
            <a:r>
              <a:rPr lang="cs-CZ" sz="2400" dirty="0" err="1"/>
              <a:t>Tr</a:t>
            </a:r>
            <a:r>
              <a:rPr lang="cs-CZ" sz="2400" dirty="0"/>
              <a:t> 40 x 12(6))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861048"/>
            <a:ext cx="19240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lačítko akce: Dopředu nebo Další 1">
            <a:hlinkClick r:id="" action="ppaction://hlinkshowjump?jump=nextslide" highlightClick="1"/>
          </p:cNvPr>
          <p:cNvSpPr/>
          <p:nvPr/>
        </p:nvSpPr>
        <p:spPr>
          <a:xfrm>
            <a:off x="6516216" y="6165304"/>
            <a:ext cx="172819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55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cs-CZ" sz="4400" b="1" dirty="0">
                <a:solidFill>
                  <a:srgbClr val="C00000"/>
                </a:solidFill>
              </a:rPr>
              <a:t>Pokus se správně doplnit text</a:t>
            </a:r>
            <a:endParaRPr lang="cs-CZ" sz="4400" b="1" dirty="0"/>
          </a:p>
          <a:p>
            <a:pPr marL="0" indent="0">
              <a:buNone/>
            </a:pPr>
            <a:r>
              <a:rPr lang="cs-CZ" sz="3200" b="1" dirty="0"/>
              <a:t>Druhy závitů</a:t>
            </a:r>
            <a:r>
              <a:rPr lang="cs-CZ" sz="2000" b="1" dirty="0"/>
              <a:t> </a:t>
            </a:r>
            <a:endParaRPr lang="cs-CZ" sz="4800" b="1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dirty="0" smtClean="0"/>
              <a:t>E/ …………….  závit …………….. se používá tam, kde tlaková síla působí v jednom smyslu. Označuje se např. ….  70 x 10.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3" name="Tlačítko akce: Dopředu nebo Další 2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54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cs-CZ" sz="4400" b="1" dirty="0">
                <a:solidFill>
                  <a:srgbClr val="C00000"/>
                </a:solidFill>
              </a:rPr>
              <a:t>Pokus se správně doplnit text</a:t>
            </a:r>
            <a:endParaRPr lang="cs-CZ" sz="4400" b="1" dirty="0"/>
          </a:p>
          <a:p>
            <a:pPr marL="0" indent="0">
              <a:buNone/>
            </a:pPr>
            <a:r>
              <a:rPr lang="cs-CZ" sz="3200" b="1" dirty="0"/>
              <a:t>Druhy závitů</a:t>
            </a:r>
            <a:r>
              <a:rPr lang="cs-CZ" sz="2000" b="1" dirty="0"/>
              <a:t> </a:t>
            </a:r>
            <a:endParaRPr lang="cs-CZ" sz="4800" b="1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Lichoběžníkový</a:t>
            </a:r>
            <a:r>
              <a:rPr lang="cs-CZ" dirty="0" smtClean="0"/>
              <a:t> závit </a:t>
            </a:r>
            <a:r>
              <a:rPr lang="cs-CZ" b="1" dirty="0" smtClean="0">
                <a:solidFill>
                  <a:srgbClr val="C00000"/>
                </a:solidFill>
              </a:rPr>
              <a:t>nerovnoramenný</a:t>
            </a:r>
            <a:r>
              <a:rPr lang="cs-CZ" dirty="0" smtClean="0"/>
              <a:t> se používá tam, kde tlaková síla působí v jednom smyslu. Označuje se např. </a:t>
            </a:r>
            <a:r>
              <a:rPr lang="cs-CZ" b="1" dirty="0" smtClean="0">
                <a:solidFill>
                  <a:srgbClr val="C00000"/>
                </a:solidFill>
              </a:rPr>
              <a:t>S </a:t>
            </a:r>
            <a:r>
              <a:rPr lang="cs-CZ" dirty="0" smtClean="0"/>
              <a:t>70 x 10.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Lichoběžníkový- </a:t>
            </a:r>
            <a:r>
              <a:rPr lang="cs-CZ" sz="2400" dirty="0"/>
              <a:t>nerovnoramenný (S d x P; př. S 40 x 6)</a:t>
            </a: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810" y="4941168"/>
            <a:ext cx="15525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lačítko akce: Dopředu nebo Další 1">
            <a:hlinkClick r:id="" action="ppaction://hlinkshowjump?jump=nextslide" highlightClick="1"/>
          </p:cNvPr>
          <p:cNvSpPr/>
          <p:nvPr/>
        </p:nvSpPr>
        <p:spPr>
          <a:xfrm>
            <a:off x="7308304" y="6309320"/>
            <a:ext cx="1368152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631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cs-CZ" sz="4400" b="1" dirty="0" smtClean="0">
                <a:solidFill>
                  <a:srgbClr val="C00000"/>
                </a:solidFill>
              </a:rPr>
              <a:t>Pokus </a:t>
            </a:r>
            <a:r>
              <a:rPr lang="cs-CZ" sz="4400" b="1" dirty="0">
                <a:solidFill>
                  <a:srgbClr val="C00000"/>
                </a:solidFill>
              </a:rPr>
              <a:t>se správně doplnit text</a:t>
            </a:r>
            <a:endParaRPr lang="cs-CZ" sz="4400" b="1" dirty="0"/>
          </a:p>
          <a:p>
            <a:pPr marL="0" indent="0">
              <a:buNone/>
            </a:pPr>
            <a:r>
              <a:rPr lang="cs-CZ" sz="3200" b="1" dirty="0"/>
              <a:t>Druhy závitů</a:t>
            </a:r>
            <a:r>
              <a:rPr lang="cs-CZ" sz="2000" b="1" dirty="0"/>
              <a:t> </a:t>
            </a:r>
            <a:endParaRPr lang="cs-CZ" sz="4400" b="1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dirty="0" smtClean="0"/>
              <a:t>F/ ……….. závit je vhodný pro šrouby, které jsou vystaveny nárazům, prašnému prostředí a povětrnostním vlivům. Označuje se …..  32. 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3" name="Tlačítko akce: Dopředu nebo Další 2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9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cs-CZ" sz="4400" b="1" dirty="0" smtClean="0">
                <a:solidFill>
                  <a:srgbClr val="C00000"/>
                </a:solidFill>
              </a:rPr>
              <a:t>Pokus </a:t>
            </a:r>
            <a:r>
              <a:rPr lang="cs-CZ" sz="4400" b="1" dirty="0">
                <a:solidFill>
                  <a:srgbClr val="C00000"/>
                </a:solidFill>
              </a:rPr>
              <a:t>se správně doplnit text</a:t>
            </a:r>
            <a:endParaRPr lang="cs-CZ" sz="4400" b="1" dirty="0"/>
          </a:p>
          <a:p>
            <a:pPr marL="0" indent="0">
              <a:buNone/>
            </a:pPr>
            <a:r>
              <a:rPr lang="cs-CZ" sz="3200" b="1" dirty="0"/>
              <a:t>Druhy závitů</a:t>
            </a:r>
            <a:r>
              <a:rPr lang="cs-CZ" sz="2000" b="1" dirty="0"/>
              <a:t> </a:t>
            </a:r>
            <a:endParaRPr lang="cs-CZ" sz="4400" b="1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dirty="0" smtClean="0"/>
              <a:t>F/ </a:t>
            </a:r>
            <a:r>
              <a:rPr lang="cs-CZ" b="1" dirty="0" smtClean="0">
                <a:solidFill>
                  <a:srgbClr val="C00000"/>
                </a:solidFill>
              </a:rPr>
              <a:t>Oblý</a:t>
            </a:r>
            <a:r>
              <a:rPr lang="cs-CZ" dirty="0" smtClean="0"/>
              <a:t> závit je vhodný pro šrouby, které jsou vystaveny nárazům, prašnému prostředí a povětrnostním vlivům. Označuje se </a:t>
            </a:r>
            <a:r>
              <a:rPr lang="cs-CZ" b="1" dirty="0" err="1" smtClean="0">
                <a:solidFill>
                  <a:srgbClr val="C00000"/>
                </a:solidFill>
              </a:rPr>
              <a:t>Rd</a:t>
            </a:r>
            <a:r>
              <a:rPr lang="cs-CZ" dirty="0" smtClean="0"/>
              <a:t> 32. 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dirty="0"/>
              <a:t>Oblý (</a:t>
            </a:r>
            <a:r>
              <a:rPr lang="cs-CZ" dirty="0" err="1"/>
              <a:t>Rd</a:t>
            </a:r>
            <a:r>
              <a:rPr lang="cs-CZ" dirty="0"/>
              <a:t> d; </a:t>
            </a:r>
            <a:r>
              <a:rPr lang="cs-CZ" dirty="0" err="1"/>
              <a:t>př.Rd</a:t>
            </a:r>
            <a:r>
              <a:rPr lang="cs-CZ" dirty="0"/>
              <a:t> 30)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653136"/>
            <a:ext cx="15525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lačítko akce: Konec 1">
            <a:hlinkClick r:id="" action="ppaction://hlinkshowjump?jump=lastslide" highlightClick="1"/>
          </p:cNvPr>
          <p:cNvSpPr/>
          <p:nvPr/>
        </p:nvSpPr>
        <p:spPr>
          <a:xfrm>
            <a:off x="7092280" y="6165304"/>
            <a:ext cx="1440160" cy="57606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253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0205.cepac.cz/Screens/ContentProvider.aspx/PuDq39449VmSHWesyzhwTo1osxy2-azx5Y8INT-8jU01/M0006_spojovaci_soucasti/distancni_text/menu/index.htm</a:t>
            </a:r>
            <a:endParaRPr lang="cs-CZ" dirty="0"/>
          </a:p>
          <a:p>
            <a:r>
              <a:rPr lang="cs-CZ" dirty="0"/>
              <a:t>Strojnictví I – J. Doleček, Z. Holoubek</a:t>
            </a:r>
          </a:p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endParaRPr lang="cs-CZ" dirty="0">
              <a:solidFill>
                <a:srgbClr val="FF00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1059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0312528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Závity - 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VY_32_INOVACE_06_Zavity_procvicovani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30. 10.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umožní procvičování problematiky závitů.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277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Pokus se správně doplnit text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2060848"/>
            <a:ext cx="9036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/>
              <a:t>Závit je funkční část </a:t>
            </a:r>
            <a:r>
              <a:rPr lang="cs-CZ" sz="3600" b="1" dirty="0" smtClean="0"/>
              <a:t>……….. </a:t>
            </a:r>
            <a:r>
              <a:rPr lang="cs-CZ" sz="3600" b="1" dirty="0"/>
              <a:t>a </a:t>
            </a:r>
            <a:r>
              <a:rPr lang="cs-CZ" sz="3600" b="1" dirty="0" smtClean="0"/>
              <a:t>………….. </a:t>
            </a:r>
          </a:p>
          <a:p>
            <a:endParaRPr lang="cs-CZ" sz="3600" b="1" dirty="0"/>
          </a:p>
          <a:p>
            <a:endParaRPr lang="cs-CZ" sz="3600" b="1" dirty="0" smtClean="0"/>
          </a:p>
          <a:p>
            <a:r>
              <a:rPr lang="cs-CZ" sz="3600" b="1" dirty="0" smtClean="0"/>
              <a:t>Základní </a:t>
            </a:r>
            <a:r>
              <a:rPr lang="cs-CZ" sz="3600" b="1" dirty="0"/>
              <a:t>druhy závitu jsou </a:t>
            </a:r>
            <a:r>
              <a:rPr lang="cs-CZ" sz="3600" b="1" dirty="0" smtClean="0"/>
              <a:t>……… </a:t>
            </a:r>
            <a:r>
              <a:rPr lang="cs-CZ" sz="3600" b="1" dirty="0"/>
              <a:t>a </a:t>
            </a:r>
            <a:r>
              <a:rPr lang="cs-CZ" sz="3600" b="1" dirty="0" smtClean="0"/>
              <a:t>……..</a:t>
            </a:r>
            <a:endParaRPr lang="cs-CZ" sz="3600" b="1" dirty="0"/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1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Pokus se správně doplnit text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2060848"/>
            <a:ext cx="9036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/>
              <a:t>Závit je funkční část </a:t>
            </a:r>
            <a:r>
              <a:rPr lang="cs-CZ" sz="3600" b="1" dirty="0">
                <a:solidFill>
                  <a:srgbClr val="C00000"/>
                </a:solidFill>
              </a:rPr>
              <a:t>šroubu a matice</a:t>
            </a:r>
            <a:r>
              <a:rPr lang="cs-CZ" sz="3600" b="1" dirty="0"/>
              <a:t>. </a:t>
            </a:r>
            <a:endParaRPr lang="cs-CZ" sz="3600" b="1" dirty="0" smtClean="0"/>
          </a:p>
          <a:p>
            <a:endParaRPr lang="cs-CZ" sz="3600" b="1" dirty="0"/>
          </a:p>
          <a:p>
            <a:endParaRPr lang="cs-CZ" sz="3600" b="1" dirty="0" smtClean="0"/>
          </a:p>
          <a:p>
            <a:r>
              <a:rPr lang="cs-CZ" sz="3600" b="1" dirty="0" smtClean="0"/>
              <a:t>Základní </a:t>
            </a:r>
            <a:r>
              <a:rPr lang="cs-CZ" sz="3600" b="1" dirty="0"/>
              <a:t>druhy závitu jsou </a:t>
            </a:r>
            <a:r>
              <a:rPr lang="cs-CZ" sz="3600" b="1" dirty="0">
                <a:solidFill>
                  <a:srgbClr val="C00000"/>
                </a:solidFill>
              </a:rPr>
              <a:t>pravý a levý</a:t>
            </a:r>
            <a:r>
              <a:rPr lang="cs-CZ" sz="3600" b="1" dirty="0"/>
              <a:t>.</a:t>
            </a:r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6660232" y="5517232"/>
            <a:ext cx="172819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093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500" dirty="0" smtClean="0"/>
              <a:t>Druhy závitů</a:t>
            </a:r>
          </a:p>
          <a:p>
            <a:pPr marL="0" indent="0">
              <a:buNone/>
            </a:pPr>
            <a:r>
              <a:rPr lang="cs-CZ" b="1" dirty="0" smtClean="0"/>
              <a:t>A/ Nejrozšířenější je ………… závit s profilem rovnostranného trojúhelníka s vrcholovým úhlem 60°. Označuje se písmenem ….., k němuž se připisují rozměry velkého průměru „d“ v milimetrech.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17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-108520" y="188640"/>
            <a:ext cx="9252520" cy="56886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500" dirty="0" smtClean="0"/>
              <a:t>Druhy závitů</a:t>
            </a:r>
          </a:p>
          <a:p>
            <a:pPr marL="0" indent="0">
              <a:buNone/>
            </a:pPr>
            <a:r>
              <a:rPr lang="cs-CZ" b="1" dirty="0" smtClean="0"/>
              <a:t>A/ Nejrozšířenější je </a:t>
            </a:r>
            <a:r>
              <a:rPr lang="cs-CZ" b="1" dirty="0" smtClean="0">
                <a:solidFill>
                  <a:srgbClr val="C00000"/>
                </a:solidFill>
              </a:rPr>
              <a:t>metrický</a:t>
            </a:r>
            <a:r>
              <a:rPr lang="cs-CZ" b="1" dirty="0" smtClean="0"/>
              <a:t> závit s profilem rovnostranného trojúhelníka s vrcholovým úhlem 60°. Označuje se písmenem </a:t>
            </a:r>
            <a:r>
              <a:rPr lang="cs-CZ" b="1" dirty="0" smtClean="0">
                <a:solidFill>
                  <a:srgbClr val="C00000"/>
                </a:solidFill>
              </a:rPr>
              <a:t>M</a:t>
            </a:r>
            <a:r>
              <a:rPr lang="cs-CZ" b="1" dirty="0" smtClean="0"/>
              <a:t>, k němuž se připisují rozměry velkého průměru „d“ v milimetrech.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Metrický </a:t>
            </a:r>
            <a:r>
              <a:rPr lang="cs-CZ" sz="2400" dirty="0"/>
              <a:t>– s hrubou roztečí  (M d; př. M 20)</a:t>
            </a:r>
          </a:p>
          <a:p>
            <a:pPr marL="0" indent="0">
              <a:buNone/>
            </a:pPr>
            <a:r>
              <a:rPr lang="cs-CZ" sz="2400" dirty="0"/>
              <a:t>	       s jemnou roztečí  (M d x P; př. M 20 x 1,5)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219" y="4149079"/>
            <a:ext cx="19240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lačítko akce: Dopředu nebo Další 4">
            <a:hlinkClick r:id="" action="ppaction://hlinkshowjump?jump=nextslide" highlightClick="1"/>
          </p:cNvPr>
          <p:cNvSpPr/>
          <p:nvPr/>
        </p:nvSpPr>
        <p:spPr>
          <a:xfrm>
            <a:off x="6876256" y="5949280"/>
            <a:ext cx="1584176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996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92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500" dirty="0" smtClean="0"/>
              <a:t>Druhy závitů</a:t>
            </a:r>
            <a:r>
              <a:rPr lang="cs-CZ" sz="2400" dirty="0" smtClean="0"/>
              <a:t> </a:t>
            </a:r>
          </a:p>
          <a:p>
            <a:pPr marL="0" indent="0">
              <a:buNone/>
            </a:pPr>
            <a:r>
              <a:rPr lang="cs-CZ" dirty="0" smtClean="0"/>
              <a:t>B/ ………… závit se používá při spojování trubek. Má profil rovnoramenného trojúhelníka s vrcholovým úhlem 55°. K značce ….. se připisuje velký průměr závitu v palcích.</a:t>
            </a:r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2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88641"/>
            <a:ext cx="9144000" cy="58326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500" dirty="0" smtClean="0"/>
              <a:t>Druhy závitů</a:t>
            </a:r>
            <a:r>
              <a:rPr lang="cs-CZ" sz="2400" dirty="0" smtClean="0"/>
              <a:t> 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3000" dirty="0" smtClean="0"/>
              <a:t>B</a:t>
            </a:r>
            <a:r>
              <a:rPr lang="cs-CZ" sz="3000" dirty="0"/>
              <a:t>/</a:t>
            </a:r>
            <a:r>
              <a:rPr lang="cs-CZ" sz="3000" b="1" dirty="0">
                <a:solidFill>
                  <a:srgbClr val="C00000"/>
                </a:solidFill>
              </a:rPr>
              <a:t> </a:t>
            </a:r>
            <a:r>
              <a:rPr lang="cs-CZ" sz="3000" b="1" dirty="0" err="1">
                <a:solidFill>
                  <a:srgbClr val="C00000"/>
                </a:solidFill>
              </a:rPr>
              <a:t>Whitworthův</a:t>
            </a:r>
            <a:r>
              <a:rPr lang="cs-CZ" sz="3000" b="1" dirty="0">
                <a:solidFill>
                  <a:srgbClr val="C00000"/>
                </a:solidFill>
              </a:rPr>
              <a:t> </a:t>
            </a:r>
            <a:r>
              <a:rPr lang="cs-CZ" sz="3000" dirty="0" smtClean="0"/>
              <a:t>závit se používá při spojování trubek. Má profil rovnoramenného trojúhelníka s vrcholovým úhlem 55°. K značce </a:t>
            </a:r>
            <a:r>
              <a:rPr lang="cs-CZ" sz="3000" b="1" dirty="0">
                <a:solidFill>
                  <a:srgbClr val="C00000"/>
                </a:solidFill>
              </a:rPr>
              <a:t>W</a:t>
            </a:r>
            <a:r>
              <a:rPr lang="cs-CZ" sz="3000" dirty="0" smtClean="0"/>
              <a:t> se připisuje velký průměr závitu v palcích.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Palcový </a:t>
            </a:r>
            <a:r>
              <a:rPr lang="cs-CZ" sz="2400" dirty="0"/>
              <a:t>– </a:t>
            </a:r>
            <a:r>
              <a:rPr lang="cs-CZ" sz="2400" dirty="0" err="1"/>
              <a:t>Whitworthův</a:t>
            </a:r>
            <a:r>
              <a:rPr lang="cs-CZ" sz="2400" dirty="0"/>
              <a:t> (W d“; př. W ¾“)</a:t>
            </a:r>
          </a:p>
          <a:p>
            <a:pPr marL="0" indent="0">
              <a:buNone/>
            </a:pPr>
            <a:r>
              <a:rPr lang="cs-CZ" sz="2400" dirty="0"/>
              <a:t>	    trubkový válcový (G d“; př. G ¾“)</a:t>
            </a:r>
          </a:p>
          <a:p>
            <a:pPr marL="0" indent="0">
              <a:buNone/>
            </a:pPr>
            <a:r>
              <a:rPr lang="cs-CZ" sz="2400" dirty="0"/>
              <a:t>	    trubkový kuželový (KG d“; př. KG 1“)</a:t>
            </a:r>
          </a:p>
          <a:p>
            <a:pPr marL="0" indent="0">
              <a:buNone/>
            </a:pPr>
            <a:r>
              <a:rPr lang="cs-CZ" dirty="0"/>
              <a:t>	     </a:t>
            </a:r>
          </a:p>
          <a:p>
            <a:pPr marL="0" indent="0">
              <a:buNone/>
            </a:pPr>
            <a:r>
              <a:rPr lang="cs-CZ" dirty="0"/>
              <a:t>                           </a:t>
            </a:r>
          </a:p>
          <a:p>
            <a:pPr marL="0" indent="0">
              <a:buNone/>
            </a:pPr>
            <a:endParaRPr lang="cs-CZ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437112"/>
            <a:ext cx="19240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lačítko akce: Dopředu nebo Další 1">
            <a:hlinkClick r:id="" action="ppaction://hlinkshowjump?jump=nextslide" highlightClick="1"/>
          </p:cNvPr>
          <p:cNvSpPr/>
          <p:nvPr/>
        </p:nvSpPr>
        <p:spPr>
          <a:xfrm>
            <a:off x="6444208" y="6165304"/>
            <a:ext cx="1872208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260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92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5200" b="1" dirty="0">
                <a:solidFill>
                  <a:srgbClr val="C00000"/>
                </a:solidFill>
              </a:rPr>
              <a:t>Pokus se správně doplnit text</a:t>
            </a:r>
            <a:endParaRPr lang="cs-CZ" sz="5200" b="1" dirty="0" smtClean="0"/>
          </a:p>
          <a:p>
            <a:pPr marL="0" indent="0">
              <a:buNone/>
            </a:pPr>
            <a:r>
              <a:rPr lang="cs-CZ" sz="3500" dirty="0" smtClean="0"/>
              <a:t>Druhy závitů</a:t>
            </a:r>
            <a:r>
              <a:rPr lang="cs-CZ" sz="2400" dirty="0" smtClean="0"/>
              <a:t>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C/ ……….. závit má stejný profil jako W. K písmenu ….. se připisuje </a:t>
            </a:r>
          </a:p>
          <a:p>
            <a:pPr marL="0" indent="0">
              <a:buNone/>
            </a:pPr>
            <a:r>
              <a:rPr lang="cs-CZ" dirty="0" smtClean="0"/>
              <a:t>přibližná velikost vnitřního průměru trubky.</a:t>
            </a:r>
          </a:p>
        </p:txBody>
      </p:sp>
      <p:sp>
        <p:nvSpPr>
          <p:cNvPr id="4" name="Tlačítko akce: Dopředu nebo Další 3">
            <a:hlinkClick r:id="" action="ppaction://hlinkshowjump?jump=nextslide" highlightClick="1"/>
          </p:cNvPr>
          <p:cNvSpPr/>
          <p:nvPr/>
        </p:nvSpPr>
        <p:spPr>
          <a:xfrm>
            <a:off x="3347864" y="5661248"/>
            <a:ext cx="165618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Řešení</a:t>
            </a:r>
            <a:endParaRPr lang="cs-CZ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84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rchol">
  <a:themeElements>
    <a:clrScheme name="Vrchol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rchol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rchol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285</TotalTime>
  <Words>680</Words>
  <Application>Microsoft Office PowerPoint</Application>
  <PresentationFormat>Předvádění na obrazovce (4:3)</PresentationFormat>
  <Paragraphs>136</Paragraphs>
  <Slides>17</Slides>
  <Notes>17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Vrchol</vt:lpstr>
      <vt:lpstr>Závity-procvičování</vt:lpstr>
      <vt:lpstr>Záznamový list výukového materiálu </vt:lpstr>
      <vt:lpstr>Pokus se správně doplnit text</vt:lpstr>
      <vt:lpstr>Pokus se správně doplnit text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Závity a pojištění spojů.</dc:title>
  <dc:creator>Kralova</dc:creator>
  <cp:lastModifiedBy>Kralova</cp:lastModifiedBy>
  <cp:revision>32</cp:revision>
  <dcterms:created xsi:type="dcterms:W3CDTF">2012-07-14T14:52:38Z</dcterms:created>
  <dcterms:modified xsi:type="dcterms:W3CDTF">2013-02-14T13:24:08Z</dcterms:modified>
</cp:coreProperties>
</file>