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4" r:id="rId2"/>
    <p:sldId id="275" r:id="rId3"/>
    <p:sldId id="262" r:id="rId4"/>
    <p:sldId id="265" r:id="rId5"/>
    <p:sldId id="267" r:id="rId6"/>
    <p:sldId id="268" r:id="rId7"/>
    <p:sldId id="270" r:id="rId8"/>
    <p:sldId id="269" r:id="rId9"/>
    <p:sldId id="271" r:id="rId10"/>
    <p:sldId id="272" r:id="rId11"/>
    <p:sldId id="273" r:id="rId12"/>
    <p:sldId id="263" r:id="rId13"/>
    <p:sldId id="264" r:id="rId14"/>
    <p:sldId id="276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AF230-EFD0-4726-BFFC-6E9D2B0A6E81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744FD-CEA6-4207-8D01-9BF7B85709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82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5325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6004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51052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77816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32772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9B21079-742D-4A23-A151-1E27DC92C45F}" type="slidenum">
              <a:rPr lang="cs-CZ" smtClean="0"/>
              <a:pPr eaLnBrk="1" hangingPunct="1"/>
              <a:t>14</a:t>
            </a:fld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532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532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53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532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532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532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532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793750" y="4265613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Pojištění </a:t>
            </a:r>
            <a:r>
              <a:rPr lang="cs-CZ" dirty="0" smtClean="0"/>
              <a:t>spojů - procvičování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VY_32_INOVACE_10_Pojisteni_spoju_procvicovani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0" y="2212045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493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483072"/>
            <a:ext cx="9144000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5700" b="1" dirty="0" smtClean="0">
                <a:solidFill>
                  <a:srgbClr val="FF0000"/>
                </a:solidFill>
              </a:rPr>
              <a:t>Materiálovým </a:t>
            </a:r>
            <a:r>
              <a:rPr lang="cs-CZ" sz="5700" b="1" dirty="0">
                <a:solidFill>
                  <a:srgbClr val="FF0000"/>
                </a:solidFill>
              </a:rPr>
              <a:t>stykem </a:t>
            </a:r>
            <a:r>
              <a:rPr lang="cs-CZ" sz="4000" dirty="0"/>
              <a:t>– </a:t>
            </a:r>
            <a:r>
              <a:rPr lang="cs-CZ" sz="4000" b="1" dirty="0" smtClean="0"/>
              <a:t>pomocí </a:t>
            </a:r>
            <a:r>
              <a:rPr lang="cs-CZ" sz="4000" b="1" u="sng" dirty="0" smtClean="0"/>
              <a:t>svařování</a:t>
            </a:r>
            <a:r>
              <a:rPr lang="cs-CZ" sz="4000" b="1" dirty="0" smtClean="0"/>
              <a:t> nebo </a:t>
            </a:r>
            <a:r>
              <a:rPr lang="cs-CZ" sz="4000" b="1" u="sng" dirty="0" smtClean="0"/>
              <a:t>pájení</a:t>
            </a:r>
            <a:endParaRPr lang="cs-CZ" sz="4000" b="1" u="sng" dirty="0"/>
          </a:p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2" name="Tlačítko akce: Dopředu nebo Další 1">
            <a:hlinkClick r:id="" action="ppaction://hlinkshowjump?jump=nextslide" highlightClick="1"/>
          </p:cNvPr>
          <p:cNvSpPr/>
          <p:nvPr/>
        </p:nvSpPr>
        <p:spPr>
          <a:xfrm>
            <a:off x="7164288" y="6093296"/>
            <a:ext cx="1440160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194" name="Picture 2" descr="C:\Users\Mirek\AppData\Local\Microsoft\Windows\Temporary Internet Files\Content.IE5\BD88FX96\MC90025225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66" y="3019340"/>
            <a:ext cx="1853101" cy="184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irek\AppData\Local\Microsoft\Windows\Temporary Internet Files\Content.IE5\U03D9EJB\MP900432757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328" y="2780928"/>
            <a:ext cx="4450370" cy="296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lačítko akce: Nápověda 3">
            <a:hlinkClick r:id="" action="ppaction://noaction" highlightClick="1"/>
          </p:cNvPr>
          <p:cNvSpPr/>
          <p:nvPr/>
        </p:nvSpPr>
        <p:spPr>
          <a:xfrm>
            <a:off x="4860032" y="1988840"/>
            <a:ext cx="1152128" cy="64807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61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4882554"/>
          </a:xfrm>
        </p:spPr>
        <p:txBody>
          <a:bodyPr>
            <a:noAutofit/>
          </a:bodyPr>
          <a:lstStyle/>
          <a:p>
            <a:r>
              <a:rPr lang="cs-CZ" sz="5400" b="1" dirty="0" smtClean="0">
                <a:solidFill>
                  <a:srgbClr val="FF0000"/>
                </a:solidFill>
              </a:rPr>
              <a:t>Na závěr několik běžně používaných technických nákresů,</a:t>
            </a:r>
            <a:br>
              <a:rPr lang="cs-CZ" sz="5400" b="1" dirty="0" smtClean="0">
                <a:solidFill>
                  <a:srgbClr val="FF0000"/>
                </a:solidFill>
              </a:rPr>
            </a:br>
            <a:r>
              <a:rPr lang="cs-CZ" sz="5400" b="1" dirty="0" smtClean="0">
                <a:solidFill>
                  <a:srgbClr val="FF0000"/>
                </a:solidFill>
              </a:rPr>
              <a:t>různých druhů pojištění </a:t>
            </a:r>
            <a:br>
              <a:rPr lang="cs-CZ" sz="5400" b="1" dirty="0" smtClean="0">
                <a:solidFill>
                  <a:srgbClr val="FF0000"/>
                </a:solidFill>
              </a:rPr>
            </a:br>
            <a:r>
              <a:rPr lang="cs-CZ" sz="5400" b="1" dirty="0" smtClean="0">
                <a:solidFill>
                  <a:srgbClr val="FF0000"/>
                </a:solidFill>
              </a:rPr>
              <a:t>(včetně průřezů)</a:t>
            </a:r>
            <a:endParaRPr lang="cs-CZ" sz="5400" b="1" dirty="0">
              <a:solidFill>
                <a:srgbClr val="FF0000"/>
              </a:solidFill>
            </a:endParaRPr>
          </a:p>
        </p:txBody>
      </p:sp>
      <p:sp>
        <p:nvSpPr>
          <p:cNvPr id="3" name="Tlačítko akce: Dopředu nebo Další 2">
            <a:hlinkClick r:id="" action="ppaction://hlinkshowjump?jump=nextslide" highlightClick="1"/>
          </p:cNvPr>
          <p:cNvSpPr/>
          <p:nvPr/>
        </p:nvSpPr>
        <p:spPr>
          <a:xfrm>
            <a:off x="7092280" y="5805264"/>
            <a:ext cx="1440160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098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696744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lačítko akce: Dopředu nebo Další 1">
            <a:hlinkClick r:id="" action="ppaction://hlinkshowjump?jump=nextslide" highlightClick="1"/>
          </p:cNvPr>
          <p:cNvSpPr/>
          <p:nvPr/>
        </p:nvSpPr>
        <p:spPr>
          <a:xfrm>
            <a:off x="6804248" y="6093296"/>
            <a:ext cx="1512168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485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704856" cy="561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lačítko akce: Konec 1">
            <a:hlinkClick r:id="" action="ppaction://hlinkshowjump?jump=lastslide" highlightClick="1"/>
          </p:cNvPr>
          <p:cNvSpPr/>
          <p:nvPr/>
        </p:nvSpPr>
        <p:spPr>
          <a:xfrm>
            <a:off x="6804248" y="6309319"/>
            <a:ext cx="1224136" cy="432049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634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Seznam literatury a zdrojů</a:t>
            </a:r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Použité materiály – kliparty MS Word licence školy</a:t>
            </a:r>
          </a:p>
          <a:p>
            <a:r>
              <a:rPr lang="cs-CZ" sz="2400" dirty="0" smtClean="0"/>
              <a:t>Obrázky ze stran 12, 13 z vlastního zdroje</a:t>
            </a:r>
          </a:p>
          <a:p>
            <a:r>
              <a:rPr lang="cs-CZ" sz="2400" dirty="0" smtClean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pPr marL="0" indent="0">
              <a:buNone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70668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0444400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Pojištění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spojů - procvičování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VY_32_INOVACE_10_Pojisteni_spoju_procvicovani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15. 10. 2012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rozebíratelných spojů, a jejich pojištěním.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70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4800" b="1" dirty="0" smtClean="0">
                <a:solidFill>
                  <a:srgbClr val="FF0000"/>
                </a:solidFill>
              </a:rPr>
              <a:t>Pojištění šroubových spojů.</a:t>
            </a:r>
            <a:endParaRPr lang="cs-CZ" sz="48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9098" y="1124745"/>
            <a:ext cx="8229600" cy="30963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600" dirty="0" smtClean="0"/>
              <a:t>Co znamená, když se řekne, že závity u šroubů jsou vždy samosvorné - ……………………………………………………………...</a:t>
            </a:r>
          </a:p>
          <a:p>
            <a:pPr marL="0" indent="0">
              <a:buNone/>
            </a:pPr>
            <a:r>
              <a:rPr lang="cs-CZ" sz="2600" dirty="0" smtClean="0"/>
              <a:t>…………………………………………………………………………………….</a:t>
            </a:r>
          </a:p>
          <a:p>
            <a:pPr marL="0" indent="0">
              <a:buNone/>
            </a:pPr>
            <a:r>
              <a:rPr lang="cs-CZ" sz="2600" dirty="0" smtClean="0"/>
              <a:t>……………………………………………………………………………………</a:t>
            </a:r>
          </a:p>
          <a:p>
            <a:pPr marL="0" indent="0">
              <a:buNone/>
            </a:pPr>
            <a:r>
              <a:rPr lang="cs-CZ" sz="2600" dirty="0" smtClean="0"/>
              <a:t>……………………………………………………………………………………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</a:t>
            </a:r>
            <a:endParaRPr lang="cs-CZ" sz="2400" dirty="0"/>
          </a:p>
        </p:txBody>
      </p:sp>
      <p:pic>
        <p:nvPicPr>
          <p:cNvPr id="1026" name="Picture 2" descr="C:\Users\Mirek\AppData\Local\Microsoft\Windows\Temporary Internet Files\Content.IE5\DKTOLWOB\MP90030283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048"/>
            <a:ext cx="2952328" cy="210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irek\AppData\Local\Microsoft\Windows\Temporary Internet Files\Content.IE5\U03D9EJB\MC90019982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66850"/>
            <a:ext cx="1787525" cy="179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lačítko akce: Informace 3">
            <a:hlinkClick r:id="" action="ppaction://hlinkshowjump?jump=nextslide" highlightClick="1"/>
          </p:cNvPr>
          <p:cNvSpPr/>
          <p:nvPr/>
        </p:nvSpPr>
        <p:spPr>
          <a:xfrm>
            <a:off x="4499992" y="5965488"/>
            <a:ext cx="1512168" cy="70387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127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124745"/>
            <a:ext cx="9036496" cy="27363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sz="4000" b="1" dirty="0">
                <a:solidFill>
                  <a:srgbClr val="FF0000"/>
                </a:solidFill>
              </a:rPr>
              <a:t>Š</a:t>
            </a:r>
            <a:r>
              <a:rPr lang="cs-CZ" sz="4000" b="1" dirty="0" smtClean="0">
                <a:solidFill>
                  <a:srgbClr val="FF0000"/>
                </a:solidFill>
              </a:rPr>
              <a:t>rouby </a:t>
            </a:r>
            <a:r>
              <a:rPr lang="cs-CZ" sz="4000" b="1" dirty="0">
                <a:solidFill>
                  <a:srgbClr val="FF0000"/>
                </a:solidFill>
              </a:rPr>
              <a:t>jsou samosvorné </a:t>
            </a:r>
            <a:r>
              <a:rPr lang="cs-CZ" sz="4100" dirty="0"/>
              <a:t>- </a:t>
            </a:r>
            <a:r>
              <a:rPr lang="cs-CZ" sz="4100" b="1" dirty="0"/>
              <a:t>za běžných okolností (bez dynamického zatížení, chvění, ...) se </a:t>
            </a:r>
            <a:r>
              <a:rPr lang="cs-CZ" sz="4100" b="1" u="sng" dirty="0"/>
              <a:t>nemůže </a:t>
            </a:r>
            <a:r>
              <a:rPr lang="cs-CZ" sz="4100" b="1" u="sng" dirty="0" smtClean="0"/>
              <a:t>povolit</a:t>
            </a:r>
            <a:r>
              <a:rPr lang="cs-CZ" sz="4100" b="1" dirty="0" smtClean="0"/>
              <a:t>. Ale šroubová spojení v provozu jsou vystavená otřesům a vibracím a proto musí být zajištěná proti uvolnění.</a:t>
            </a:r>
          </a:p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</a:t>
            </a:r>
            <a:endParaRPr lang="cs-CZ" sz="2400" dirty="0"/>
          </a:p>
        </p:txBody>
      </p:sp>
      <p:pic>
        <p:nvPicPr>
          <p:cNvPr id="2050" name="Picture 2" descr="C:\Users\Mirek\AppData\Local\Microsoft\Windows\Temporary Internet Files\Content.IE5\DKTOLWOB\MC90028093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96397"/>
            <a:ext cx="1550987" cy="174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7C7XTLQR\MP90040114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96952"/>
            <a:ext cx="2495550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7668344" y="6117977"/>
            <a:ext cx="1080120" cy="55138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264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4800" b="1" dirty="0" smtClean="0">
                <a:solidFill>
                  <a:srgbClr val="FF0000"/>
                </a:solidFill>
              </a:rPr>
              <a:t>DRUHY  POJIŠTĚNÍ</a:t>
            </a:r>
            <a:endParaRPr lang="cs-CZ" sz="48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600" dirty="0" smtClean="0"/>
              <a:t>Rozeznáváme pojištění:</a:t>
            </a:r>
          </a:p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3600" b="1" dirty="0" smtClean="0"/>
              <a:t>A/</a:t>
            </a:r>
          </a:p>
          <a:p>
            <a:pPr marL="0" indent="0">
              <a:buNone/>
            </a:pPr>
            <a:r>
              <a:rPr lang="cs-CZ" sz="2600" b="1" dirty="0" smtClean="0"/>
              <a:t>S………....   STYKEM  – pomocí …………….. ,   ……………………</a:t>
            </a:r>
          </a:p>
          <a:p>
            <a:pPr marL="0" indent="0">
              <a:buNone/>
            </a:pPr>
            <a:r>
              <a:rPr lang="cs-CZ" sz="2600" b="1" dirty="0" smtClean="0"/>
              <a:t>podložky  a nebo  pomocí………………………    matice.</a:t>
            </a:r>
          </a:p>
        </p:txBody>
      </p:sp>
      <p:pic>
        <p:nvPicPr>
          <p:cNvPr id="3074" name="Picture 2" descr="C:\Users\Mirek\AppData\Local\Microsoft\Windows\Temporary Internet Files\Content.IE5\BD88FX96\MC90036171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25331"/>
            <a:ext cx="1676077" cy="167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U03D9EJB\MP90038665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81211"/>
            <a:ext cx="2492282" cy="177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lačítko akce: Informace 3">
            <a:hlinkClick r:id="" action="ppaction://hlinkshowjump?jump=nextslide" highlightClick="1"/>
          </p:cNvPr>
          <p:cNvSpPr/>
          <p:nvPr/>
        </p:nvSpPr>
        <p:spPr>
          <a:xfrm>
            <a:off x="3727797" y="6021288"/>
            <a:ext cx="1276251" cy="64807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85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483072"/>
            <a:ext cx="8964488" cy="33123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4000" b="1" dirty="0" smtClean="0">
                <a:solidFill>
                  <a:srgbClr val="FF0000"/>
                </a:solidFill>
              </a:rPr>
              <a:t>Silovým stykem </a:t>
            </a:r>
            <a:r>
              <a:rPr lang="cs-CZ" sz="4000" dirty="0" smtClean="0"/>
              <a:t>– </a:t>
            </a:r>
            <a:r>
              <a:rPr lang="cs-CZ" sz="4000" b="1" u="sng" dirty="0" smtClean="0"/>
              <a:t>pružnou</a:t>
            </a:r>
            <a:r>
              <a:rPr lang="cs-CZ" sz="4000" b="1" dirty="0" smtClean="0"/>
              <a:t> podložkou, </a:t>
            </a:r>
            <a:r>
              <a:rPr lang="cs-CZ" sz="4000" b="1" u="sng" dirty="0" smtClean="0"/>
              <a:t>vějířovitou</a:t>
            </a:r>
            <a:r>
              <a:rPr lang="cs-CZ" sz="4000" b="1" dirty="0" smtClean="0"/>
              <a:t> podložkou nebo </a:t>
            </a:r>
            <a:r>
              <a:rPr lang="cs-CZ" sz="4000" b="1" u="sng" dirty="0" smtClean="0"/>
              <a:t>kontra</a:t>
            </a:r>
            <a:r>
              <a:rPr lang="cs-CZ" sz="4000" b="1" dirty="0" smtClean="0"/>
              <a:t> maticí (pojistná matice)</a:t>
            </a:r>
          </a:p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</a:t>
            </a:r>
            <a:endParaRPr lang="cs-CZ" sz="2400" dirty="0"/>
          </a:p>
        </p:txBody>
      </p:sp>
      <p:pic>
        <p:nvPicPr>
          <p:cNvPr id="4098" name="Picture 2" descr="C:\Users\Mirek\AppData\Local\Microsoft\Windows\Temporary Internet Files\Content.IE5\DKTOLWOB\MP90030285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789040"/>
            <a:ext cx="2934072" cy="209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lačítko akce: Dopředu nebo Další 1">
            <a:hlinkClick r:id="" action="ppaction://hlinkshowjump?jump=nextslide" highlightClick="1"/>
          </p:cNvPr>
          <p:cNvSpPr/>
          <p:nvPr/>
        </p:nvSpPr>
        <p:spPr>
          <a:xfrm>
            <a:off x="7164288" y="6093296"/>
            <a:ext cx="1440160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lačítko akce: Nápověda 3">
            <a:hlinkClick r:id="" action="ppaction://noaction" highlightClick="1"/>
          </p:cNvPr>
          <p:cNvSpPr/>
          <p:nvPr/>
        </p:nvSpPr>
        <p:spPr>
          <a:xfrm>
            <a:off x="3753036" y="2276872"/>
            <a:ext cx="890972" cy="36004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lačítko akce: Nápověda 4">
            <a:hlinkClick r:id="" action="ppaction://noaction" highlightClick="1"/>
          </p:cNvPr>
          <p:cNvSpPr/>
          <p:nvPr/>
        </p:nvSpPr>
        <p:spPr>
          <a:xfrm>
            <a:off x="3923928" y="6093296"/>
            <a:ext cx="1008112" cy="43204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012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4800" b="1" dirty="0" smtClean="0">
                <a:solidFill>
                  <a:srgbClr val="FF0000"/>
                </a:solidFill>
              </a:rPr>
              <a:t>DRUHY  POJIŠTĚNÍ</a:t>
            </a:r>
            <a:endParaRPr lang="cs-CZ" sz="48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600" dirty="0" smtClean="0"/>
              <a:t>Rozeznáváme pojištění:</a:t>
            </a:r>
          </a:p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3600" b="1" dirty="0"/>
              <a:t>B</a:t>
            </a:r>
            <a:r>
              <a:rPr lang="cs-CZ" sz="3600" b="1" dirty="0" smtClean="0"/>
              <a:t>/</a:t>
            </a:r>
          </a:p>
          <a:p>
            <a:pPr marL="0" indent="0">
              <a:buNone/>
            </a:pPr>
            <a:r>
              <a:rPr lang="cs-CZ" sz="2600" b="1" dirty="0" smtClean="0"/>
              <a:t>T………….   STYKEM  – korunkovou maticí se  …………………. ,   pomocí tvarových ……………………, zajištění  d………………,</a:t>
            </a:r>
          </a:p>
          <a:p>
            <a:pPr marL="0" indent="0">
              <a:buNone/>
            </a:pPr>
            <a:r>
              <a:rPr lang="cs-CZ" sz="2600" b="1" dirty="0" smtClean="0"/>
              <a:t>a nebo  pomocí</a:t>
            </a:r>
            <a:r>
              <a:rPr lang="cs-CZ" sz="2600" b="1" dirty="0"/>
              <a:t> </a:t>
            </a:r>
            <a:r>
              <a:rPr lang="cs-CZ" sz="2600" b="1" dirty="0" smtClean="0"/>
              <a:t>   s…………………… .</a:t>
            </a:r>
          </a:p>
        </p:txBody>
      </p:sp>
      <p:sp>
        <p:nvSpPr>
          <p:cNvPr id="4" name="Tlačítko akce: Informace 3">
            <a:hlinkClick r:id="" action="ppaction://hlinkshowjump?jump=nextslide" highlightClick="1"/>
          </p:cNvPr>
          <p:cNvSpPr/>
          <p:nvPr/>
        </p:nvSpPr>
        <p:spPr>
          <a:xfrm>
            <a:off x="3727797" y="6021288"/>
            <a:ext cx="1276251" cy="64807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122" name="Picture 2" descr="C:\Users\Mirek\AppData\Local\Microsoft\Windows\Temporary Internet Files\Content.IE5\7C7XTLQR\MP90038665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90397"/>
            <a:ext cx="2403567" cy="171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Mirek\AppData\Local\Microsoft\Windows\Temporary Internet Files\Content.IE5\BD88FX96\MC90019900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60042">
            <a:off x="1486663" y="3844581"/>
            <a:ext cx="1277937" cy="260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41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483072"/>
            <a:ext cx="9144000" cy="33123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5700" b="1" dirty="0" smtClean="0">
                <a:solidFill>
                  <a:srgbClr val="FF0000"/>
                </a:solidFill>
              </a:rPr>
              <a:t>Tvarovým </a:t>
            </a:r>
            <a:r>
              <a:rPr lang="cs-CZ" sz="5700" b="1" dirty="0">
                <a:solidFill>
                  <a:srgbClr val="FF0000"/>
                </a:solidFill>
              </a:rPr>
              <a:t>stykem </a:t>
            </a:r>
            <a:r>
              <a:rPr lang="cs-CZ" sz="4000" dirty="0"/>
              <a:t>– </a:t>
            </a:r>
            <a:r>
              <a:rPr lang="cs-CZ" sz="4000" b="1" dirty="0"/>
              <a:t>korunkovou maticí se </a:t>
            </a:r>
            <a:r>
              <a:rPr lang="cs-CZ" sz="4000" b="1" u="sng" dirty="0"/>
              <a:t>závlačkou</a:t>
            </a:r>
            <a:r>
              <a:rPr lang="cs-CZ" sz="4000" b="1" dirty="0"/>
              <a:t>, </a:t>
            </a:r>
            <a:r>
              <a:rPr lang="cs-CZ" sz="4000" b="1" dirty="0" smtClean="0"/>
              <a:t>pomocí </a:t>
            </a:r>
            <a:r>
              <a:rPr lang="cs-CZ" sz="4000" b="1" dirty="0"/>
              <a:t>tvarových </a:t>
            </a:r>
            <a:r>
              <a:rPr lang="cs-CZ" sz="4000" b="1" u="sng" dirty="0"/>
              <a:t>podložek</a:t>
            </a:r>
            <a:r>
              <a:rPr lang="cs-CZ" sz="4000" b="1" dirty="0"/>
              <a:t>, zajištění </a:t>
            </a:r>
            <a:r>
              <a:rPr lang="cs-CZ" sz="4000" b="1" u="sng" dirty="0"/>
              <a:t>drátem</a:t>
            </a:r>
            <a:r>
              <a:rPr lang="cs-CZ" sz="4000" b="1" dirty="0"/>
              <a:t>, </a:t>
            </a:r>
            <a:r>
              <a:rPr lang="cs-CZ" sz="4000" b="1" u="sng" dirty="0" err="1" smtClean="0"/>
              <a:t>svrtáním</a:t>
            </a:r>
            <a:endParaRPr lang="cs-CZ" sz="4000" b="1" u="sng" dirty="0"/>
          </a:p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2" name="Tlačítko akce: Dopředu nebo Další 1">
            <a:hlinkClick r:id="" action="ppaction://hlinkshowjump?jump=nextslide" highlightClick="1"/>
          </p:cNvPr>
          <p:cNvSpPr/>
          <p:nvPr/>
        </p:nvSpPr>
        <p:spPr>
          <a:xfrm>
            <a:off x="7164288" y="6093296"/>
            <a:ext cx="1440160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146" name="Picture 2" descr="C:\Users\Mirek\AppData\Local\Microsoft\Windows\Temporary Internet Files\Content.IE5\U03D9EJB\MP90022778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963" y="3113088"/>
            <a:ext cx="365760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lačítko akce: Nápověda 3">
            <a:hlinkClick r:id="" action="ppaction://noaction" highlightClick="1"/>
          </p:cNvPr>
          <p:cNvSpPr/>
          <p:nvPr/>
        </p:nvSpPr>
        <p:spPr>
          <a:xfrm>
            <a:off x="2915816" y="2708920"/>
            <a:ext cx="864096" cy="40416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184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4800" b="1" dirty="0" smtClean="0">
                <a:solidFill>
                  <a:srgbClr val="FF0000"/>
                </a:solidFill>
              </a:rPr>
              <a:t>DRUHY  POJIŠTĚNÍ</a:t>
            </a:r>
            <a:endParaRPr lang="cs-CZ" sz="48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600" dirty="0" smtClean="0"/>
              <a:t>Rozeznáváme pojištění:</a:t>
            </a:r>
          </a:p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3600" b="1" dirty="0" smtClean="0"/>
              <a:t>C/</a:t>
            </a:r>
          </a:p>
          <a:p>
            <a:pPr marL="0" indent="0">
              <a:buNone/>
            </a:pPr>
            <a:r>
              <a:rPr lang="cs-CZ" sz="2600" b="1" dirty="0" smtClean="0"/>
              <a:t>M…..………….   STYKEM  – pomocí …………………………….., nebo …………………………………</a:t>
            </a:r>
          </a:p>
        </p:txBody>
      </p:sp>
      <p:sp>
        <p:nvSpPr>
          <p:cNvPr id="4" name="Tlačítko akce: Informace 3">
            <a:hlinkClick r:id="" action="ppaction://hlinkshowjump?jump=nextslide" highlightClick="1"/>
          </p:cNvPr>
          <p:cNvSpPr/>
          <p:nvPr/>
        </p:nvSpPr>
        <p:spPr>
          <a:xfrm>
            <a:off x="3727797" y="6021288"/>
            <a:ext cx="1276251" cy="64807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0" name="Picture 2" descr="C:\Users\Mirek\AppData\Local\Microsoft\Windows\Temporary Internet Files\Content.IE5\DKTOLWOB\MP90022774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88" y="3794125"/>
            <a:ext cx="2556916" cy="167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irek\AppData\Local\Microsoft\Windows\Temporary Internet Files\Content.IE5\7C7XTLQR\MP90040113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33056"/>
            <a:ext cx="2741637" cy="219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4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340</Words>
  <Application>Microsoft Office PowerPoint</Application>
  <PresentationFormat>Předvádění na obrazovce (4:3)</PresentationFormat>
  <Paragraphs>85</Paragraphs>
  <Slides>14</Slides>
  <Notes>14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Pojištění spojů - procvičování</vt:lpstr>
      <vt:lpstr>Záznamový list výukového materiálu </vt:lpstr>
      <vt:lpstr>Pojištění šroubových spojů.</vt:lpstr>
      <vt:lpstr>Prezentace aplikace PowerPoint</vt:lpstr>
      <vt:lpstr>DRUHY  POJIŠTĚNÍ</vt:lpstr>
      <vt:lpstr>Prezentace aplikace PowerPoint</vt:lpstr>
      <vt:lpstr>DRUHY  POJIŠTĚNÍ</vt:lpstr>
      <vt:lpstr>Prezentace aplikace PowerPoint</vt:lpstr>
      <vt:lpstr>DRUHY  POJIŠTĚNÍ</vt:lpstr>
      <vt:lpstr>Prezentace aplikace PowerPoint</vt:lpstr>
      <vt:lpstr>Na závěr několik běžně používaných technických nákresů, různých druhů pojištění  (včetně průřezů)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Závity a pojištění spojů.</dc:title>
  <dc:creator>Kralova</dc:creator>
  <cp:lastModifiedBy>Kralova</cp:lastModifiedBy>
  <cp:revision>31</cp:revision>
  <dcterms:created xsi:type="dcterms:W3CDTF">2012-07-14T14:52:38Z</dcterms:created>
  <dcterms:modified xsi:type="dcterms:W3CDTF">2013-02-14T13:35:59Z</dcterms:modified>
</cp:coreProperties>
</file>