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64" r:id="rId3"/>
    <p:sldId id="258" r:id="rId4"/>
    <p:sldId id="259" r:id="rId5"/>
    <p:sldId id="262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99594-D656-41B2-9EA7-1003F0C49C40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B956F-220C-429D-916E-42AE4C9D69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95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94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21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8108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452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9416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956F-220C-429D-916E-42AE4C9D691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6201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qfK7ibqbF-gw4TvLJyzHVFlW1ouRXIT60SFMtg4V35c1/M0006_spojovaci_soucasti/distancni_text/menu/index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dirty="0" smtClean="0"/>
              <a:t>Svařování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VY_32_INOVACE_14_Svarovani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1" y="2620814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33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397285"/>
              </p:ext>
            </p:extLst>
          </p:nvPr>
        </p:nvGraphicFramePr>
        <p:xfrm>
          <a:off x="457200" y="1609725"/>
          <a:ext cx="7239000" cy="4843467"/>
        </p:xfrm>
        <a:graphic>
          <a:graphicData uri="http://schemas.openxmlformats.org/drawingml/2006/table">
            <a:tbl>
              <a:tblPr/>
              <a:tblGrid>
                <a:gridCol w="2605705"/>
                <a:gridCol w="463329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Svařování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VY_32_INOVACE_14_Svarovani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21. 1. 2013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nerozebíratelných svarových spojů.</a:t>
                      </a: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325" marR="603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34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764704"/>
            <a:ext cx="7643192" cy="53614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Svařování patří mezi nerozebíratelné spoje. Principem svařování je natavení nebo i roztavení spojovaných součástí a jejich následnému z</a:t>
            </a:r>
            <a:r>
              <a:rPr lang="cs-CZ" sz="2400" dirty="0"/>
              <a:t>tuhnutí. Dojde k vzájemnému promísení spojovaných </a:t>
            </a:r>
            <a:r>
              <a:rPr lang="cs-CZ" sz="2400" dirty="0" smtClean="0"/>
              <a:t>materiálů </a:t>
            </a:r>
            <a:r>
              <a:rPr lang="cs-CZ" sz="2400" dirty="0"/>
              <a:t>a po ochlazení a ztuhnutí ke </a:t>
            </a:r>
            <a:r>
              <a:rPr lang="cs-CZ" sz="2400" dirty="0" smtClean="0"/>
              <a:t>vzniku </a:t>
            </a:r>
            <a:r>
              <a:rPr lang="cs-CZ" sz="2400" dirty="0"/>
              <a:t>celistvého materiálu. Protože při provádění spoje </a:t>
            </a:r>
            <a:r>
              <a:rPr lang="cs-CZ" sz="2400" dirty="0" smtClean="0"/>
              <a:t>pojímá </a:t>
            </a:r>
            <a:r>
              <a:rPr lang="cs-CZ" sz="2400" dirty="0"/>
              <a:t>materiál za horka uhlík z ovzduší, nelze svařování provádět u materiálů s vysokým obsahem uhlíku. Dalším nasycením materiálu uhlíkem by vznikla velmi křehká struktura oceli. Vhodnost materiálu pro svařování se nazývá </a:t>
            </a:r>
            <a:r>
              <a:rPr lang="cs-CZ" sz="2400" i="1" dirty="0"/>
              <a:t>svařitelnost </a:t>
            </a:r>
            <a:r>
              <a:rPr lang="cs-CZ" sz="2400" dirty="0"/>
              <a:t>a určuje vhodnost materiálu pro svařování</a:t>
            </a:r>
            <a:r>
              <a:rPr lang="cs-CZ" sz="2400" dirty="0" smtClean="0"/>
              <a:t>. </a:t>
            </a:r>
            <a:r>
              <a:rPr lang="cs-CZ" sz="2400" dirty="0"/>
              <a:t>Pro běžnou orientaci platí u konstrukčních ocelí třídy 10 a 11, že končí-li označení materiálu (dle ČSN) číslicí </a:t>
            </a:r>
            <a:r>
              <a:rPr lang="cs-CZ" sz="2400" i="1" dirty="0"/>
              <a:t>3</a:t>
            </a:r>
            <a:r>
              <a:rPr lang="cs-CZ" sz="2400" dirty="0"/>
              <a:t>, jedná se o zaručeně svařitelný materiál (např. 11 353, 11 373, 11 523 atd.).</a:t>
            </a:r>
          </a:p>
        </p:txBody>
      </p:sp>
    </p:spTree>
    <p:extLst>
      <p:ext uri="{BB962C8B-B14F-4D97-AF65-F5344CB8AC3E}">
        <p14:creationId xmlns:p14="http://schemas.microsoft.com/office/powerpoint/2010/main" val="278219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Základní rozdělení svarových spojů: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Tavné svary – tupé svary (V, U, Y, X……)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– koutové svary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– děrové svary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AutoNum type="arabicPeriod" startAt="2"/>
            </a:pPr>
            <a:endParaRPr lang="cs-CZ" sz="2400" dirty="0"/>
          </a:p>
          <a:p>
            <a:pPr marL="457200" indent="-457200">
              <a:buAutoNum type="arabicPeriod" startAt="2"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41" y="2060848"/>
            <a:ext cx="6608763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48" y="4089673"/>
            <a:ext cx="6086475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75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Tavné svarové spoje </a:t>
            </a:r>
            <a:r>
              <a:rPr lang="cs-CZ" dirty="0"/>
              <a:t>jsou prováděny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sz="2600" dirty="0"/>
          </a:p>
          <a:p>
            <a:pPr marL="0" indent="0">
              <a:buNone/>
            </a:pPr>
            <a:r>
              <a:rPr lang="cs-CZ" dirty="0"/>
              <a:t> - svařovacím plamenem (teplota 2800 – 3200</a:t>
            </a:r>
            <a:r>
              <a:rPr lang="cs-CZ" baseline="30000" dirty="0"/>
              <a:t>o</a:t>
            </a:r>
            <a:r>
              <a:rPr lang="cs-CZ" dirty="0"/>
              <a:t>C),</a:t>
            </a:r>
          </a:p>
          <a:p>
            <a:pPr marL="0" indent="0">
              <a:buNone/>
            </a:pPr>
            <a:r>
              <a:rPr lang="cs-CZ" dirty="0"/>
              <a:t> - elektrickým obloukem o teplotě cca </a:t>
            </a:r>
            <a:r>
              <a:rPr lang="cs-CZ" dirty="0" smtClean="0"/>
              <a:t>4000</a:t>
            </a:r>
            <a:r>
              <a:rPr lang="cs-CZ" baseline="30000" dirty="0" smtClean="0"/>
              <a:t>o</a:t>
            </a:r>
            <a:r>
              <a:rPr lang="cs-CZ" dirty="0" smtClean="0"/>
              <a:t>C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s okamžitým, lokálním natavením</a:t>
            </a:r>
            <a:endParaRPr lang="cs-CZ" dirty="0"/>
          </a:p>
          <a:p>
            <a:r>
              <a:rPr lang="cs-CZ" dirty="0"/>
              <a:t>    svarových ploch spojovaných součástí   </a:t>
            </a:r>
          </a:p>
          <a:p>
            <a:r>
              <a:rPr lang="cs-CZ" dirty="0"/>
              <a:t>  </a:t>
            </a:r>
            <a:r>
              <a:rPr lang="cs-CZ" dirty="0" smtClean="0"/>
              <a:t>  elektronovými </a:t>
            </a:r>
            <a:r>
              <a:rPr lang="cs-CZ" dirty="0"/>
              <a:t>a laserovým paprsky</a:t>
            </a:r>
          </a:p>
          <a:p>
            <a:r>
              <a:rPr lang="cs-CZ" dirty="0"/>
              <a:t>  </a:t>
            </a:r>
            <a:r>
              <a:rPr lang="cs-CZ" dirty="0" smtClean="0"/>
              <a:t>  plasmou </a:t>
            </a:r>
            <a:r>
              <a:rPr lang="cs-CZ" dirty="0"/>
              <a:t>(koncentrací energie </a:t>
            </a:r>
            <a:r>
              <a:rPr lang="cs-CZ" dirty="0" smtClean="0"/>
              <a:t>ionizovaných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plynů </a:t>
            </a:r>
            <a:r>
              <a:rPr lang="cs-CZ" dirty="0" err="1"/>
              <a:t>el.oblouku</a:t>
            </a:r>
            <a:r>
              <a:rPr lang="cs-CZ" dirty="0"/>
              <a:t> se zvýší teplota oblouku)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421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0513" y="620688"/>
            <a:ext cx="8561387" cy="5534075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2"/>
            </a:pPr>
            <a:r>
              <a:rPr lang="cs-CZ" sz="2400" dirty="0"/>
              <a:t>Tlakové svary – tupé svary</a:t>
            </a:r>
          </a:p>
          <a:p>
            <a:pPr marL="0" indent="0">
              <a:buNone/>
            </a:pPr>
            <a:r>
              <a:rPr lang="cs-CZ" sz="2400" dirty="0"/>
              <a:t>                         </a:t>
            </a:r>
            <a:r>
              <a:rPr lang="cs-CZ" sz="2400" dirty="0" smtClean="0"/>
              <a:t>  </a:t>
            </a:r>
            <a:r>
              <a:rPr lang="cs-CZ" sz="2400" dirty="0"/>
              <a:t>– přeplátované svary</a:t>
            </a:r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484784"/>
            <a:ext cx="8561387" cy="452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480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747713"/>
            <a:ext cx="8189913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962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0205.cepac.cz/Screens/ContentProvider.aspx/qfK7ibqbF-gw4TvLJyzHVFlW1ouRXIT60SFMtg4V35c1/M0006_spojovaci_soucasti/distancni_text/menu/index.htm</a:t>
            </a:r>
            <a:endParaRPr lang="cs-CZ" dirty="0" smtClean="0"/>
          </a:p>
          <a:p>
            <a:r>
              <a:rPr lang="cs-CZ" dirty="0" smtClean="0"/>
              <a:t>Obrázky ze strany 4, 6,7 - z vlastních zdrojů</a:t>
            </a:r>
          </a:p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400" dirty="0" smtClean="0">
                <a:solidFill>
                  <a:srgbClr val="FF0000"/>
                </a:solidFill>
              </a:rPr>
              <a:t>.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8868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184</TotalTime>
  <Words>359</Words>
  <Application>Microsoft Office PowerPoint</Application>
  <PresentationFormat>Předvádění na obrazovce (4:3)</PresentationFormat>
  <Paragraphs>63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Bohatý</vt:lpstr>
      <vt:lpstr>Svařování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Svarové spoje.</dc:title>
  <dc:creator>Kralova</dc:creator>
  <cp:lastModifiedBy>Kralova</cp:lastModifiedBy>
  <cp:revision>14</cp:revision>
  <dcterms:created xsi:type="dcterms:W3CDTF">2012-08-09T08:56:28Z</dcterms:created>
  <dcterms:modified xsi:type="dcterms:W3CDTF">2013-02-14T13:51:02Z</dcterms:modified>
</cp:coreProperties>
</file>