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8" r:id="rId2"/>
    <p:sldId id="267" r:id="rId3"/>
    <p:sldId id="263" r:id="rId4"/>
    <p:sldId id="258" r:id="rId5"/>
    <p:sldId id="259" r:id="rId6"/>
    <p:sldId id="264" r:id="rId7"/>
    <p:sldId id="262" r:id="rId8"/>
    <p:sldId id="265" r:id="rId9"/>
    <p:sldId id="266" r:id="rId10"/>
    <p:sldId id="269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71" autoAdjust="0"/>
  </p:normalViewPr>
  <p:slideViewPr>
    <p:cSldViewPr>
      <p:cViewPr>
        <p:scale>
          <a:sx n="90" d="100"/>
          <a:sy n="90" d="100"/>
        </p:scale>
        <p:origin x="174" y="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37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799594-D656-41B2-9EA7-1003F0C49C40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2B956F-220C-429D-916E-42AE4C9D691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84955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5604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CBCD82D-6B0A-4FC4-93D6-F35121563FCD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650ED-8888-4A0A-B743-501FDF05E509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9632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740AFE0-59AA-4D67-A5B8-4434A604B62F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2B956F-220C-429D-916E-42AE4C9D691A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79043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2B956F-220C-429D-916E-42AE4C9D691A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1943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2B956F-220C-429D-916E-42AE4C9D691A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40215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2B956F-220C-429D-916E-42AE4C9D691A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40215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2B956F-220C-429D-916E-42AE4C9D691A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81082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2B956F-220C-429D-916E-42AE4C9D691A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81082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2B956F-220C-429D-916E-42AE4C9D691A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6008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ctrTitle"/>
          </p:nvPr>
        </p:nvSpPr>
        <p:spPr>
          <a:xfrm>
            <a:off x="685800" y="4404944"/>
            <a:ext cx="7772400" cy="1323975"/>
          </a:xfrm>
        </p:spPr>
        <p:txBody>
          <a:bodyPr/>
          <a:lstStyle/>
          <a:p>
            <a:pPr eaLnBrk="1" hangingPunct="1"/>
            <a:r>
              <a:rPr lang="cs-CZ" dirty="0" smtClean="0"/>
              <a:t>Svařování </a:t>
            </a:r>
            <a:r>
              <a:rPr lang="cs-CZ" dirty="0" smtClean="0"/>
              <a:t>- test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10243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476250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ovéPole 4"/>
          <p:cNvSpPr txBox="1">
            <a:spLocks noChangeArrowheads="1"/>
          </p:cNvSpPr>
          <p:nvPr/>
        </p:nvSpPr>
        <p:spPr bwMode="auto">
          <a:xfrm>
            <a:off x="2216778" y="4293096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VY_32_INOVACE_15_Test_Svarovani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10245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7119" y="2270870"/>
            <a:ext cx="1526969" cy="1860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3400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Seznam literatury a zdrojů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cs-CZ" sz="2800" dirty="0"/>
          </a:p>
          <a:p>
            <a:r>
              <a:rPr lang="cs-CZ" sz="2800" dirty="0"/>
              <a:t>Strojnictví I – J. Doleček, Z. Holoubek</a:t>
            </a:r>
          </a:p>
          <a:p>
            <a:r>
              <a:rPr lang="cs-CZ" sz="2800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zákonu.</a:t>
            </a:r>
          </a:p>
          <a:p>
            <a:endParaRPr lang="cs-CZ" sz="2800" dirty="0">
              <a:solidFill>
                <a:srgbClr val="FF0000"/>
              </a:solidFill>
            </a:endParaRPr>
          </a:p>
          <a:p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347177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b="1" smtClean="0"/>
              <a:t>Záznamový list výukového materiálu</a:t>
            </a:r>
            <a:br>
              <a:rPr lang="cs-CZ" sz="1800" b="1" smtClean="0"/>
            </a:br>
            <a:endParaRPr lang="cs-CZ" sz="1800" smtClean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120428"/>
              </p:ext>
            </p:extLst>
          </p:nvPr>
        </p:nvGraphicFramePr>
        <p:xfrm>
          <a:off x="457200" y="1600200"/>
          <a:ext cx="8229600" cy="4843467"/>
        </p:xfrm>
        <a:graphic>
          <a:graphicData uri="http://schemas.openxmlformats.org/drawingml/2006/table">
            <a:tbl>
              <a:tblPr/>
              <a:tblGrid>
                <a:gridCol w="2962275"/>
                <a:gridCol w="5267325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zemědělská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Svařování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- test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VY_32_INOVACE_15_Test_Svarovani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Strojnictví I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14. 9. 2012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Učební materiál je test a zahrnuje problematiku nerozebíratelných svarových spojů.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4342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b="1" dirty="0" smtClean="0">
                <a:solidFill>
                  <a:srgbClr val="008000"/>
                </a:solidFill>
              </a:rPr>
              <a:t>1. b)</a:t>
            </a:r>
          </a:p>
          <a:p>
            <a:r>
              <a:rPr lang="cs-CZ" b="1" dirty="0" smtClean="0">
                <a:solidFill>
                  <a:srgbClr val="008000"/>
                </a:solidFill>
              </a:rPr>
              <a:t>2. a)</a:t>
            </a:r>
          </a:p>
          <a:p>
            <a:r>
              <a:rPr lang="cs-CZ" b="1" dirty="0" smtClean="0">
                <a:solidFill>
                  <a:srgbClr val="008000"/>
                </a:solidFill>
              </a:rPr>
              <a:t>3. a)</a:t>
            </a:r>
          </a:p>
          <a:p>
            <a:r>
              <a:rPr lang="cs-CZ" b="1" dirty="0" smtClean="0">
                <a:solidFill>
                  <a:srgbClr val="008000"/>
                </a:solidFill>
              </a:rPr>
              <a:t>4. c)</a:t>
            </a:r>
          </a:p>
          <a:p>
            <a:r>
              <a:rPr lang="cs-CZ" b="1" dirty="0" smtClean="0">
                <a:solidFill>
                  <a:srgbClr val="008000"/>
                </a:solidFill>
              </a:rPr>
              <a:t>5. a)</a:t>
            </a:r>
          </a:p>
          <a:p>
            <a:r>
              <a:rPr lang="cs-CZ" b="1" dirty="0" smtClean="0">
                <a:solidFill>
                  <a:srgbClr val="008000"/>
                </a:solidFill>
              </a:rPr>
              <a:t>6. a)</a:t>
            </a:r>
          </a:p>
          <a:p>
            <a:r>
              <a:rPr lang="cs-CZ" b="1" dirty="0" smtClean="0">
                <a:solidFill>
                  <a:srgbClr val="008000"/>
                </a:solidFill>
              </a:rPr>
              <a:t>7. a)</a:t>
            </a:r>
          </a:p>
          <a:p>
            <a:r>
              <a:rPr lang="cs-CZ" b="1" dirty="0" smtClean="0">
                <a:solidFill>
                  <a:srgbClr val="008000"/>
                </a:solidFill>
              </a:rPr>
              <a:t>8. otevřené odpovědi</a:t>
            </a:r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50149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cs-CZ" sz="2400" b="1" dirty="0" smtClean="0">
                <a:solidFill>
                  <a:srgbClr val="0000FF"/>
                </a:solidFill>
              </a:rPr>
              <a:t>Svařování patří mezi:</a:t>
            </a:r>
          </a:p>
          <a:p>
            <a:pPr marL="0" indent="0">
              <a:buNone/>
            </a:pPr>
            <a:r>
              <a:rPr lang="cs-CZ" sz="2400" dirty="0"/>
              <a:t>	</a:t>
            </a:r>
            <a:r>
              <a:rPr lang="cs-CZ" sz="2400" dirty="0" smtClean="0"/>
              <a:t>a) rozebíratelné spoje</a:t>
            </a:r>
          </a:p>
          <a:p>
            <a:pPr marL="0" indent="0">
              <a:buNone/>
            </a:pPr>
            <a:r>
              <a:rPr lang="cs-CZ" sz="2400" dirty="0"/>
              <a:t>	</a:t>
            </a:r>
            <a:r>
              <a:rPr lang="cs-CZ" sz="2400" dirty="0" smtClean="0"/>
              <a:t>b) nerozebíratelné spoje</a:t>
            </a:r>
          </a:p>
          <a:p>
            <a:pPr marL="0" indent="0">
              <a:buNone/>
            </a:pPr>
            <a:r>
              <a:rPr lang="cs-CZ" sz="2400" dirty="0"/>
              <a:t>	</a:t>
            </a:r>
            <a:r>
              <a:rPr lang="cs-CZ" sz="2400" dirty="0" smtClean="0"/>
              <a:t>c) šroubové spoje</a:t>
            </a:r>
          </a:p>
          <a:p>
            <a:pPr marL="0" indent="0">
              <a:buNone/>
            </a:pPr>
            <a:r>
              <a:rPr lang="cs-CZ" sz="2400" b="1" dirty="0" smtClean="0">
                <a:solidFill>
                  <a:srgbClr val="0000FF"/>
                </a:solidFill>
              </a:rPr>
              <a:t>2.      Principem </a:t>
            </a:r>
            <a:r>
              <a:rPr lang="cs-CZ" sz="2400" b="1" dirty="0">
                <a:solidFill>
                  <a:srgbClr val="0000FF"/>
                </a:solidFill>
              </a:rPr>
              <a:t>svařování je:</a:t>
            </a:r>
          </a:p>
          <a:p>
            <a:pPr marL="0" indent="0">
              <a:buNone/>
            </a:pPr>
            <a:r>
              <a:rPr lang="cs-CZ" sz="2400" dirty="0"/>
              <a:t>	</a:t>
            </a:r>
            <a:r>
              <a:rPr lang="cs-CZ" sz="2400" dirty="0" smtClean="0"/>
              <a:t>a) natavení, roztavení a ztuhnutí spojovaných částí</a:t>
            </a:r>
          </a:p>
          <a:p>
            <a:pPr marL="0" indent="0">
              <a:buNone/>
            </a:pPr>
            <a:r>
              <a:rPr lang="cs-CZ" sz="2400" dirty="0"/>
              <a:t>	</a:t>
            </a:r>
            <a:r>
              <a:rPr lang="cs-CZ" sz="2400" dirty="0" smtClean="0"/>
              <a:t>b) ztuhnutí spojovaných součástí</a:t>
            </a:r>
          </a:p>
          <a:p>
            <a:pPr marL="0" indent="0">
              <a:buNone/>
            </a:pPr>
            <a:r>
              <a:rPr lang="cs-CZ" sz="2400" dirty="0"/>
              <a:t>	</a:t>
            </a:r>
            <a:r>
              <a:rPr lang="cs-CZ" sz="2400" dirty="0" smtClean="0"/>
              <a:t>c) sešroubování spojovaných součástí</a:t>
            </a:r>
          </a:p>
          <a:p>
            <a:pPr marL="457200" indent="-457200">
              <a:buAutoNum type="arabicPeriod" startAt="3"/>
            </a:pPr>
            <a:r>
              <a:rPr lang="cs-CZ" sz="2400" b="1" dirty="0" smtClean="0">
                <a:solidFill>
                  <a:srgbClr val="0000FF"/>
                </a:solidFill>
              </a:rPr>
              <a:t>Vhodnost materiálu pro svařování se nazývá:</a:t>
            </a:r>
          </a:p>
          <a:p>
            <a:pPr marL="0" indent="0">
              <a:buNone/>
            </a:pPr>
            <a:r>
              <a:rPr lang="cs-CZ" sz="2400" dirty="0"/>
              <a:t>	</a:t>
            </a:r>
            <a:r>
              <a:rPr lang="cs-CZ" sz="2400" dirty="0" smtClean="0"/>
              <a:t>a) svařitelnost - určující vhodnost materiálu ke svařování</a:t>
            </a:r>
          </a:p>
          <a:p>
            <a:pPr marL="0" indent="0">
              <a:buNone/>
            </a:pPr>
            <a:r>
              <a:rPr lang="cs-CZ" sz="2400" dirty="0"/>
              <a:t>	</a:t>
            </a:r>
            <a:r>
              <a:rPr lang="cs-CZ" sz="2400" dirty="0" smtClean="0"/>
              <a:t>b) lepení</a:t>
            </a:r>
          </a:p>
          <a:p>
            <a:pPr marL="0" indent="0">
              <a:buNone/>
            </a:pPr>
            <a:r>
              <a:rPr lang="cs-CZ" sz="2400" dirty="0"/>
              <a:t>	</a:t>
            </a:r>
            <a:r>
              <a:rPr lang="cs-CZ" sz="2400" dirty="0" smtClean="0"/>
              <a:t>c) tváření</a:t>
            </a:r>
          </a:p>
          <a:p>
            <a:pPr marL="457200" indent="-457200">
              <a:buAutoNum type="arabicPeriod" startAt="4"/>
            </a:pPr>
            <a:r>
              <a:rPr lang="cs-CZ" sz="2400" b="1" dirty="0" smtClean="0">
                <a:solidFill>
                  <a:srgbClr val="0000FF"/>
                </a:solidFill>
              </a:rPr>
              <a:t>Dle ČSN musí svařitelná materiál končit číslicí:</a:t>
            </a:r>
          </a:p>
          <a:p>
            <a:pPr marL="0" indent="0">
              <a:buNone/>
            </a:pPr>
            <a:r>
              <a:rPr lang="cs-CZ" sz="2400" dirty="0"/>
              <a:t>	</a:t>
            </a:r>
            <a:r>
              <a:rPr lang="cs-CZ" sz="2400" dirty="0" smtClean="0"/>
              <a:t>a) 2 (např. 11 522)</a:t>
            </a:r>
          </a:p>
          <a:p>
            <a:pPr marL="0" indent="0">
              <a:buNone/>
            </a:pPr>
            <a:r>
              <a:rPr lang="cs-CZ" sz="2400" dirty="0"/>
              <a:t>	</a:t>
            </a:r>
            <a:r>
              <a:rPr lang="cs-CZ" sz="2400" dirty="0" smtClean="0"/>
              <a:t>b) 4 (např. 11 374)</a:t>
            </a:r>
          </a:p>
          <a:p>
            <a:pPr marL="0" indent="0">
              <a:buNone/>
            </a:pPr>
            <a:r>
              <a:rPr lang="cs-CZ" sz="2400" dirty="0"/>
              <a:t>	</a:t>
            </a:r>
            <a:r>
              <a:rPr lang="cs-CZ" sz="2400" dirty="0" smtClean="0"/>
              <a:t>c) 3 (např. 11 353)</a:t>
            </a:r>
          </a:p>
          <a:p>
            <a:pPr marL="0" indent="0">
              <a:buNone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78219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b="1" dirty="0" smtClean="0">
                <a:solidFill>
                  <a:srgbClr val="0000FF"/>
                </a:solidFill>
              </a:rPr>
              <a:t>5.     Základní rozdělení svarových spojů:</a:t>
            </a:r>
          </a:p>
          <a:p>
            <a:pPr marL="0" indent="0">
              <a:buNone/>
            </a:pPr>
            <a:r>
              <a:rPr lang="cs-CZ" sz="2400" dirty="0" smtClean="0"/>
              <a:t>	a) tavné svary – tupé svary (V, U, Y, X……)</a:t>
            </a:r>
          </a:p>
          <a:p>
            <a:pPr marL="0" indent="0">
              <a:buNone/>
            </a:pPr>
            <a:r>
              <a:rPr lang="cs-CZ" sz="2400" dirty="0"/>
              <a:t> </a:t>
            </a:r>
            <a:r>
              <a:rPr lang="cs-CZ" sz="2400" dirty="0" smtClean="0"/>
              <a:t>                                      – koutové svary</a:t>
            </a:r>
          </a:p>
          <a:p>
            <a:pPr marL="0" indent="0">
              <a:buNone/>
            </a:pPr>
            <a:r>
              <a:rPr lang="cs-CZ" sz="2400" dirty="0"/>
              <a:t> </a:t>
            </a:r>
            <a:r>
              <a:rPr lang="cs-CZ" sz="2400" dirty="0" smtClean="0"/>
              <a:t>                                      – děrové svary</a:t>
            </a:r>
          </a:p>
          <a:p>
            <a:pPr marL="0" indent="0">
              <a:buNone/>
            </a:pPr>
            <a:r>
              <a:rPr lang="cs-CZ" sz="2400" dirty="0"/>
              <a:t>	</a:t>
            </a:r>
            <a:r>
              <a:rPr lang="cs-CZ" sz="2400" dirty="0" smtClean="0"/>
              <a:t>b) železité svary – </a:t>
            </a:r>
            <a:r>
              <a:rPr lang="cs-CZ" sz="2400" dirty="0"/>
              <a:t>tupé svary (V, U, Y, X……)</a:t>
            </a:r>
          </a:p>
          <a:p>
            <a:pPr marL="0" indent="0">
              <a:buNone/>
            </a:pPr>
            <a:r>
              <a:rPr lang="cs-CZ" sz="2400" dirty="0"/>
              <a:t>                                       </a:t>
            </a:r>
            <a:r>
              <a:rPr lang="cs-CZ" sz="2400" dirty="0" smtClean="0"/>
              <a:t>    – </a:t>
            </a:r>
            <a:r>
              <a:rPr lang="cs-CZ" sz="2400" dirty="0"/>
              <a:t>koutové svary</a:t>
            </a:r>
          </a:p>
          <a:p>
            <a:pPr marL="0" indent="0">
              <a:buNone/>
            </a:pPr>
            <a:r>
              <a:rPr lang="cs-CZ" sz="2400" dirty="0"/>
              <a:t>                                       </a:t>
            </a:r>
            <a:r>
              <a:rPr lang="cs-CZ" sz="2400" dirty="0" smtClean="0"/>
              <a:t>    – </a:t>
            </a:r>
            <a:r>
              <a:rPr lang="cs-CZ" sz="2400" dirty="0"/>
              <a:t>děrové </a:t>
            </a:r>
            <a:r>
              <a:rPr lang="cs-CZ" sz="2400" dirty="0" smtClean="0"/>
              <a:t>svary</a:t>
            </a:r>
          </a:p>
          <a:p>
            <a:pPr marL="0" indent="0">
              <a:buNone/>
            </a:pPr>
            <a:r>
              <a:rPr lang="cs-CZ" sz="2400" dirty="0"/>
              <a:t>	</a:t>
            </a:r>
            <a:r>
              <a:rPr lang="cs-CZ" sz="2400" dirty="0" smtClean="0"/>
              <a:t>c) plastové svary </a:t>
            </a:r>
            <a:r>
              <a:rPr lang="cs-CZ" sz="2400" dirty="0"/>
              <a:t>– tupé svary (V, U, Y, X……)</a:t>
            </a:r>
          </a:p>
          <a:p>
            <a:pPr marL="0" indent="0">
              <a:buNone/>
            </a:pPr>
            <a:r>
              <a:rPr lang="cs-CZ" sz="2400" dirty="0"/>
              <a:t>                                       </a:t>
            </a:r>
            <a:r>
              <a:rPr lang="cs-CZ" sz="2400" dirty="0" smtClean="0"/>
              <a:t>     – </a:t>
            </a:r>
            <a:r>
              <a:rPr lang="cs-CZ" sz="2400" dirty="0"/>
              <a:t>koutové svary</a:t>
            </a:r>
          </a:p>
          <a:p>
            <a:pPr marL="0" indent="0">
              <a:buNone/>
            </a:pPr>
            <a:r>
              <a:rPr lang="cs-CZ" sz="2400" dirty="0"/>
              <a:t>                                      </a:t>
            </a:r>
            <a:r>
              <a:rPr lang="cs-CZ" sz="2400" dirty="0" smtClean="0"/>
              <a:t>      </a:t>
            </a:r>
            <a:r>
              <a:rPr lang="cs-CZ" sz="2400" dirty="0"/>
              <a:t>– děrové svary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</p:txBody>
      </p:sp>
    </p:spTree>
    <p:extLst>
      <p:ext uri="{BB962C8B-B14F-4D97-AF65-F5344CB8AC3E}">
        <p14:creationId xmlns:p14="http://schemas.microsoft.com/office/powerpoint/2010/main" val="1909753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b="1" dirty="0">
                <a:solidFill>
                  <a:srgbClr val="0000FF"/>
                </a:solidFill>
              </a:rPr>
              <a:t>6</a:t>
            </a:r>
            <a:r>
              <a:rPr lang="cs-CZ" sz="2400" b="1" dirty="0" smtClean="0">
                <a:solidFill>
                  <a:srgbClr val="0000FF"/>
                </a:solidFill>
              </a:rPr>
              <a:t>.     Základní rozdělení tlakových svarů:</a:t>
            </a:r>
          </a:p>
          <a:p>
            <a:pPr marL="0" indent="0">
              <a:buNone/>
            </a:pPr>
            <a:r>
              <a:rPr lang="cs-CZ" sz="2400" dirty="0"/>
              <a:t>	</a:t>
            </a:r>
            <a:r>
              <a:rPr lang="cs-CZ" sz="2400" dirty="0" smtClean="0"/>
              <a:t>a</a:t>
            </a:r>
            <a:r>
              <a:rPr lang="cs-CZ" sz="2400" dirty="0"/>
              <a:t>) – tupé svary</a:t>
            </a:r>
          </a:p>
          <a:p>
            <a:pPr marL="0" indent="0">
              <a:buNone/>
            </a:pPr>
            <a:r>
              <a:rPr lang="cs-CZ" sz="2400" dirty="0"/>
              <a:t>                 </a:t>
            </a:r>
            <a:r>
              <a:rPr lang="cs-CZ" sz="2400" dirty="0" smtClean="0"/>
              <a:t> – </a:t>
            </a:r>
            <a:r>
              <a:rPr lang="cs-CZ" sz="2400" dirty="0"/>
              <a:t>přeplátované svary</a:t>
            </a:r>
          </a:p>
          <a:p>
            <a:pPr marL="0" indent="0">
              <a:buNone/>
            </a:pPr>
            <a:r>
              <a:rPr lang="cs-CZ" sz="2400" dirty="0"/>
              <a:t>	</a:t>
            </a:r>
            <a:r>
              <a:rPr lang="cs-CZ" sz="2400" dirty="0" smtClean="0"/>
              <a:t>b) </a:t>
            </a:r>
            <a:r>
              <a:rPr lang="cs-CZ" sz="2400" dirty="0"/>
              <a:t>– </a:t>
            </a:r>
            <a:r>
              <a:rPr lang="cs-CZ" sz="2400" dirty="0" smtClean="0"/>
              <a:t>ostré </a:t>
            </a:r>
            <a:r>
              <a:rPr lang="cs-CZ" sz="2400" dirty="0"/>
              <a:t>svary</a:t>
            </a:r>
          </a:p>
          <a:p>
            <a:pPr marL="0" indent="0">
              <a:buNone/>
            </a:pPr>
            <a:r>
              <a:rPr lang="cs-CZ" sz="2400" dirty="0"/>
              <a:t>                  – přeplátované </a:t>
            </a:r>
            <a:r>
              <a:rPr lang="cs-CZ" sz="2400" dirty="0" smtClean="0"/>
              <a:t>svary</a:t>
            </a:r>
          </a:p>
          <a:p>
            <a:pPr marL="0" indent="0">
              <a:buNone/>
            </a:pPr>
            <a:r>
              <a:rPr lang="cs-CZ" sz="2400" dirty="0"/>
              <a:t>	 </a:t>
            </a:r>
            <a:r>
              <a:rPr lang="cs-CZ" sz="2400" dirty="0" smtClean="0"/>
              <a:t>    – dvojité svary</a:t>
            </a:r>
            <a:endParaRPr lang="cs-CZ" sz="2400" dirty="0"/>
          </a:p>
          <a:p>
            <a:pPr marL="0" indent="0">
              <a:buNone/>
            </a:pPr>
            <a:r>
              <a:rPr lang="cs-CZ" sz="2400" dirty="0"/>
              <a:t>	</a:t>
            </a:r>
            <a:r>
              <a:rPr lang="cs-CZ" sz="2400" dirty="0" smtClean="0"/>
              <a:t>c) </a:t>
            </a:r>
            <a:r>
              <a:rPr lang="cs-CZ" sz="2400" dirty="0"/>
              <a:t>– </a:t>
            </a:r>
            <a:r>
              <a:rPr lang="cs-CZ" sz="2400" dirty="0" smtClean="0"/>
              <a:t>zaoblené </a:t>
            </a:r>
            <a:r>
              <a:rPr lang="cs-CZ" sz="2400" dirty="0"/>
              <a:t>svary</a:t>
            </a:r>
          </a:p>
          <a:p>
            <a:pPr marL="0" indent="0">
              <a:buNone/>
            </a:pPr>
            <a:r>
              <a:rPr lang="cs-CZ" sz="2400" dirty="0"/>
              <a:t>                  – přeplátované svary</a:t>
            </a:r>
          </a:p>
          <a:p>
            <a:pPr marL="0" indent="0">
              <a:buNone/>
            </a:pPr>
            <a:r>
              <a:rPr lang="cs-CZ" sz="2400" dirty="0"/>
              <a:t>	     – dvojité svary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</p:txBody>
      </p:sp>
    </p:spTree>
    <p:extLst>
      <p:ext uri="{BB962C8B-B14F-4D97-AF65-F5344CB8AC3E}">
        <p14:creationId xmlns:p14="http://schemas.microsoft.com/office/powerpoint/2010/main" val="2085945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>
            <a:spLocks noGrp="1"/>
          </p:cNvSpPr>
          <p:nvPr>
            <p:ph idx="1"/>
          </p:nvPr>
        </p:nvSpPr>
        <p:spPr>
          <a:xfrm>
            <a:off x="457200" y="765175"/>
            <a:ext cx="8229600" cy="5360988"/>
          </a:xfrm>
        </p:spPr>
        <p:txBody>
          <a:bodyPr>
            <a:normAutofit/>
          </a:bodyPr>
          <a:lstStyle/>
          <a:p>
            <a:pPr marL="514350" indent="-514350">
              <a:buAutoNum type="arabicPeriod" startAt="7"/>
            </a:pPr>
            <a:r>
              <a:rPr lang="cs-CZ" b="1" dirty="0" smtClean="0">
                <a:solidFill>
                  <a:srgbClr val="0000FF"/>
                </a:solidFill>
              </a:rPr>
              <a:t>Tavné svarové spoje </a:t>
            </a:r>
            <a:r>
              <a:rPr lang="cs-CZ" b="1" dirty="0">
                <a:solidFill>
                  <a:srgbClr val="0000FF"/>
                </a:solidFill>
              </a:rPr>
              <a:t>jsou </a:t>
            </a:r>
            <a:r>
              <a:rPr lang="cs-CZ" b="1" dirty="0" smtClean="0">
                <a:solidFill>
                  <a:srgbClr val="0000FF"/>
                </a:solidFill>
              </a:rPr>
              <a:t>prováděny:</a:t>
            </a:r>
            <a:endParaRPr lang="cs-CZ" b="1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cs-CZ" sz="2600" dirty="0"/>
              <a:t>	</a:t>
            </a:r>
            <a:r>
              <a:rPr lang="cs-CZ" sz="2600" dirty="0" smtClean="0"/>
              <a:t>a)</a:t>
            </a:r>
            <a:r>
              <a:rPr lang="cs-CZ" dirty="0" smtClean="0"/>
              <a:t> </a:t>
            </a:r>
            <a:r>
              <a:rPr lang="cs-CZ" dirty="0"/>
              <a:t>- svařovacím plamenem (teplota 2800 – 3200</a:t>
            </a:r>
            <a:r>
              <a:rPr lang="cs-CZ" baseline="30000" dirty="0"/>
              <a:t>o</a:t>
            </a:r>
            <a:r>
              <a:rPr lang="cs-CZ" dirty="0"/>
              <a:t>C</a:t>
            </a:r>
            <a:r>
              <a:rPr lang="cs-CZ" dirty="0" smtClean="0"/>
              <a:t>)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	- </a:t>
            </a:r>
            <a:r>
              <a:rPr lang="cs-CZ" dirty="0"/>
              <a:t>elektrickým obloukem o teplotě cca 4000</a:t>
            </a:r>
            <a:r>
              <a:rPr lang="cs-CZ" baseline="30000" dirty="0"/>
              <a:t>o</a:t>
            </a:r>
            <a:r>
              <a:rPr lang="cs-CZ" dirty="0"/>
              <a:t>C </a:t>
            </a:r>
            <a:r>
              <a:rPr lang="cs-CZ" dirty="0" smtClean="0"/>
              <a:t>s</a:t>
            </a:r>
            <a:r>
              <a:rPr lang="cs-CZ" dirty="0"/>
              <a:t> </a:t>
            </a:r>
            <a:r>
              <a:rPr lang="cs-CZ" dirty="0" smtClean="0"/>
              <a:t>okamžitým ,</a:t>
            </a:r>
            <a:r>
              <a:rPr lang="cs-CZ" dirty="0"/>
              <a:t>lokálním natavením </a:t>
            </a:r>
          </a:p>
          <a:p>
            <a:r>
              <a:rPr lang="cs-CZ" dirty="0"/>
              <a:t>    svarových ploch spojovaných součástí   </a:t>
            </a:r>
          </a:p>
          <a:p>
            <a:r>
              <a:rPr lang="cs-CZ" dirty="0"/>
              <a:t>  </a:t>
            </a:r>
            <a:r>
              <a:rPr lang="cs-CZ" dirty="0" smtClean="0"/>
              <a:t>  elektronovými </a:t>
            </a:r>
            <a:r>
              <a:rPr lang="cs-CZ" dirty="0"/>
              <a:t>a laserovým paprsky</a:t>
            </a:r>
          </a:p>
          <a:p>
            <a:r>
              <a:rPr lang="cs-CZ" dirty="0"/>
              <a:t>  </a:t>
            </a:r>
            <a:r>
              <a:rPr lang="cs-CZ" dirty="0" smtClean="0"/>
              <a:t>  plasmou </a:t>
            </a:r>
            <a:r>
              <a:rPr lang="cs-CZ" dirty="0"/>
              <a:t>(koncentrací energie </a:t>
            </a:r>
            <a:r>
              <a:rPr lang="cs-CZ" dirty="0" smtClean="0"/>
              <a:t>ionizovaných</a:t>
            </a:r>
          </a:p>
          <a:p>
            <a:pPr marL="0" indent="0">
              <a:buNone/>
            </a:pPr>
            <a:r>
              <a:rPr lang="cs-CZ" dirty="0" smtClean="0"/>
              <a:t>        plynů </a:t>
            </a:r>
            <a:r>
              <a:rPr lang="cs-CZ" dirty="0" err="1"/>
              <a:t>el.oblouku</a:t>
            </a:r>
            <a:r>
              <a:rPr lang="cs-CZ" dirty="0"/>
              <a:t> se zvýší teplota oblouku)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24213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>
            <a:spLocks noGrp="1"/>
          </p:cNvSpPr>
          <p:nvPr>
            <p:ph idx="1"/>
          </p:nvPr>
        </p:nvSpPr>
        <p:spPr>
          <a:xfrm>
            <a:off x="457200" y="765175"/>
            <a:ext cx="8229600" cy="536098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sz="2600" dirty="0" smtClean="0"/>
              <a:t>	b)</a:t>
            </a:r>
            <a:r>
              <a:rPr lang="cs-CZ" dirty="0" smtClean="0"/>
              <a:t> </a:t>
            </a:r>
            <a:r>
              <a:rPr lang="cs-CZ" dirty="0"/>
              <a:t>- svařovacím plamenem (teplota </a:t>
            </a:r>
            <a:r>
              <a:rPr lang="cs-CZ" dirty="0" smtClean="0"/>
              <a:t>2000 </a:t>
            </a:r>
            <a:r>
              <a:rPr lang="cs-CZ" dirty="0"/>
              <a:t>– </a:t>
            </a:r>
            <a:r>
              <a:rPr lang="cs-CZ" dirty="0" smtClean="0"/>
              <a:t>2 200</a:t>
            </a:r>
            <a:r>
              <a:rPr lang="cs-CZ" baseline="30000" dirty="0" smtClean="0"/>
              <a:t>o</a:t>
            </a:r>
            <a:r>
              <a:rPr lang="cs-CZ" dirty="0" smtClean="0"/>
              <a:t>C)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	    - </a:t>
            </a:r>
            <a:r>
              <a:rPr lang="cs-CZ" dirty="0"/>
              <a:t>elektrickým obloukem o teplotě cca </a:t>
            </a:r>
            <a:r>
              <a:rPr lang="cs-CZ" dirty="0" smtClean="0"/>
              <a:t>1000</a:t>
            </a:r>
            <a:r>
              <a:rPr lang="cs-CZ" baseline="30000" dirty="0" smtClean="0"/>
              <a:t>o</a:t>
            </a:r>
            <a:r>
              <a:rPr lang="cs-CZ" dirty="0" smtClean="0"/>
              <a:t>C    s</a:t>
            </a:r>
            <a:r>
              <a:rPr lang="cs-CZ" dirty="0"/>
              <a:t> </a:t>
            </a:r>
            <a:r>
              <a:rPr lang="cs-CZ" dirty="0" smtClean="0"/>
              <a:t>okamžitým ,</a:t>
            </a:r>
            <a:r>
              <a:rPr lang="cs-CZ" dirty="0"/>
              <a:t>lokálním natavením </a:t>
            </a:r>
          </a:p>
          <a:p>
            <a:pPr marL="0" indent="0">
              <a:buNone/>
            </a:pPr>
            <a:r>
              <a:rPr lang="cs-CZ" sz="2600" dirty="0"/>
              <a:t>	</a:t>
            </a:r>
            <a:r>
              <a:rPr lang="cs-CZ" sz="2600" dirty="0" smtClean="0"/>
              <a:t>c)</a:t>
            </a:r>
            <a:r>
              <a:rPr lang="cs-CZ" dirty="0" smtClean="0"/>
              <a:t> </a:t>
            </a:r>
            <a:r>
              <a:rPr lang="cs-CZ" dirty="0"/>
              <a:t>- svařovacím plamenem (teplota </a:t>
            </a:r>
            <a:r>
              <a:rPr lang="cs-CZ" dirty="0" smtClean="0"/>
              <a:t>800 </a:t>
            </a:r>
            <a:r>
              <a:rPr lang="cs-CZ" dirty="0"/>
              <a:t>– </a:t>
            </a:r>
            <a:r>
              <a:rPr lang="cs-CZ" dirty="0" smtClean="0"/>
              <a:t>1 200</a:t>
            </a:r>
            <a:r>
              <a:rPr lang="cs-CZ" baseline="30000" dirty="0" smtClean="0"/>
              <a:t>o</a:t>
            </a:r>
            <a:r>
              <a:rPr lang="cs-CZ" dirty="0" smtClean="0"/>
              <a:t>C</a:t>
            </a:r>
            <a:r>
              <a:rPr lang="cs-CZ" dirty="0"/>
              <a:t>)</a:t>
            </a:r>
          </a:p>
          <a:p>
            <a:pPr marL="0" indent="0">
              <a:buNone/>
            </a:pPr>
            <a:r>
              <a:rPr lang="cs-CZ" dirty="0"/>
              <a:t> 	</a:t>
            </a:r>
            <a:r>
              <a:rPr lang="cs-CZ" dirty="0" smtClean="0"/>
              <a:t>   - </a:t>
            </a:r>
            <a:r>
              <a:rPr lang="cs-CZ" dirty="0"/>
              <a:t>elektrickým obloukem o teplotě cca </a:t>
            </a:r>
            <a:r>
              <a:rPr lang="cs-CZ" dirty="0" smtClean="0"/>
              <a:t>400</a:t>
            </a:r>
            <a:r>
              <a:rPr lang="cs-CZ" baseline="30000" dirty="0" smtClean="0"/>
              <a:t>o</a:t>
            </a:r>
            <a:r>
              <a:rPr lang="cs-CZ" dirty="0" smtClean="0"/>
              <a:t>C </a:t>
            </a:r>
            <a:r>
              <a:rPr lang="cs-CZ" dirty="0"/>
              <a:t>s </a:t>
            </a:r>
            <a:r>
              <a:rPr lang="cs-CZ" dirty="0" smtClean="0"/>
              <a:t>okamžitým a lokálním </a:t>
            </a:r>
            <a:r>
              <a:rPr lang="cs-CZ" dirty="0"/>
              <a:t>natavením </a:t>
            </a:r>
          </a:p>
          <a:p>
            <a:r>
              <a:rPr lang="cs-CZ" dirty="0" smtClean="0"/>
              <a:t>    svarových ploch spojovaných součástí   </a:t>
            </a:r>
          </a:p>
          <a:p>
            <a:r>
              <a:rPr lang="cs-CZ" dirty="0" smtClean="0"/>
              <a:t> - elektronovými a laserovým paprsky</a:t>
            </a:r>
          </a:p>
          <a:p>
            <a:r>
              <a:rPr lang="cs-CZ" dirty="0" smtClean="0"/>
              <a:t> - plasmou (koncentrací energie ionizovaných plynů </a:t>
            </a:r>
            <a:r>
              <a:rPr lang="cs-CZ" dirty="0" err="1" smtClean="0"/>
              <a:t>el.oblouku</a:t>
            </a:r>
            <a:r>
              <a:rPr lang="cs-CZ" dirty="0" smtClean="0"/>
              <a:t> se sníží teplota oblouku)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43018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8.  Označování svarů na </a:t>
            </a:r>
            <a:r>
              <a:rPr lang="cs-CZ" sz="3200" b="1" dirty="0" smtClean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výkresech: doplň značky </a:t>
            </a:r>
            <a:endParaRPr lang="cs-CZ" sz="3200" b="1" dirty="0">
              <a:solidFill>
                <a:srgbClr val="0000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 smtClean="0"/>
              <a:t>Lemový svar		……………………..</a:t>
            </a:r>
          </a:p>
          <a:p>
            <a:r>
              <a:rPr lang="cs-CZ" dirty="0" smtClean="0"/>
              <a:t>I –svar			……………………..</a:t>
            </a:r>
          </a:p>
          <a:p>
            <a:r>
              <a:rPr lang="cs-CZ" dirty="0" smtClean="0"/>
              <a:t>Y – svar			……………………..</a:t>
            </a:r>
          </a:p>
          <a:p>
            <a:r>
              <a:rPr lang="cs-CZ" dirty="0" smtClean="0"/>
              <a:t>V –svar			……………………..</a:t>
            </a:r>
          </a:p>
          <a:p>
            <a:r>
              <a:rPr lang="cs-CZ" dirty="0" smtClean="0"/>
              <a:t>U – svar			……………………..</a:t>
            </a:r>
          </a:p>
          <a:p>
            <a:r>
              <a:rPr lang="cs-CZ" dirty="0" smtClean="0"/>
              <a:t>Koutový svar		……………………..</a:t>
            </a:r>
          </a:p>
          <a:p>
            <a:r>
              <a:rPr lang="cs-CZ" dirty="0" smtClean="0"/>
              <a:t>Děrový svar		……………………..</a:t>
            </a:r>
          </a:p>
          <a:p>
            <a:r>
              <a:rPr lang="cs-CZ" dirty="0" smtClean="0"/>
              <a:t>Bodový svar		……………………..</a:t>
            </a:r>
          </a:p>
          <a:p>
            <a:r>
              <a:rPr lang="cs-CZ" dirty="0" smtClean="0"/>
              <a:t>Švový svar			……………………..</a:t>
            </a:r>
          </a:p>
          <a:p>
            <a:r>
              <a:rPr lang="cs-CZ" dirty="0" smtClean="0"/>
              <a:t>V – svar			……………………..</a:t>
            </a:r>
          </a:p>
          <a:p>
            <a:r>
              <a:rPr lang="cs-CZ" dirty="0" smtClean="0"/>
              <a:t>Čelní plochý svar		……………………..</a:t>
            </a:r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74752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Lékárna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219</Words>
  <Application>Microsoft Office PowerPoint</Application>
  <PresentationFormat>Předvádění na obrazovce (4:3)</PresentationFormat>
  <Paragraphs>123</Paragraphs>
  <Slides>10</Slides>
  <Notes>10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sady Office</vt:lpstr>
      <vt:lpstr>Svařování - test</vt:lpstr>
      <vt:lpstr>Záznamový list výukového materiálu </vt:lpstr>
      <vt:lpstr>Řešení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8.  Označování svarů na výkresech: doplň značky </vt:lpstr>
      <vt:lpstr>Seznam literatury a zdrojů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Svarové spoje.</dc:title>
  <dc:creator>Kralova</dc:creator>
  <cp:lastModifiedBy>Kralova</cp:lastModifiedBy>
  <cp:revision>26</cp:revision>
  <dcterms:created xsi:type="dcterms:W3CDTF">2012-08-09T08:56:28Z</dcterms:created>
  <dcterms:modified xsi:type="dcterms:W3CDTF">2013-02-14T13:52:54Z</dcterms:modified>
</cp:coreProperties>
</file>