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63" r:id="rId2"/>
    <p:sldId id="264" r:id="rId3"/>
    <p:sldId id="257" r:id="rId4"/>
    <p:sldId id="258" r:id="rId5"/>
    <p:sldId id="259" r:id="rId6"/>
    <p:sldId id="260" r:id="rId7"/>
    <p:sldId id="261" r:id="rId8"/>
    <p:sldId id="262" r:id="rId9"/>
    <p:sldId id="265" r:id="rId10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1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3AB340-AD1F-400A-9ED8-341069890C6B}" type="datetimeFigureOut">
              <a:rPr lang="cs-CZ" smtClean="0"/>
              <a:t>14.2.2013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A05CB6-430D-4824-B9B4-8F6E27D26E5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407945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3" name="Zástupný symbol pro poznámky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endParaRPr lang="cs-CZ" smtClean="0"/>
          </a:p>
        </p:txBody>
      </p:sp>
      <p:sp>
        <p:nvSpPr>
          <p:cNvPr id="25604" name="Zástupný symbol pro číslo snímku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CBCD82D-6B0A-4FC4-93D6-F35121563FCD}" type="slidenum">
              <a:rPr lang="cs-CZ" smtClean="0"/>
              <a:pPr eaLnBrk="1" hangingPunct="1"/>
              <a:t>1</a:t>
            </a:fld>
            <a:endParaRPr lang="cs-CZ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6627" name="Zástupný symbol pro poznámky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cs-CZ" smtClean="0"/>
          </a:p>
        </p:txBody>
      </p:sp>
      <p:sp>
        <p:nvSpPr>
          <p:cNvPr id="26628" name="Zástupný symbol pro číslo snímku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C740AFE0-59AA-4D67-A5B8-4434A604B62F}" type="slidenum">
              <a:rPr lang="cs-CZ" smtClean="0"/>
              <a:pPr eaLnBrk="1" hangingPunct="1"/>
              <a:t>2</a:t>
            </a:fld>
            <a:endParaRPr lang="cs-CZ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A05CB6-430D-4824-B9B4-8F6E27D26E51}" type="slidenum">
              <a:rPr lang="cs-CZ" smtClean="0"/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0612742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A05CB6-430D-4824-B9B4-8F6E27D26E51}" type="slidenum">
              <a:rPr lang="cs-CZ" smtClean="0"/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2163148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A05CB6-430D-4824-B9B4-8F6E27D26E51}" type="slidenum">
              <a:rPr lang="cs-CZ" smtClean="0"/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4564599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A05CB6-430D-4824-B9B4-8F6E27D26E51}" type="slidenum">
              <a:rPr lang="cs-CZ" smtClean="0"/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4323782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A05CB6-430D-4824-B9B4-8F6E27D26E51}" type="slidenum">
              <a:rPr lang="cs-CZ" smtClean="0"/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9831181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A05CB6-430D-4824-B9B4-8F6E27D26E51}" type="slidenum">
              <a:rPr lang="cs-CZ" smtClean="0"/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3736803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A05CB6-430D-4824-B9B4-8F6E27D26E51}" type="slidenum">
              <a:rPr lang="cs-CZ" smtClean="0"/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729385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14.2.2013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14.2.2013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14.2.2013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14.2.2013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14.2.2013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14.2.2013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14.2.2013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14.2.2013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14.2.2013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14.2.2013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14.2.2013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EC1D4A-A796-47C3-A63E-CE236FB377E2}" type="datetimeFigureOut">
              <a:rPr lang="cs-CZ" smtClean="0"/>
              <a:t>14.2.2013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cs.wikipedia.org/wiki/Tavidlo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cs.wikipedia.org/wiki/Kalafuna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0205.cepac.cz/Screens/ContentProvider.aspx/9WpiO_69t5QQgNBymha8bfHWlJD0LS4jmUkFPwdSbtc1/M0006_spojovaci_soucasti/distancni_text/menu/index.htm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Nadpis 1"/>
          <p:cNvSpPr>
            <a:spLocks noGrp="1"/>
          </p:cNvSpPr>
          <p:nvPr>
            <p:ph type="ctrTitle"/>
          </p:nvPr>
        </p:nvSpPr>
        <p:spPr>
          <a:xfrm>
            <a:off x="685800" y="4228887"/>
            <a:ext cx="7772400" cy="1323975"/>
          </a:xfrm>
        </p:spPr>
        <p:txBody>
          <a:bodyPr/>
          <a:lstStyle/>
          <a:p>
            <a:pPr eaLnBrk="1" hangingPunct="1"/>
            <a:r>
              <a:rPr lang="cs-CZ" dirty="0" smtClean="0"/>
              <a:t>Pájení a lepení</a:t>
            </a:r>
            <a:endParaRPr lang="cs-CZ" dirty="0" smtClean="0">
              <a:solidFill>
                <a:schemeClr val="tx1"/>
              </a:solidFill>
            </a:endParaRPr>
          </a:p>
        </p:txBody>
      </p:sp>
      <p:pic>
        <p:nvPicPr>
          <p:cNvPr id="10243" name="Obrázek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0350" y="476250"/>
            <a:ext cx="6083300" cy="148431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4" name="TextovéPole 4"/>
          <p:cNvSpPr txBox="1">
            <a:spLocks noChangeArrowheads="1"/>
          </p:cNvSpPr>
          <p:nvPr/>
        </p:nvSpPr>
        <p:spPr bwMode="auto">
          <a:xfrm>
            <a:off x="2195512" y="4149080"/>
            <a:ext cx="49688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cs-CZ" b="1" dirty="0" smtClean="0">
                <a:latin typeface="Calibri" pitchFamily="34" charset="0"/>
              </a:rPr>
              <a:t>VY_32_INOVACE_16_Pajeni_lepeni</a:t>
            </a:r>
            <a:endParaRPr lang="cs-CZ" b="1" dirty="0">
              <a:latin typeface="Calibri" pitchFamily="34" charset="0"/>
            </a:endParaRPr>
          </a:p>
        </p:txBody>
      </p:sp>
      <p:sp>
        <p:nvSpPr>
          <p:cNvPr id="10245" name="TextovéPole 5"/>
          <p:cNvSpPr txBox="1">
            <a:spLocks noChangeArrowheads="1"/>
          </p:cNvSpPr>
          <p:nvPr/>
        </p:nvSpPr>
        <p:spPr bwMode="auto">
          <a:xfrm>
            <a:off x="5724525" y="5589588"/>
            <a:ext cx="302418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cs-CZ">
                <a:latin typeface="Calibri" pitchFamily="34" charset="0"/>
              </a:rPr>
              <a:t>Autor: ing. Antónia Králová</a:t>
            </a: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2132856"/>
            <a:ext cx="1728192" cy="19485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234003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z="1800" b="1" smtClean="0"/>
              <a:t>Záznamový list výukového materiálu</a:t>
            </a:r>
            <a:br>
              <a:rPr lang="cs-CZ" sz="1800" b="1" smtClean="0"/>
            </a:br>
            <a:endParaRPr lang="cs-CZ" sz="1800" smtClean="0"/>
          </a:p>
        </p:txBody>
      </p:sp>
      <p:graphicFrame>
        <p:nvGraphicFramePr>
          <p:cNvPr id="3122" name="Group 5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7972174"/>
              </p:ext>
            </p:extLst>
          </p:nvPr>
        </p:nvGraphicFramePr>
        <p:xfrm>
          <a:off x="457200" y="1609725"/>
          <a:ext cx="7239000" cy="4843467"/>
        </p:xfrm>
        <a:graphic>
          <a:graphicData uri="http://schemas.openxmlformats.org/drawingml/2006/table">
            <a:tbl>
              <a:tblPr/>
              <a:tblGrid>
                <a:gridCol w="2605705"/>
                <a:gridCol w="4633295"/>
              </a:tblGrid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Název školy</a:t>
                      </a:r>
                    </a:p>
                  </a:txBody>
                  <a:tcPr marL="60325" marR="60325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Střední škola technická a zemědělská Mohelnice</a:t>
                      </a:r>
                    </a:p>
                  </a:txBody>
                  <a:tcPr marL="60325" marR="60325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Číslo projektu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0325" marR="60325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CZ.1.07/1.5.00/34.0064</a:t>
                      </a:r>
                    </a:p>
                  </a:txBody>
                  <a:tcPr marL="60325" marR="60325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Název šablony klíčové aktivity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0325" marR="60325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Inovace </a:t>
                      </a: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a zkvalitnění výuky prostřednictvím ICT (III/2) </a:t>
                      </a:r>
                    </a:p>
                  </a:txBody>
                  <a:tcPr marL="60325" marR="60325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Název výukového materiálu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0325" marR="60325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Pájení a lepení</a:t>
                      </a:r>
                    </a:p>
                  </a:txBody>
                  <a:tcPr marL="60325" marR="60325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Označení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0325" marR="60325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VY_32_INOVACE_16_Pajeni_lepeni</a:t>
                      </a:r>
                    </a:p>
                  </a:txBody>
                  <a:tcPr marL="60325" marR="60325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Vzdělávací obor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0325" marR="60325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Mechanik seřizovač, Obráběč kovů, Nástrojař</a:t>
                      </a:r>
                    </a:p>
                  </a:txBody>
                  <a:tcPr marL="60325" marR="60325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Tematický okruh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0325" marR="60325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Strojnictví I</a:t>
                      </a:r>
                    </a:p>
                  </a:txBody>
                  <a:tcPr marL="60325" marR="60325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Ročník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0325" marR="60325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První</a:t>
                      </a:r>
                    </a:p>
                  </a:txBody>
                  <a:tcPr marL="60325" marR="60325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Autor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0325" marR="60325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Ing. Antónia Králová</a:t>
                      </a:r>
                    </a:p>
                  </a:txBody>
                  <a:tcPr marL="60325" marR="60325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Datum ověření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0325" marR="60325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14. 9. </a:t>
                      </a:r>
                      <a:r>
                        <a:rPr kumimoji="0" 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2012</a:t>
                      </a: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0325" marR="60325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8558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Anotace / metodický popis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0325" marR="60325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Výukový list vhodný pro žáky prvních ročníků. Učební text zahrnuje problematiku nerozebíratelných pájených </a:t>
                      </a:r>
                      <a:r>
                        <a:rPr kumimoji="0" 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a lepených </a:t>
                      </a: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spojů.</a:t>
                      </a:r>
                    </a:p>
                  </a:txBody>
                  <a:tcPr marL="60325" marR="60325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Podpis autora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0325" marR="60325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0325" marR="60325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Podpis ředitele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0325" marR="60325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0325" marR="60325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442002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cs-CZ" sz="3200" dirty="0" smtClean="0"/>
              <a:t>Pájené spoje.</a:t>
            </a:r>
            <a:endParaRPr lang="cs-CZ" sz="32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7544" y="1124744"/>
            <a:ext cx="8229600" cy="4785395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cs-CZ" sz="2400" b="1" dirty="0"/>
              <a:t>Pájení</a:t>
            </a:r>
            <a:r>
              <a:rPr lang="cs-CZ" sz="2400" dirty="0"/>
              <a:t> je způsob spojování součástí roztaveným pomocným materiálem, tzv. pájky s nižší teplotou tavení než mají spojované součásti, které se při tom neroztaví. Je zvykem rozlišovat pájení na tzv. měkké a tvrdé, podle teploty tavení pájky. </a:t>
            </a:r>
            <a:r>
              <a:rPr lang="cs-CZ" sz="2400" dirty="0" smtClean="0"/>
              <a:t>Pájky </a:t>
            </a:r>
            <a:r>
              <a:rPr lang="cs-CZ" sz="2400" dirty="0"/>
              <a:t>s teplotou tavení do cca </a:t>
            </a:r>
            <a:r>
              <a:rPr lang="cs-CZ" sz="2400" dirty="0" smtClean="0"/>
              <a:t>450 </a:t>
            </a:r>
            <a:r>
              <a:rPr lang="cs-CZ" sz="2400" dirty="0"/>
              <a:t>°C jsou označovány jako měkké, nad touto teplotou jako tvrdé</a:t>
            </a:r>
            <a:r>
              <a:rPr lang="cs-CZ" sz="2400" dirty="0" smtClean="0"/>
              <a:t>.</a:t>
            </a:r>
          </a:p>
          <a:p>
            <a:pPr marL="0" indent="0">
              <a:buNone/>
            </a:pPr>
            <a:r>
              <a:rPr lang="cs-CZ" sz="2400" dirty="0"/>
              <a:t>Podmínkou pevného a těsného spojení pájením je mj. dobrá „</a:t>
            </a:r>
            <a:r>
              <a:rPr lang="cs-CZ" sz="2400" dirty="0" err="1"/>
              <a:t>smáčivost</a:t>
            </a:r>
            <a:r>
              <a:rPr lang="cs-CZ" sz="2400" dirty="0"/>
              <a:t>“ základního materiálu roztavenou pájkou</a:t>
            </a:r>
            <a:r>
              <a:rPr lang="cs-CZ" sz="2400" dirty="0" smtClean="0"/>
              <a:t>. Ta je </a:t>
            </a:r>
            <a:r>
              <a:rPr lang="cs-CZ" sz="2400" dirty="0"/>
              <a:t>závislá na čistotě povrchu při teplotě pájení. Potřebná čistota se dosahuje při pájení v běžné atmosféře použitím tzv. </a:t>
            </a:r>
            <a:r>
              <a:rPr lang="cs-CZ" sz="2400" dirty="0" smtClean="0"/>
              <a:t>tavidel.</a:t>
            </a:r>
          </a:p>
          <a:p>
            <a:pPr marL="0" indent="0">
              <a:buNone/>
            </a:pPr>
            <a:r>
              <a:rPr lang="cs-CZ" sz="2400" dirty="0">
                <a:hlinkClick r:id="rId3" action="ppaction://hlinkfile" tooltip="Tavidlo"/>
              </a:rPr>
              <a:t>Tavidla</a:t>
            </a:r>
            <a:r>
              <a:rPr lang="cs-CZ" sz="2400" dirty="0"/>
              <a:t> jsou chemické prostředky, které zabraňují oxidaci pájených ploch a zlepšují </a:t>
            </a:r>
            <a:r>
              <a:rPr lang="cs-CZ" sz="2400" dirty="0" err="1"/>
              <a:t>smáčivost</a:t>
            </a:r>
            <a:r>
              <a:rPr lang="cs-CZ" sz="2400" dirty="0"/>
              <a:t> pájky s povrchem pájených dílů. Nejčastěji používaným tavidlem je </a:t>
            </a:r>
            <a:r>
              <a:rPr lang="cs-CZ" sz="2400" dirty="0">
                <a:hlinkClick r:id="rId4" action="ppaction://hlinkfile" tooltip="Kalafuna"/>
              </a:rPr>
              <a:t>kalafuna</a:t>
            </a:r>
            <a:r>
              <a:rPr lang="cs-CZ" sz="2400" dirty="0"/>
              <a:t>.</a:t>
            </a:r>
          </a:p>
          <a:p>
            <a:pPr marL="0" indent="0">
              <a:buNone/>
            </a:pPr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val="91960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50547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sz="2400" dirty="0" smtClean="0"/>
              <a:t>Měkké pájení.</a:t>
            </a:r>
          </a:p>
          <a:p>
            <a:pPr marL="0" indent="0">
              <a:buNone/>
            </a:pPr>
            <a:r>
              <a:rPr lang="cs-CZ" sz="2400" dirty="0" smtClean="0"/>
              <a:t>Základem měkkého pájení je použití cínu. Pro roztavení cínu je potřeba nižší teploty cca 450°C, které lze dosáhnout i elektrickým odporem. Pro měkké pájení se používá tzv. pájecí pistole. Je to zařízení, které elektrickým odporem taví cínovou pájku.</a:t>
            </a:r>
          </a:p>
          <a:p>
            <a:pPr marL="0" indent="0">
              <a:buNone/>
            </a:pPr>
            <a:endParaRPr lang="cs-CZ" sz="2400" dirty="0" smtClean="0"/>
          </a:p>
          <a:p>
            <a:pPr marL="0" indent="0">
              <a:buNone/>
            </a:pPr>
            <a:endParaRPr lang="cs-CZ" sz="2400" dirty="0"/>
          </a:p>
          <a:p>
            <a:pPr marL="0" indent="0">
              <a:buNone/>
            </a:pPr>
            <a:endParaRPr lang="cs-CZ" sz="2400" dirty="0" smtClean="0"/>
          </a:p>
          <a:p>
            <a:pPr marL="0" indent="0">
              <a:buNone/>
            </a:pPr>
            <a:endParaRPr lang="cs-CZ" sz="2400" dirty="0"/>
          </a:p>
          <a:p>
            <a:pPr marL="0" indent="0">
              <a:buNone/>
            </a:pPr>
            <a:endParaRPr lang="cs-CZ" sz="2400" dirty="0" smtClean="0"/>
          </a:p>
          <a:p>
            <a:pPr marL="0" indent="0">
              <a:buNone/>
            </a:pPr>
            <a:endParaRPr lang="cs-CZ" sz="2400" dirty="0"/>
          </a:p>
          <a:p>
            <a:pPr marL="0" indent="0">
              <a:buNone/>
            </a:pPr>
            <a:endParaRPr lang="cs-CZ" sz="2400" dirty="0" smtClean="0"/>
          </a:p>
          <a:p>
            <a:pPr marL="0" indent="0">
              <a:buNone/>
            </a:pPr>
            <a:r>
              <a:rPr lang="cs-CZ" sz="1400" dirty="0"/>
              <a:t>http://cs.wikipedia.org/wiki/P%C3%A1jen%C3%AD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3429000"/>
            <a:ext cx="2664296" cy="20227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3428999"/>
            <a:ext cx="2664296" cy="20227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037033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433467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cs-CZ" sz="2400" dirty="0" smtClean="0"/>
              <a:t>Tvrdé pájení.</a:t>
            </a:r>
          </a:p>
          <a:p>
            <a:pPr marL="0" indent="0">
              <a:buNone/>
            </a:pPr>
            <a:r>
              <a:rPr lang="cs-CZ" sz="2400" dirty="0" smtClean="0"/>
              <a:t>Základem tvrdého pájení je měď. K jejímu roztavení potřebujeme vyšší teplou nad 450°C, používá se plamen podobně jako u svařování. Spoj má větší pevnost, ale je víc náročný na výrobu a součásti jsou víc tepelně ovlivněny.</a:t>
            </a:r>
          </a:p>
          <a:p>
            <a:pPr marL="0" indent="0">
              <a:buNone/>
            </a:pPr>
            <a:endParaRPr lang="cs-CZ" sz="2400" dirty="0"/>
          </a:p>
          <a:p>
            <a:pPr marL="0" indent="0">
              <a:buNone/>
            </a:pPr>
            <a:r>
              <a:rPr lang="cs-CZ" sz="2400" dirty="0" smtClean="0"/>
              <a:t>                                             </a:t>
            </a:r>
          </a:p>
          <a:p>
            <a:pPr marL="0" indent="0">
              <a:buNone/>
            </a:pPr>
            <a:endParaRPr lang="cs-CZ" sz="2400" dirty="0"/>
          </a:p>
          <a:p>
            <a:pPr marL="0" indent="0">
              <a:buNone/>
            </a:pPr>
            <a:endParaRPr lang="cs-CZ" sz="2400" dirty="0" smtClean="0"/>
          </a:p>
          <a:p>
            <a:pPr marL="0" indent="0">
              <a:buNone/>
            </a:pPr>
            <a:endParaRPr lang="cs-CZ" sz="2400" dirty="0"/>
          </a:p>
          <a:p>
            <a:pPr marL="0" indent="0">
              <a:buNone/>
            </a:pPr>
            <a:endParaRPr lang="cs-CZ" sz="2400" dirty="0" smtClean="0"/>
          </a:p>
          <a:p>
            <a:pPr marL="0" indent="0">
              <a:buNone/>
            </a:pPr>
            <a:endParaRPr lang="cs-CZ" sz="2400" dirty="0"/>
          </a:p>
          <a:p>
            <a:pPr marL="0" indent="0">
              <a:buNone/>
            </a:pPr>
            <a:r>
              <a:rPr lang="cs-CZ" sz="2400" dirty="0"/>
              <a:t>                                             </a:t>
            </a:r>
            <a:r>
              <a:rPr lang="cs-CZ" sz="2400" dirty="0" smtClean="0"/>
              <a:t>    </a:t>
            </a:r>
          </a:p>
          <a:p>
            <a:pPr marL="0" indent="0">
              <a:buNone/>
            </a:pPr>
            <a:r>
              <a:rPr lang="cs-CZ" sz="1500" dirty="0" smtClean="0"/>
              <a:t>http</a:t>
            </a:r>
            <a:r>
              <a:rPr lang="cs-CZ" sz="1500" dirty="0"/>
              <a:t>://cs.wikipedia.org/wiki/P%C3%A1jen%C3%AD_a_zp%C5%AFsoby_p%C3%A1jen%C3%AD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4114" y="2420888"/>
            <a:ext cx="2592288" cy="3240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414558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/>
          </a:bodyPr>
          <a:lstStyle/>
          <a:p>
            <a:r>
              <a:rPr lang="cs-CZ" sz="3200" dirty="0" smtClean="0"/>
              <a:t>Lepené spoje.</a:t>
            </a:r>
            <a:endParaRPr lang="cs-CZ" sz="32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cs-CZ" sz="2400" dirty="0" smtClean="0"/>
              <a:t>Principem lepení je přilnavost lepidla a spojovaných součástí. </a:t>
            </a:r>
            <a:endParaRPr lang="cs-CZ" sz="2400" dirty="0"/>
          </a:p>
          <a:p>
            <a:pPr marL="0" indent="0">
              <a:buNone/>
            </a:pPr>
            <a:r>
              <a:rPr lang="cs-CZ" sz="2400" dirty="0" smtClean="0"/>
              <a:t>V porovnání se svařováním nebo pájením má lepený spoj určité výhody, ale i nevýhody. Výhodou je např. nulové tepelné namáhání, možnost spojování i nekovových materiálů nebo jednoduchá výroba spoje. Nevýhodou je menší pevnost a těsnost a nevhodnost pro vyšší teploty. Pro dostatečnou pevnost spoje je potřebná dostatečná velká plocha spojovaných materiálů. </a:t>
            </a:r>
          </a:p>
          <a:p>
            <a:pPr marL="0" indent="0">
              <a:buNone/>
            </a:pPr>
            <a:r>
              <a:rPr lang="cs-CZ" sz="2400" dirty="0" smtClean="0"/>
              <a:t>Pro lepení se používají jednosložková nebo dvousložková lepidla.</a:t>
            </a:r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val="27193671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sz="2400" dirty="0" smtClean="0"/>
              <a:t>Příklady lepených spojů:</a:t>
            </a:r>
            <a:endParaRPr lang="cs-CZ" sz="2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052736"/>
            <a:ext cx="1571625" cy="1276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1052736"/>
            <a:ext cx="4486275" cy="1276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3601" y="2996952"/>
            <a:ext cx="4810125" cy="1276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4653136"/>
            <a:ext cx="3067050" cy="1133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819400"/>
            <a:ext cx="1609725" cy="121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4928935"/>
            <a:ext cx="1609725" cy="942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316197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/>
          <a:lstStyle/>
          <a:p>
            <a:pPr marL="0" indent="0">
              <a:buNone/>
            </a:pPr>
            <a:endParaRPr lang="cs-CZ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4077072"/>
            <a:ext cx="1562100" cy="175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493791"/>
            <a:ext cx="1562100" cy="1228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1379491"/>
            <a:ext cx="5629275" cy="1343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3717032"/>
            <a:ext cx="5000625" cy="2228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505928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Seznam literatury a zdrojů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2800" dirty="0">
                <a:hlinkClick r:id="rId3"/>
              </a:rPr>
              <a:t>http://</a:t>
            </a:r>
            <a:r>
              <a:rPr lang="cs-CZ" sz="2800" dirty="0" smtClean="0">
                <a:hlinkClick r:id="rId3"/>
              </a:rPr>
              <a:t>0205.cepac.cz/Screens/ContentProvider.aspx/9WpiO_69t5QQgNBymha8bfHWlJD0LS4jmUkFPwdSbtc1/M0006_spojovaci_soucasti/distancni_text/menu/index.htm</a:t>
            </a:r>
            <a:endParaRPr lang="cs-CZ" sz="2800" dirty="0" smtClean="0"/>
          </a:p>
          <a:p>
            <a:r>
              <a:rPr lang="cs-CZ" sz="2800" dirty="0">
                <a:solidFill>
                  <a:srgbClr val="FF0000"/>
                </a:solidFill>
              </a:rPr>
              <a:t>Materiál je určen pro bezplatné používání pro potřeby výuky a pro vzdělávání na všech typech škol a školských zařízeních. Jakékoliv další využití podléhá autorskému zákonu</a:t>
            </a:r>
            <a:r>
              <a:rPr lang="cs-CZ" sz="2800" dirty="0" smtClean="0">
                <a:solidFill>
                  <a:srgbClr val="FF0000"/>
                </a:solidFill>
              </a:rPr>
              <a:t>.</a:t>
            </a:r>
          </a:p>
          <a:p>
            <a:r>
              <a:rPr lang="cs-CZ" sz="2800" dirty="0" smtClean="0"/>
              <a:t>www.wikipedia.cz</a:t>
            </a:r>
            <a:endParaRPr lang="cs-CZ" sz="2800" dirty="0"/>
          </a:p>
          <a:p>
            <a:pPr marL="0" indent="0">
              <a:buNone/>
            </a:pPr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val="1003414117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</TotalTime>
  <Words>459</Words>
  <Application>Microsoft Office PowerPoint</Application>
  <PresentationFormat>Předvádění na obrazovce (4:3)</PresentationFormat>
  <Paragraphs>71</Paragraphs>
  <Slides>9</Slides>
  <Notes>9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9</vt:i4>
      </vt:variant>
    </vt:vector>
  </HeadingPairs>
  <TitlesOfParts>
    <vt:vector size="10" baseType="lpstr">
      <vt:lpstr>Motiv sady Office</vt:lpstr>
      <vt:lpstr>Pájení a lepení</vt:lpstr>
      <vt:lpstr>Záznamový list výukového materiálu </vt:lpstr>
      <vt:lpstr>Pájené spoje.</vt:lpstr>
      <vt:lpstr>Prezentace aplikace PowerPoint</vt:lpstr>
      <vt:lpstr>Prezentace aplikace PowerPoint</vt:lpstr>
      <vt:lpstr>Lepené spoje.</vt:lpstr>
      <vt:lpstr>Prezentace aplikace PowerPoint</vt:lpstr>
      <vt:lpstr>Prezentace aplikace PowerPoint</vt:lpstr>
      <vt:lpstr>Seznam literatury a zdrojů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Kralova</dc:creator>
  <cp:lastModifiedBy>Kralova</cp:lastModifiedBy>
  <cp:revision>15</cp:revision>
  <dcterms:created xsi:type="dcterms:W3CDTF">2012-08-17T17:25:58Z</dcterms:created>
  <dcterms:modified xsi:type="dcterms:W3CDTF">2013-02-14T13:54:02Z</dcterms:modified>
</cp:coreProperties>
</file>