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9" r:id="rId2"/>
    <p:sldId id="268" r:id="rId3"/>
    <p:sldId id="257" r:id="rId4"/>
    <p:sldId id="266" r:id="rId5"/>
    <p:sldId id="267" r:id="rId6"/>
    <p:sldId id="265" r:id="rId7"/>
    <p:sldId id="270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2" y="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3AB340-AD1F-400A-9ED8-341069890C6B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A05CB6-430D-4824-B9B4-8F6E27D26E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0794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BCD82D-6B0A-4FC4-93D6-F35121563FCD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740AFE0-59AA-4D67-A5B8-4434A604B62F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05CB6-430D-4824-B9B4-8F6E27D26E5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6127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05CB6-430D-4824-B9B4-8F6E27D26E5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6127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05CB6-430D-4824-B9B4-8F6E27D26E5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6127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05CB6-430D-4824-B9B4-8F6E27D26E5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0538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650ED-8888-4A0A-B743-501FDF05E50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9632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ctrTitle"/>
          </p:nvPr>
        </p:nvSpPr>
        <p:spPr>
          <a:xfrm>
            <a:off x="611560" y="4265613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Pájení - test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10243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ovéPole 4"/>
          <p:cNvSpPr txBox="1">
            <a:spLocks noChangeArrowheads="1"/>
          </p:cNvSpPr>
          <p:nvPr/>
        </p:nvSpPr>
        <p:spPr bwMode="auto">
          <a:xfrm>
            <a:off x="2087562" y="422108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VY_32_INOVACE_17_Test_Pajeni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10245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3" y="2276871"/>
            <a:ext cx="1584177" cy="1875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4805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9099542"/>
              </p:ext>
            </p:extLst>
          </p:nvPr>
        </p:nvGraphicFramePr>
        <p:xfrm>
          <a:off x="457200" y="1609725"/>
          <a:ext cx="7239000" cy="4843467"/>
        </p:xfrm>
        <a:graphic>
          <a:graphicData uri="http://schemas.openxmlformats.org/drawingml/2006/table">
            <a:tbl>
              <a:tblPr/>
              <a:tblGrid>
                <a:gridCol w="2605705"/>
                <a:gridCol w="463329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zemědělská Mohelnice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Pájení - test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VY_32_INOVACE_17_Test_Pajení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17. 9. 2012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nerozebíratelných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pájených spojů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4200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433467"/>
          </a:xfrm>
        </p:spPr>
        <p:txBody>
          <a:bodyPr>
            <a:normAutofit fontScale="5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sz="2400" b="1" dirty="0" smtClean="0"/>
              <a:t>Čemu říkáme pájení:</a:t>
            </a:r>
          </a:p>
          <a:p>
            <a:pPr marL="0" indent="0">
              <a:buNone/>
            </a:pPr>
            <a:r>
              <a:rPr lang="cs-CZ" sz="2400" b="1" dirty="0"/>
              <a:t>	</a:t>
            </a:r>
            <a:r>
              <a:rPr lang="cs-CZ" sz="2400" b="1" dirty="0" smtClean="0"/>
              <a:t>a)</a:t>
            </a:r>
            <a:r>
              <a:rPr lang="cs-CZ" sz="2400" dirty="0" smtClean="0"/>
              <a:t> </a:t>
            </a:r>
            <a:r>
              <a:rPr lang="cs-CZ" sz="2400" dirty="0"/>
              <a:t>je způsob spojování součástí roztaveným </a:t>
            </a:r>
            <a:endParaRPr lang="cs-CZ" sz="2400" dirty="0" smtClean="0"/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           pomocným materiálem</a:t>
            </a:r>
          </a:p>
          <a:p>
            <a:pPr marL="0" indent="0">
              <a:buNone/>
            </a:pPr>
            <a:r>
              <a:rPr lang="cs-CZ" sz="2400" b="1" dirty="0" smtClean="0"/>
              <a:t>	b)</a:t>
            </a:r>
            <a:r>
              <a:rPr lang="cs-CZ" sz="2400" dirty="0" smtClean="0"/>
              <a:t> </a:t>
            </a:r>
            <a:r>
              <a:rPr lang="cs-CZ" sz="2400" dirty="0"/>
              <a:t>je způsob spojování součástí </a:t>
            </a:r>
            <a:r>
              <a:rPr lang="cs-CZ" sz="2400" dirty="0" smtClean="0"/>
              <a:t>nahřátým </a:t>
            </a:r>
            <a:endParaRPr lang="cs-CZ" sz="2400" dirty="0"/>
          </a:p>
          <a:p>
            <a:pPr marL="0" indent="0">
              <a:buNone/>
            </a:pPr>
            <a:r>
              <a:rPr lang="cs-CZ" sz="2400" dirty="0"/>
              <a:t>                  pomocným </a:t>
            </a:r>
            <a:r>
              <a:rPr lang="cs-CZ" sz="2400" dirty="0" smtClean="0"/>
              <a:t>materiálem</a:t>
            </a:r>
          </a:p>
          <a:p>
            <a:pPr marL="0" indent="0">
              <a:buNone/>
            </a:pPr>
            <a:r>
              <a:rPr lang="cs-CZ" sz="2400" b="1" dirty="0" smtClean="0"/>
              <a:t>	c)</a:t>
            </a:r>
            <a:r>
              <a:rPr lang="cs-CZ" sz="2400" dirty="0" smtClean="0"/>
              <a:t> </a:t>
            </a:r>
            <a:r>
              <a:rPr lang="cs-CZ" sz="2400" dirty="0"/>
              <a:t>je způsob spojování součástí </a:t>
            </a:r>
            <a:r>
              <a:rPr lang="cs-CZ" sz="2400" dirty="0" smtClean="0"/>
              <a:t>roztavením </a:t>
            </a:r>
            <a:endParaRPr lang="cs-CZ" sz="2400" dirty="0"/>
          </a:p>
          <a:p>
            <a:pPr marL="0" indent="0">
              <a:buNone/>
            </a:pPr>
            <a:r>
              <a:rPr lang="cs-CZ" sz="2400" dirty="0"/>
              <a:t>                  </a:t>
            </a:r>
            <a:r>
              <a:rPr lang="cs-CZ" sz="2400" dirty="0" smtClean="0"/>
              <a:t>hlavních součástí</a:t>
            </a:r>
            <a:endParaRPr lang="cs-CZ" sz="2400" dirty="0"/>
          </a:p>
          <a:p>
            <a:pPr marL="457200" indent="-457200">
              <a:buFont typeface="+mj-lt"/>
              <a:buAutoNum type="arabicPeriod"/>
            </a:pPr>
            <a:endParaRPr lang="cs-CZ" sz="2400" dirty="0" smtClean="0"/>
          </a:p>
          <a:p>
            <a:pPr marL="457200" indent="-457200">
              <a:buFont typeface="+mj-lt"/>
              <a:buAutoNum type="arabicPeriod"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b="1" dirty="0" smtClean="0"/>
              <a:t>2.          Pomocí čeho provádíme </a:t>
            </a:r>
            <a:r>
              <a:rPr lang="cs-CZ" sz="2400" b="1" dirty="0"/>
              <a:t>pájení:</a:t>
            </a:r>
          </a:p>
          <a:p>
            <a:pPr marL="0" indent="0">
              <a:buNone/>
            </a:pPr>
            <a:r>
              <a:rPr lang="cs-CZ" sz="2400" b="1" dirty="0"/>
              <a:t>	a)</a:t>
            </a:r>
            <a:r>
              <a:rPr lang="cs-CZ" sz="2400" dirty="0"/>
              <a:t> </a:t>
            </a:r>
            <a:r>
              <a:rPr lang="cs-CZ" sz="2400" dirty="0" smtClean="0"/>
              <a:t>lepidla</a:t>
            </a: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	b)</a:t>
            </a:r>
            <a:r>
              <a:rPr lang="cs-CZ" sz="2400" dirty="0"/>
              <a:t> </a:t>
            </a:r>
            <a:r>
              <a:rPr lang="cs-CZ" sz="2400" dirty="0" smtClean="0"/>
              <a:t>pájky</a:t>
            </a: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	c)</a:t>
            </a:r>
            <a:r>
              <a:rPr lang="cs-CZ" sz="2400" dirty="0"/>
              <a:t> </a:t>
            </a:r>
            <a:r>
              <a:rPr lang="cs-CZ" sz="2400" dirty="0" smtClean="0"/>
              <a:t>pomocí velmi tvrdého kovu</a:t>
            </a:r>
          </a:p>
          <a:p>
            <a:pPr marL="457200" indent="-457200">
              <a:buFont typeface="+mj-lt"/>
              <a:buAutoNum type="arabicPeriod"/>
            </a:pPr>
            <a:endParaRPr lang="cs-CZ" sz="2400" dirty="0" smtClean="0"/>
          </a:p>
          <a:p>
            <a:pPr marL="457200" indent="-457200">
              <a:buFont typeface="+mj-lt"/>
              <a:buAutoNum type="arabicPeriod"/>
            </a:pPr>
            <a:endParaRPr lang="cs-CZ" sz="2400" dirty="0"/>
          </a:p>
          <a:p>
            <a:pPr marL="0" indent="0">
              <a:buNone/>
            </a:pPr>
            <a:r>
              <a:rPr lang="cs-CZ" sz="2400" b="1" dirty="0" smtClean="0"/>
              <a:t>3.          Jaké druhy pájení znáš a v čem je rozdíl:</a:t>
            </a:r>
            <a:endParaRPr lang="cs-CZ" sz="2400" b="1" dirty="0"/>
          </a:p>
          <a:p>
            <a:pPr marL="0" indent="0">
              <a:buNone/>
            </a:pPr>
            <a:r>
              <a:rPr lang="cs-CZ" sz="2400" b="1" dirty="0"/>
              <a:t>	</a:t>
            </a:r>
            <a:r>
              <a:rPr lang="cs-CZ" sz="2400" b="1" dirty="0" smtClean="0"/>
              <a:t>……………………………………………………………………………………………………………………………………………………………</a:t>
            </a:r>
          </a:p>
          <a:p>
            <a:pPr marL="0" indent="0">
              <a:buNone/>
            </a:pPr>
            <a:r>
              <a:rPr lang="cs-CZ" sz="2400" b="1" dirty="0"/>
              <a:t>	</a:t>
            </a:r>
            <a:r>
              <a:rPr lang="cs-CZ" sz="2400" b="1" dirty="0" smtClean="0"/>
              <a:t>……………………………………………………………………………………………………………………………………………………………</a:t>
            </a:r>
          </a:p>
          <a:p>
            <a:pPr marL="0" indent="0">
              <a:buNone/>
            </a:pPr>
            <a:r>
              <a:rPr lang="cs-CZ" sz="2400" b="1" dirty="0"/>
              <a:t>	</a:t>
            </a:r>
            <a:r>
              <a:rPr lang="cs-CZ" sz="2400" b="1" dirty="0" smtClean="0"/>
              <a:t>……………………………………………………………………………………………………………………………………………………………</a:t>
            </a:r>
          </a:p>
          <a:p>
            <a:pPr marL="0" indent="0">
              <a:buNone/>
            </a:pPr>
            <a:endParaRPr lang="cs-CZ" sz="2400" b="1" dirty="0"/>
          </a:p>
          <a:p>
            <a:pPr marL="0" indent="0">
              <a:buNone/>
            </a:pPr>
            <a:endParaRPr lang="cs-CZ" sz="2400" b="1" dirty="0" smtClean="0"/>
          </a:p>
          <a:p>
            <a:pPr marL="0" indent="0">
              <a:buNone/>
            </a:pPr>
            <a:r>
              <a:rPr lang="cs-CZ" sz="2400" b="1" dirty="0" smtClean="0"/>
              <a:t>4.          K čemu je dobrá tzv. „</a:t>
            </a:r>
            <a:r>
              <a:rPr lang="cs-CZ" sz="2400" b="1" dirty="0" err="1" smtClean="0"/>
              <a:t>smáčivost</a:t>
            </a:r>
            <a:r>
              <a:rPr lang="cs-CZ" sz="2400" b="1" dirty="0" smtClean="0"/>
              <a:t>“ základního materiálu roztaveného pájkou:</a:t>
            </a:r>
            <a:endParaRPr lang="cs-CZ" sz="2400" b="1" dirty="0"/>
          </a:p>
          <a:p>
            <a:pPr marL="0" indent="0">
              <a:buNone/>
            </a:pPr>
            <a:r>
              <a:rPr lang="cs-CZ" sz="2400" b="1" dirty="0"/>
              <a:t>	……………………………………………………………………………………………………………………………………………………………</a:t>
            </a:r>
          </a:p>
          <a:p>
            <a:pPr marL="0" indent="0">
              <a:buNone/>
            </a:pPr>
            <a:r>
              <a:rPr lang="cs-CZ" sz="2400" b="1" dirty="0"/>
              <a:t>	……………………………………………………………………………………………………………………………………………………………</a:t>
            </a:r>
          </a:p>
          <a:p>
            <a:pPr marL="0" indent="0">
              <a:buNone/>
            </a:pPr>
            <a:r>
              <a:rPr lang="cs-CZ" sz="2400" b="1" dirty="0"/>
              <a:t>	……………………………………………………………………………………………………………………………………………………………</a:t>
            </a: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9196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43346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2400" b="1" dirty="0" smtClean="0"/>
              <a:t>5.          Jak a čím dosahujeme potřebné čistoty při pájení:</a:t>
            </a:r>
          </a:p>
          <a:p>
            <a:pPr marL="0" indent="0">
              <a:buNone/>
            </a:pPr>
            <a:r>
              <a:rPr lang="cs-CZ" sz="2400" b="1" dirty="0"/>
              <a:t>	</a:t>
            </a:r>
            <a:r>
              <a:rPr lang="cs-CZ" sz="2400" b="1" dirty="0" smtClean="0"/>
              <a:t>a)</a:t>
            </a:r>
            <a:r>
              <a:rPr lang="cs-CZ" sz="2400" dirty="0" smtClean="0"/>
              <a:t> pomocí tzv. tavidel</a:t>
            </a:r>
          </a:p>
          <a:p>
            <a:pPr marL="0" indent="0">
              <a:buNone/>
            </a:pPr>
            <a:r>
              <a:rPr lang="cs-CZ" sz="2400" b="1" dirty="0" smtClean="0"/>
              <a:t>	b)</a:t>
            </a:r>
            <a:r>
              <a:rPr lang="cs-CZ" sz="2400" dirty="0" smtClean="0"/>
              <a:t> pomocí hygienických pravidel</a:t>
            </a:r>
          </a:p>
          <a:p>
            <a:pPr marL="0" indent="0">
              <a:buNone/>
            </a:pPr>
            <a:r>
              <a:rPr lang="cs-CZ" sz="2400" b="1" dirty="0" smtClean="0"/>
              <a:t>	c)</a:t>
            </a:r>
            <a:r>
              <a:rPr lang="cs-CZ" sz="2400" dirty="0" smtClean="0"/>
              <a:t> pomocí tryskání</a:t>
            </a:r>
            <a:endParaRPr lang="cs-CZ" sz="2400" dirty="0"/>
          </a:p>
          <a:p>
            <a:pPr marL="457200" indent="-457200">
              <a:buFont typeface="+mj-lt"/>
              <a:buAutoNum type="arabicPeriod"/>
            </a:pPr>
            <a:endParaRPr lang="cs-CZ" sz="2400" dirty="0" smtClean="0"/>
          </a:p>
          <a:p>
            <a:pPr marL="457200" indent="-457200">
              <a:buAutoNum type="arabicPeriod" startAt="6"/>
            </a:pPr>
            <a:r>
              <a:rPr lang="cs-CZ" sz="2400" b="1" dirty="0" smtClean="0"/>
              <a:t>Tavidla zabraňují oxidaci pájených ploch a tím přispívají k větší             </a:t>
            </a:r>
            <a:endParaRPr lang="cs-CZ" sz="2400" b="1" dirty="0"/>
          </a:p>
          <a:p>
            <a:pPr marL="0" indent="0">
              <a:buNone/>
            </a:pPr>
            <a:r>
              <a:rPr lang="cs-CZ" sz="2400" b="1" dirty="0" smtClean="0"/>
              <a:t>       </a:t>
            </a:r>
            <a:r>
              <a:rPr lang="cs-CZ" sz="2400" b="1" dirty="0" err="1" smtClean="0"/>
              <a:t>smáčivosti</a:t>
            </a:r>
            <a:r>
              <a:rPr lang="cs-CZ" sz="2400" b="1" dirty="0" smtClean="0"/>
              <a:t> pájených dílů:</a:t>
            </a:r>
            <a:endParaRPr lang="cs-CZ" sz="2400" b="1" dirty="0"/>
          </a:p>
          <a:p>
            <a:pPr marL="0" indent="0">
              <a:buNone/>
            </a:pPr>
            <a:r>
              <a:rPr lang="cs-CZ" sz="2400" b="1" dirty="0"/>
              <a:t>	a)</a:t>
            </a:r>
            <a:r>
              <a:rPr lang="cs-CZ" sz="2400" dirty="0"/>
              <a:t> </a:t>
            </a:r>
            <a:r>
              <a:rPr lang="cs-CZ" sz="2400" dirty="0" smtClean="0"/>
              <a:t>ano</a:t>
            </a: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	b)</a:t>
            </a:r>
            <a:r>
              <a:rPr lang="cs-CZ" sz="2400" dirty="0"/>
              <a:t> </a:t>
            </a:r>
            <a:r>
              <a:rPr lang="cs-CZ" sz="2400" dirty="0" smtClean="0"/>
              <a:t>ne</a:t>
            </a: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	c)</a:t>
            </a:r>
            <a:r>
              <a:rPr lang="cs-CZ" sz="2400" dirty="0"/>
              <a:t> </a:t>
            </a:r>
            <a:r>
              <a:rPr lang="cs-CZ" sz="2400" dirty="0" smtClean="0"/>
              <a:t>jen za předpokladu dostatku kyslíku 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b="1" dirty="0" smtClean="0"/>
              <a:t>7.          Nejčastěji používaným tavidlem je:</a:t>
            </a:r>
            <a:endParaRPr lang="cs-CZ" sz="2400" b="1" dirty="0"/>
          </a:p>
          <a:p>
            <a:pPr marL="0" indent="0">
              <a:buNone/>
            </a:pPr>
            <a:r>
              <a:rPr lang="cs-CZ" sz="2400" b="1" dirty="0"/>
              <a:t>	a)</a:t>
            </a:r>
            <a:r>
              <a:rPr lang="cs-CZ" sz="2400" dirty="0"/>
              <a:t> </a:t>
            </a:r>
            <a:r>
              <a:rPr lang="cs-CZ" sz="2400" dirty="0" smtClean="0"/>
              <a:t>kalafuna</a:t>
            </a: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	b)</a:t>
            </a:r>
            <a:r>
              <a:rPr lang="cs-CZ" sz="2400" dirty="0"/>
              <a:t> </a:t>
            </a:r>
            <a:r>
              <a:rPr lang="cs-CZ" sz="2400" dirty="0" smtClean="0"/>
              <a:t>cín</a:t>
            </a: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	c)</a:t>
            </a:r>
            <a:r>
              <a:rPr lang="cs-CZ" sz="2400" dirty="0"/>
              <a:t> </a:t>
            </a:r>
            <a:r>
              <a:rPr lang="cs-CZ" sz="2400" dirty="0" smtClean="0"/>
              <a:t>slitiny zinku a mědi </a:t>
            </a: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457200" indent="-457200">
              <a:buFont typeface="+mj-lt"/>
              <a:buAutoNum type="arabicPeriod"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090856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43346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2400" b="1" dirty="0"/>
              <a:t>8</a:t>
            </a:r>
            <a:r>
              <a:rPr lang="cs-CZ" sz="2400" b="1" dirty="0" smtClean="0"/>
              <a:t>.          </a:t>
            </a:r>
            <a:r>
              <a:rPr lang="cs-CZ" sz="2400" b="1" dirty="0"/>
              <a:t>P</a:t>
            </a:r>
            <a:r>
              <a:rPr lang="cs-CZ" sz="2400" b="1" dirty="0" smtClean="0"/>
              <a:t>ři měkkém pájení používáme:</a:t>
            </a:r>
          </a:p>
          <a:p>
            <a:pPr marL="0" indent="0">
              <a:buNone/>
            </a:pPr>
            <a:r>
              <a:rPr lang="cs-CZ" sz="2400" b="1" dirty="0"/>
              <a:t>	</a:t>
            </a:r>
            <a:r>
              <a:rPr lang="cs-CZ" sz="2400" b="1" dirty="0" smtClean="0"/>
              <a:t>a)</a:t>
            </a:r>
            <a:r>
              <a:rPr lang="cs-CZ" sz="2400" dirty="0" smtClean="0"/>
              <a:t> olovo</a:t>
            </a:r>
          </a:p>
          <a:p>
            <a:pPr marL="0" indent="0">
              <a:buNone/>
            </a:pPr>
            <a:r>
              <a:rPr lang="cs-CZ" sz="2400" b="1" dirty="0" smtClean="0"/>
              <a:t>	b)</a:t>
            </a:r>
            <a:r>
              <a:rPr lang="cs-CZ" sz="2400" dirty="0" smtClean="0"/>
              <a:t> zinek</a:t>
            </a:r>
          </a:p>
          <a:p>
            <a:pPr marL="0" indent="0">
              <a:buNone/>
            </a:pPr>
            <a:r>
              <a:rPr lang="cs-CZ" sz="2400" b="1" dirty="0" smtClean="0"/>
              <a:t>	c)</a:t>
            </a:r>
            <a:r>
              <a:rPr lang="cs-CZ" sz="2400" dirty="0" smtClean="0"/>
              <a:t> cín</a:t>
            </a:r>
            <a:endParaRPr lang="cs-CZ" sz="2400" dirty="0"/>
          </a:p>
          <a:p>
            <a:pPr marL="457200" indent="-457200">
              <a:buFont typeface="+mj-lt"/>
              <a:buAutoNum type="arabicPeriod"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b="1" dirty="0"/>
              <a:t>9</a:t>
            </a:r>
            <a:r>
              <a:rPr lang="cs-CZ" sz="2400" b="1" dirty="0" smtClean="0"/>
              <a:t>.          Doplň chybějící text:</a:t>
            </a:r>
            <a:endParaRPr lang="cs-CZ" sz="2400" b="1" dirty="0"/>
          </a:p>
          <a:p>
            <a:pPr marL="0" indent="0">
              <a:buNone/>
            </a:pPr>
            <a:r>
              <a:rPr lang="cs-CZ" sz="2400" b="1" dirty="0"/>
              <a:t>	</a:t>
            </a:r>
            <a:r>
              <a:rPr lang="cs-CZ" sz="2400" b="1" dirty="0" smtClean="0"/>
              <a:t>Při měkkém pájení se používá teplota menší než ……°C, </a:t>
            </a:r>
          </a:p>
          <a:p>
            <a:pPr marL="0" indent="0">
              <a:buNone/>
            </a:pPr>
            <a:r>
              <a:rPr lang="cs-CZ" sz="2400" b="1" dirty="0"/>
              <a:t> </a:t>
            </a:r>
            <a:r>
              <a:rPr lang="cs-CZ" sz="2400" b="1" dirty="0" smtClean="0"/>
              <a:t>            kterou lze dosáhnout i elektrickým ………….., pájecí pistole</a:t>
            </a:r>
          </a:p>
          <a:p>
            <a:pPr marL="0" indent="0">
              <a:buNone/>
            </a:pPr>
            <a:r>
              <a:rPr lang="cs-CZ" sz="2400" b="1" dirty="0"/>
              <a:t> </a:t>
            </a:r>
            <a:r>
              <a:rPr lang="cs-CZ" sz="2400" b="1" dirty="0" smtClean="0"/>
              <a:t>            je …………….., která elektrickým odporem taví ………………</a:t>
            </a:r>
          </a:p>
          <a:p>
            <a:pPr marL="0" indent="0">
              <a:buNone/>
            </a:pPr>
            <a:r>
              <a:rPr lang="cs-CZ" sz="2400" b="1" dirty="0" smtClean="0"/>
              <a:t>              ……………………</a:t>
            </a:r>
            <a:endParaRPr lang="cs-CZ" sz="2400" dirty="0" smtClean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b="1" dirty="0" smtClean="0"/>
              <a:t>10.        </a:t>
            </a:r>
            <a:r>
              <a:rPr lang="cs-CZ" sz="2400" b="1" dirty="0"/>
              <a:t>Doplň chybějící text:</a:t>
            </a:r>
          </a:p>
          <a:p>
            <a:pPr marL="0" indent="0">
              <a:buNone/>
            </a:pPr>
            <a:r>
              <a:rPr lang="cs-CZ" sz="2400" b="1" dirty="0"/>
              <a:t>	Při </a:t>
            </a:r>
            <a:r>
              <a:rPr lang="cs-CZ" sz="2400" b="1" dirty="0" smtClean="0"/>
              <a:t>tvrdém </a:t>
            </a:r>
            <a:r>
              <a:rPr lang="cs-CZ" sz="2400" b="1" dirty="0"/>
              <a:t>pájení se používá teplota </a:t>
            </a:r>
            <a:r>
              <a:rPr lang="cs-CZ" sz="2400" b="1" dirty="0" smtClean="0"/>
              <a:t>………… </a:t>
            </a:r>
            <a:r>
              <a:rPr lang="cs-CZ" sz="2400" b="1" dirty="0"/>
              <a:t>než ……°C, </a:t>
            </a:r>
          </a:p>
          <a:p>
            <a:pPr marL="0" indent="0">
              <a:buNone/>
            </a:pPr>
            <a:r>
              <a:rPr lang="cs-CZ" sz="2400" b="1" dirty="0"/>
              <a:t>             kterou lze dosáhnout </a:t>
            </a:r>
            <a:r>
              <a:rPr lang="cs-CZ" sz="2400" b="1" dirty="0" smtClean="0"/>
              <a:t>……………… jako u svařování. Základem </a:t>
            </a:r>
          </a:p>
          <a:p>
            <a:pPr marL="0" indent="0">
              <a:buNone/>
            </a:pPr>
            <a:r>
              <a:rPr lang="cs-CZ" sz="2400" b="1" dirty="0"/>
              <a:t> </a:t>
            </a:r>
            <a:r>
              <a:rPr lang="cs-CZ" sz="2400" b="1" dirty="0" smtClean="0"/>
              <a:t>            tvrdého pájení je ……….  Spoj má větší …………, ale jeho části    </a:t>
            </a:r>
          </a:p>
          <a:p>
            <a:pPr marL="0" indent="0">
              <a:buNone/>
            </a:pPr>
            <a:r>
              <a:rPr lang="cs-CZ" sz="2400" b="1" dirty="0"/>
              <a:t> </a:t>
            </a:r>
            <a:r>
              <a:rPr lang="cs-CZ" sz="2400" b="1" dirty="0" smtClean="0"/>
              <a:t>            jsou teplotně ovlivněny.</a:t>
            </a: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457200" indent="-457200">
              <a:buFont typeface="+mj-lt"/>
              <a:buAutoNum type="arabicPeriod"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797409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b="1" dirty="0" smtClean="0">
                <a:solidFill>
                  <a:srgbClr val="008000"/>
                </a:solidFill>
              </a:rPr>
              <a:t>1. a)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2. b)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3. tvrdé (nad 450°C) a měkké (do 450°C)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4. je závislá na čistotě povrchu pájení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5. a)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6. a)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7. a)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8. c)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9. 450, odporem, zařízení, cínovou pájku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10. vyšší než 450°C, plamenem, měď, pevnost </a:t>
            </a:r>
          </a:p>
          <a:p>
            <a:endParaRPr lang="cs-CZ" b="1" dirty="0" smtClean="0">
              <a:solidFill>
                <a:srgbClr val="008000"/>
              </a:solidFill>
            </a:endParaRPr>
          </a:p>
          <a:p>
            <a:endParaRPr lang="cs-CZ" b="1" dirty="0" smtClean="0">
              <a:solidFill>
                <a:srgbClr val="008000"/>
              </a:solidFill>
            </a:endParaRP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222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2800" dirty="0"/>
          </a:p>
          <a:p>
            <a:r>
              <a:rPr lang="cs-CZ" sz="28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endParaRPr lang="cs-CZ" sz="2800" dirty="0">
              <a:solidFill>
                <a:srgbClr val="FF0000"/>
              </a:solidFill>
            </a:endParaRP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53633477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224</Words>
  <Application>Microsoft Office PowerPoint</Application>
  <PresentationFormat>Předvádění na obrazovce (4:3)</PresentationFormat>
  <Paragraphs>114</Paragraphs>
  <Slides>7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Pájení - test</vt:lpstr>
      <vt:lpstr>Záznamový list výukového materiálu </vt:lpstr>
      <vt:lpstr>Prezentace aplikace PowerPoint</vt:lpstr>
      <vt:lpstr>Prezentace aplikace PowerPoint</vt:lpstr>
      <vt:lpstr>Prezentace aplikace PowerPoint</vt:lpstr>
      <vt:lpstr>Řešení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Kralova</dc:creator>
  <cp:lastModifiedBy>Kralova</cp:lastModifiedBy>
  <cp:revision>24</cp:revision>
  <dcterms:created xsi:type="dcterms:W3CDTF">2012-08-17T17:25:58Z</dcterms:created>
  <dcterms:modified xsi:type="dcterms:W3CDTF">2013-02-14T13:55:34Z</dcterms:modified>
</cp:coreProperties>
</file>