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51FEA-7AA6-421F-9017-3C22DD1F2F64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23E45-3744-41E7-87F8-CC2F8EA950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499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499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9257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1981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0607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511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4839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4392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23E45-3744-41E7-87F8-CC2F8EA9500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55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aturygroup.cz/CZ/produkty/potrubi-a-prislusenstvi-trubky-priruby-tvarovky-svarence-prefabrikac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0205.cepac.cz/Screens/ContentProvider.aspx/XmPWQLbZLf3WBeNdFnOa6wFAwmv8svhtPdDQJiEWMCU1/M0004_potrubi_a_armatury/distancni_text/menu/index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armaturygroup.cz/CZ/produkty/potrubi-a-prislusenstvi-trubky-priruby-tvarovky-svarence-prefabrikace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www.armaturygroup.cz/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Potrubí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VY_32_INOVACE_19_Potrubi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21" y="2217699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4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>
                <a:hlinkClick r:id="rId3"/>
              </a:rPr>
              <a:t>http://www.armaturygroup.cz/CZ/produkty/potrubi-a-prislusenstvi-trubky-priruby-tvarovky-svarence-prefabrikace</a:t>
            </a:r>
            <a:r>
              <a:rPr lang="cs-CZ" sz="2400" dirty="0" smtClean="0">
                <a:hlinkClick r:id="rId3"/>
              </a:rPr>
              <a:t>/</a:t>
            </a:r>
            <a:endParaRPr lang="cs-CZ" sz="2400" dirty="0" smtClean="0"/>
          </a:p>
          <a:p>
            <a:r>
              <a:rPr lang="cs-CZ" sz="2400" dirty="0">
                <a:hlinkClick r:id="rId4"/>
              </a:rPr>
              <a:t>http://</a:t>
            </a:r>
            <a:r>
              <a:rPr lang="cs-CZ" sz="2400" dirty="0" smtClean="0">
                <a:hlinkClick r:id="rId4"/>
              </a:rPr>
              <a:t>0205.cepac.cz/Screens/ContentProvider.aspx/XmPWQLbZLf3WBeNdFnOa6wFAwmv8svhtPdDQJiEWMCU1/M0004_potrubi_a_armatury/distancni_text/menu/index.htm</a:t>
            </a:r>
            <a:endParaRPr lang="cs-CZ" sz="2400" dirty="0" smtClean="0"/>
          </a:p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pPr marL="0" indent="0">
              <a:buNone/>
            </a:pPr>
            <a:endParaRPr lang="cs-CZ" sz="24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73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067638"/>
              </p:ext>
            </p:extLst>
          </p:nvPr>
        </p:nvGraphicFramePr>
        <p:xfrm>
          <a:off x="457200" y="1609725"/>
          <a:ext cx="7239000" cy="4843467"/>
        </p:xfrm>
        <a:graphic>
          <a:graphicData uri="http://schemas.openxmlformats.org/drawingml/2006/table">
            <a:tbl>
              <a:tblPr/>
              <a:tblGrid>
                <a:gridCol w="2605705"/>
                <a:gridCol w="463329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Potrubí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VY_32_INOVACE_19_Potrubí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21. 9.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potrubí a armatur.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244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smtClean="0"/>
              <a:t>Potrubí slouží k dopravě tekutých a plynných látek. Skládá se</a:t>
            </a:r>
          </a:p>
          <a:p>
            <a:pPr marL="0" indent="0">
              <a:buNone/>
            </a:pPr>
            <a:r>
              <a:rPr lang="cs-CZ" sz="2400" dirty="0" smtClean="0"/>
              <a:t> z hlavních a doplňujících částí. </a:t>
            </a:r>
          </a:p>
          <a:p>
            <a:pPr marL="0" indent="0">
              <a:buNone/>
            </a:pPr>
            <a:r>
              <a:rPr lang="cs-CZ" sz="2400" dirty="0" smtClean="0"/>
              <a:t>Hlavní částí potrubí:</a:t>
            </a:r>
          </a:p>
          <a:p>
            <a:pPr marL="0" indent="0">
              <a:buNone/>
            </a:pPr>
            <a:endParaRPr lang="cs-CZ" sz="2400" dirty="0" smtClean="0"/>
          </a:p>
          <a:p>
            <a:r>
              <a:rPr lang="cs-CZ" sz="2400" dirty="0"/>
              <a:t>t</a:t>
            </a:r>
            <a:r>
              <a:rPr lang="cs-CZ" sz="2400" dirty="0" smtClean="0"/>
              <a:t>rubky</a:t>
            </a:r>
          </a:p>
          <a:p>
            <a:r>
              <a:rPr lang="cs-CZ" sz="2400" dirty="0"/>
              <a:t>s</a:t>
            </a:r>
            <a:r>
              <a:rPr lang="cs-CZ" sz="2400" dirty="0" smtClean="0"/>
              <a:t>poje trubek</a:t>
            </a:r>
          </a:p>
          <a:p>
            <a:r>
              <a:rPr lang="cs-CZ" sz="2400" dirty="0" smtClean="0"/>
              <a:t>tvarovky pro změnu směru dopravované látky</a:t>
            </a:r>
          </a:p>
          <a:p>
            <a:r>
              <a:rPr lang="cs-CZ" sz="2400" dirty="0" smtClean="0"/>
              <a:t>tvarovky pro rozdělení nebo spojení proudu doprav. </a:t>
            </a:r>
            <a:r>
              <a:rPr lang="cs-CZ" sz="2400" dirty="0"/>
              <a:t>l</a:t>
            </a:r>
            <a:r>
              <a:rPr lang="cs-CZ" sz="2400" dirty="0" smtClean="0"/>
              <a:t>átky</a:t>
            </a:r>
          </a:p>
          <a:p>
            <a:r>
              <a:rPr lang="cs-CZ" sz="2400" dirty="0" smtClean="0"/>
              <a:t>kompenzátory</a:t>
            </a:r>
          </a:p>
          <a:p>
            <a:r>
              <a:rPr lang="cs-CZ" sz="2400" dirty="0"/>
              <a:t>u</a:t>
            </a:r>
            <a:r>
              <a:rPr lang="cs-CZ" sz="2400" dirty="0" smtClean="0"/>
              <a:t>ložení potrubí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1200" dirty="0" smtClean="0"/>
          </a:p>
          <a:p>
            <a:pPr marL="0" indent="0">
              <a:buNone/>
            </a:pPr>
            <a:endParaRPr lang="cs-CZ" sz="1200" dirty="0"/>
          </a:p>
          <a:p>
            <a:pPr marL="0" indent="0">
              <a:buNone/>
            </a:pPr>
            <a:r>
              <a:rPr lang="cs-CZ" sz="1200" dirty="0" smtClean="0">
                <a:hlinkClick r:id="rId3"/>
              </a:rPr>
              <a:t>http</a:t>
            </a:r>
            <a:r>
              <a:rPr lang="cs-CZ" sz="1200" dirty="0">
                <a:hlinkClick r:id="rId3"/>
              </a:rPr>
              <a:t>://www.armaturygroup.cz/CZ/produkty/potrubi-a-prislusenstvi-trubky-priruby-tvarovky-svarence-prefabrikace</a:t>
            </a:r>
            <a:r>
              <a:rPr lang="cs-CZ" sz="2400" dirty="0" smtClean="0">
                <a:hlinkClick r:id="rId3"/>
              </a:rPr>
              <a:t>/</a:t>
            </a: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45884"/>
            <a:ext cx="174307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17309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131" y="2017308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832" y="4828182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93" y="4221088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868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Doplňující části potrubí:</a:t>
            </a:r>
          </a:p>
          <a:p>
            <a:pPr marL="0" indent="0">
              <a:buNone/>
            </a:pPr>
            <a:endParaRPr lang="cs-CZ" sz="2400" dirty="0"/>
          </a:p>
          <a:p>
            <a:r>
              <a:rPr lang="cs-CZ" sz="2400" dirty="0"/>
              <a:t>p</a:t>
            </a:r>
            <a:r>
              <a:rPr lang="cs-CZ" sz="2400" dirty="0" smtClean="0"/>
              <a:t>ojistná zařízení</a:t>
            </a:r>
          </a:p>
          <a:p>
            <a:r>
              <a:rPr lang="cs-CZ" sz="2400" dirty="0"/>
              <a:t>o</a:t>
            </a:r>
            <a:r>
              <a:rPr lang="cs-CZ" sz="2400" dirty="0" smtClean="0"/>
              <a:t>chranná zařízení</a:t>
            </a:r>
          </a:p>
          <a:p>
            <a:r>
              <a:rPr lang="cs-CZ" sz="2400" dirty="0"/>
              <a:t>k</a:t>
            </a:r>
            <a:r>
              <a:rPr lang="cs-CZ" sz="2400" dirty="0" smtClean="0"/>
              <a:t>ontrolní zařízení</a:t>
            </a:r>
          </a:p>
          <a:p>
            <a:r>
              <a:rPr lang="cs-CZ" sz="2400" dirty="0"/>
              <a:t>m</a:t>
            </a:r>
            <a:r>
              <a:rPr lang="cs-CZ" sz="2400" dirty="0" smtClean="0"/>
              <a:t>ěřící zařízení</a:t>
            </a:r>
          </a:p>
          <a:p>
            <a:r>
              <a:rPr lang="cs-CZ" sz="2400" dirty="0"/>
              <a:t>n</a:t>
            </a:r>
            <a:r>
              <a:rPr lang="cs-CZ" sz="2400" dirty="0" smtClean="0"/>
              <a:t>átěry a obaly potrubí</a:t>
            </a:r>
          </a:p>
          <a:p>
            <a:r>
              <a:rPr lang="cs-CZ" sz="2400" dirty="0"/>
              <a:t>t</a:t>
            </a:r>
            <a:r>
              <a:rPr lang="cs-CZ" sz="2400" dirty="0" smtClean="0"/>
              <a:t>epelná izolace potrubí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</a:t>
            </a:r>
          </a:p>
          <a:p>
            <a:pPr marL="0" indent="0">
              <a:buNone/>
            </a:pPr>
            <a:endParaRPr lang="cs-CZ" sz="2400" dirty="0">
              <a:hlinkClick r:id="rId3"/>
            </a:endParaRPr>
          </a:p>
          <a:p>
            <a:pPr marL="0" indent="0">
              <a:buNone/>
            </a:pPr>
            <a:r>
              <a:rPr lang="cs-CZ" sz="2400" dirty="0" smtClean="0">
                <a:hlinkClick r:id="rId3"/>
              </a:rPr>
              <a:t>www.armaturygroup.cz</a:t>
            </a: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115" y="1412776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514" y="2834964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24944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37112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5915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Materiály potrubí:</a:t>
            </a:r>
          </a:p>
          <a:p>
            <a:r>
              <a:rPr lang="cs-CZ" sz="2400" dirty="0"/>
              <a:t>o</a:t>
            </a:r>
            <a:r>
              <a:rPr lang="cs-CZ" sz="2400" dirty="0" smtClean="0"/>
              <a:t>cel – spektrum využití je široké</a:t>
            </a:r>
          </a:p>
          <a:p>
            <a:r>
              <a:rPr lang="cs-CZ" sz="2400" dirty="0"/>
              <a:t>h</a:t>
            </a:r>
            <a:r>
              <a:rPr lang="cs-CZ" sz="2400" dirty="0" smtClean="0"/>
              <a:t>liník – nosné konstrukce</a:t>
            </a:r>
          </a:p>
          <a:p>
            <a:r>
              <a:rPr lang="cs-CZ" sz="2400" dirty="0"/>
              <a:t>p</a:t>
            </a:r>
            <a:r>
              <a:rPr lang="cs-CZ" sz="2400" dirty="0" smtClean="0"/>
              <a:t>lasty – používají se pro rozvody vody a odpadů</a:t>
            </a:r>
          </a:p>
          <a:p>
            <a:r>
              <a:rPr lang="cs-CZ" sz="2400" dirty="0"/>
              <a:t>m</a:t>
            </a:r>
            <a:r>
              <a:rPr lang="cs-CZ" sz="2400" dirty="0" smtClean="0"/>
              <a:t>osaz – podobně jako hliník a na výrobu spojek a armatur</a:t>
            </a:r>
          </a:p>
          <a:p>
            <a:r>
              <a:rPr lang="cs-CZ" sz="2400" dirty="0"/>
              <a:t>o</a:t>
            </a:r>
            <a:r>
              <a:rPr lang="cs-CZ" sz="2400" dirty="0" smtClean="0"/>
              <a:t>lovo – z důvodů jedovatosti se už nepoužívá</a:t>
            </a:r>
          </a:p>
          <a:p>
            <a:r>
              <a:rPr lang="cs-CZ" sz="2400" dirty="0"/>
              <a:t>m</a:t>
            </a:r>
            <a:r>
              <a:rPr lang="cs-CZ" sz="2400" dirty="0" smtClean="0"/>
              <a:t>ěď – pro vysokou tepelnou vodivost se využívá v topenářství</a:t>
            </a:r>
          </a:p>
          <a:p>
            <a:r>
              <a:rPr lang="cs-CZ" sz="2400" dirty="0"/>
              <a:t>s</a:t>
            </a:r>
            <a:r>
              <a:rPr lang="cs-CZ" sz="2400" dirty="0" smtClean="0"/>
              <a:t>klo – v potravinářském a chemickém průmyslu</a:t>
            </a:r>
          </a:p>
          <a:p>
            <a:r>
              <a:rPr lang="cs-CZ" sz="2400" dirty="0"/>
              <a:t>l</a:t>
            </a:r>
            <a:r>
              <a:rPr lang="cs-CZ" sz="2400" dirty="0" smtClean="0"/>
              <a:t>itina – pro potrubí velkých průměrů s malými tlaky</a:t>
            </a:r>
          </a:p>
          <a:p>
            <a:r>
              <a:rPr lang="cs-CZ" sz="2400" dirty="0"/>
              <a:t>b</a:t>
            </a:r>
            <a:r>
              <a:rPr lang="cs-CZ" sz="2400" dirty="0" smtClean="0"/>
              <a:t>eton, kamenina, čedič – doprava odpadních vod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348618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Druhy spojování trubek:</a:t>
            </a: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412776"/>
            <a:ext cx="7608887" cy="360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386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Přírubové trubky se používají pro větší </a:t>
            </a:r>
            <a:r>
              <a:rPr lang="cs-CZ" sz="2400" dirty="0"/>
              <a:t>průměry potrubí. Přírubový spoj funguje tak, že se mezi čela spojovaných trubek vloží těsnění a toto těsnění se stlačí pomocí utažení šroubů s maticemi vložených do otvorů v přírubách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6836"/>
            <a:ext cx="2736304" cy="2594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06836"/>
            <a:ext cx="2520280" cy="2378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29000"/>
            <a:ext cx="2375148" cy="20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622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Hrdlové spoje </a:t>
            </a:r>
            <a:r>
              <a:rPr lang="cs-CZ" sz="2400" dirty="0" smtClean="0"/>
              <a:t>slouží </a:t>
            </a:r>
            <a:r>
              <a:rPr lang="cs-CZ" sz="2400" dirty="0"/>
              <a:t>obvykle pro spojování středních velikostí DN a pro dopravu látek s menším přetlakem. Při montáži je z důvodu těsnosti důležitý směr proudění. Ten má být vždy z menšího průměru do trubky, která má rozšířené hrdlo, aby se dopravovaná látka nedostávala hrdlem ven z potrubí. </a:t>
            </a:r>
            <a:r>
              <a:rPr lang="cs-CZ" sz="2400" dirty="0" smtClean="0"/>
              <a:t>Typickým </a:t>
            </a:r>
            <a:r>
              <a:rPr lang="cs-CZ" sz="2400" dirty="0"/>
              <a:t>příkladem používání hrdlových spojů jsou odpadní potrubí.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29000"/>
            <a:ext cx="4346054" cy="183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2174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62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Šroubové spoje se používají pro menší průměry potrubí. </a:t>
            </a:r>
            <a:r>
              <a:rPr lang="cs-CZ" sz="2400" dirty="0" smtClean="0"/>
              <a:t> </a:t>
            </a:r>
            <a:r>
              <a:rPr lang="cs-CZ" sz="2400" dirty="0"/>
              <a:t>Principem těchto druhů spojení je převlečená matice, která se utahuje na vnější závit vyrobený na protikusu šroubení. Z důvodu utěsnění spoje se pod </a:t>
            </a:r>
            <a:r>
              <a:rPr lang="cs-CZ" sz="2400" dirty="0" err="1"/>
              <a:t>převlečnou</a:t>
            </a:r>
            <a:r>
              <a:rPr lang="cs-CZ" sz="2400" dirty="0"/>
              <a:t> matici umísťují těsnění. </a:t>
            </a:r>
            <a:r>
              <a:rPr lang="cs-CZ" sz="2400" dirty="0" smtClean="0"/>
              <a:t>Závitová </a:t>
            </a:r>
            <a:r>
              <a:rPr lang="cs-CZ" sz="2400" dirty="0"/>
              <a:t>spojení se často používají z důvodu jejich dobré těsnosti a současně možnosti demontáže potrubí.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63" y="3396149"/>
            <a:ext cx="418147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070855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443</Words>
  <Application>Microsoft Office PowerPoint</Application>
  <PresentationFormat>Předvádění na obrazovce (4:3)</PresentationFormat>
  <Paragraphs>87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Potrubí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Kralova</dc:creator>
  <cp:lastModifiedBy>Kralova</cp:lastModifiedBy>
  <cp:revision>17</cp:revision>
  <dcterms:created xsi:type="dcterms:W3CDTF">2012-08-30T05:58:58Z</dcterms:created>
  <dcterms:modified xsi:type="dcterms:W3CDTF">2013-02-14T13:57:54Z</dcterms:modified>
</cp:coreProperties>
</file>