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notesMasterIdLst>
    <p:notesMasterId r:id="rId17"/>
  </p:notesMasterIdLst>
  <p:sldIdLst>
    <p:sldId id="268" r:id="rId3"/>
    <p:sldId id="269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  <p:sldId id="266" r:id="rId14"/>
    <p:sldId id="267" r:id="rId15"/>
    <p:sldId id="270" r:id="rId16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6" autoAdjust="0"/>
    <p:restoredTop sz="94671" autoAdjust="0"/>
  </p:normalViewPr>
  <p:slideViewPr>
    <p:cSldViewPr>
      <p:cViewPr varScale="1">
        <p:scale>
          <a:sx n="71" d="100"/>
          <a:sy n="71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notesMaster" Target="notesMasters/notes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179E0B-346B-43A4-9C24-EA87C1DB7AC2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8485A08-77A9-4AF0-A63E-7C145049EC0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4533946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01247515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915887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9319775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179790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13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5608069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14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063041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3524233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9295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260161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6332590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62650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52852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1509310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8485A08-77A9-4AF0-A63E-7C145049EC0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32572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9" name="Nadpis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odnadpis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cs-CZ" smtClean="0"/>
              <a:t>Kliknutím lze upravit styl předlohy.</a:t>
            </a:r>
            <a:endParaRPr kumimoji="0" lang="en-US"/>
          </a:p>
        </p:txBody>
      </p:sp>
      <p:sp>
        <p:nvSpPr>
          <p:cNvPr id="16" name="Zástupný symbol pro datum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2" name="Zástupný symbol pro zápatí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5" name="Zástupný symbol pro číslo snímku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Nadpis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7" name="Zástupný symbol pro obsah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19" name="Zástupný symbol pro zápatí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6" name="Zástupný symbol pro text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11" name="Zástupný symbol pro zápatí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16" name="Zástupný symbol pro číslo snímku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8" name="Nadpis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Nadpis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3" name="Zástupný symbol pro obsah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1" name="Zástupný symbol pro datum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10" name="Zástupný symbol pro zápatí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Nadpis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3" name="Zástupný symbol pro text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25" name="Zástupný symbol pro text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8" name="Zástupný symbol pro obsah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10" name="Zástupný symbol pro datum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1" name="Přímá spojnice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Nadpis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12" name="Zástupný symbol pro datum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21" name="Zástupný symbol pro zápatí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24" name="Zástupný symbol pro zápatí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římá spojnice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Nadpis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  <p:sp>
        <p:nvSpPr>
          <p:cNvPr id="14" name="Zástupný symbol pro obsah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29" name="Zástupný symbol pro zápatí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Zástupný symbol pro obrázek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cs-CZ" dirty="0" smtClean="0"/>
              <a:t>Kliknutím na ikonu přidáte obrázek.</a:t>
            </a:r>
            <a:endParaRPr kumimoji="0" lang="en-US" dirty="0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31" name="Zástupný symbol pro číslo snímku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7" name="Nadpis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26" name="Zástupný symbol pro text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cs-CZ" smtClean="0"/>
              <a:t>Kliknutím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 dirty="0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římá spojnice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8" name="Zástupný symbol pro text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cs-CZ" smtClean="0"/>
              <a:t>Kliknutím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11" name="Zástupný symbol pro datum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95EC1D4A-A796-47C3-A63E-CE236FB377E2}" type="datetimeFigureOut">
              <a:rPr lang="cs-CZ" smtClean="0"/>
              <a:t>1.7.2013</a:t>
            </a:fld>
            <a:endParaRPr lang="cs-CZ" dirty="0"/>
          </a:p>
        </p:txBody>
      </p:sp>
      <p:sp>
        <p:nvSpPr>
          <p:cNvPr id="28" name="Zástupný symbol pro zápatí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cs-CZ" dirty="0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C57A5DF-1266-40EA-9282-1E66B9DE06C0}" type="slidenum">
              <a:rPr lang="cs-CZ" smtClean="0"/>
              <a:t>‹#›</a:t>
            </a:fld>
            <a:endParaRPr lang="cs-CZ" dirty="0"/>
          </a:p>
        </p:txBody>
      </p:sp>
      <p:sp>
        <p:nvSpPr>
          <p:cNvPr id="10" name="Zástupný symbol pro nadpis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cs-CZ" smtClean="0"/>
              <a:t>Kliknutím lze upravit styl.</a:t>
            </a:r>
            <a:endParaRPr kumimoji="0" lang="en-US"/>
          </a:p>
        </p:txBody>
      </p:sp>
      <p:sp>
        <p:nvSpPr>
          <p:cNvPr id="9" name="Přímá spojnice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2" name="Přímá spojnice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w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7" Type="http://schemas.openxmlformats.org/officeDocument/2006/relationships/image" Target="../media/image10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wmf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algn="ctr" eaLnBrk="1" hangingPunct="1"/>
            <a:r>
              <a:rPr lang="cs-CZ" dirty="0" smtClean="0"/>
              <a:t>    Technické materiály</a:t>
            </a:r>
            <a:br>
              <a:rPr lang="cs-CZ" dirty="0" smtClean="0"/>
            </a:br>
            <a:r>
              <a:rPr lang="cs-CZ" dirty="0" smtClean="0"/>
              <a:t>opakování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1996803" y="2132856"/>
            <a:ext cx="5616847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VY_32_INOVACE_39_Technické materiály-opakování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313" y="2617330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1477989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2952" y="146"/>
            <a:ext cx="8967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7200" b="1" dirty="0" smtClean="0"/>
              <a:t>Z čeho se vyrábí </a:t>
            </a:r>
          </a:p>
          <a:p>
            <a:pPr algn="ctr"/>
            <a:r>
              <a:rPr lang="cs-CZ" sz="7200" b="1" dirty="0" smtClean="0"/>
              <a:t>technická pryž?</a:t>
            </a:r>
            <a:endParaRPr lang="cs-CZ" sz="7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49568" y="2007418"/>
            <a:ext cx="8062400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r>
              <a:rPr lang="cs-CZ" sz="8800" b="1" dirty="0" smtClean="0">
                <a:solidFill>
                  <a:srgbClr val="00B050"/>
                </a:solidFill>
              </a:rPr>
              <a:t>Hlavní surovinou</a:t>
            </a:r>
          </a:p>
          <a:p>
            <a:r>
              <a:rPr lang="cs-CZ" sz="8800" b="1" dirty="0">
                <a:solidFill>
                  <a:srgbClr val="00B050"/>
                </a:solidFill>
              </a:rPr>
              <a:t>j</a:t>
            </a:r>
            <a:r>
              <a:rPr lang="cs-CZ" sz="8800" b="1" dirty="0" smtClean="0">
                <a:solidFill>
                  <a:srgbClr val="00B050"/>
                </a:solidFill>
              </a:rPr>
              <a:t>e KAUČUK</a:t>
            </a:r>
          </a:p>
        </p:txBody>
      </p:sp>
      <p:sp>
        <p:nvSpPr>
          <p:cNvPr id="4" name="Veselý obličej 3"/>
          <p:cNvSpPr/>
          <p:nvPr/>
        </p:nvSpPr>
        <p:spPr>
          <a:xfrm>
            <a:off x="7164288" y="4797152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Users\Mirek\AppData\Local\Microsoft\Windows\Temporary Internet Files\Content.IE5\ET3COPW5\MC90007907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06725" y="5238750"/>
            <a:ext cx="1441450" cy="1050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95995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2952" y="146"/>
            <a:ext cx="896744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7200" b="1" dirty="0" smtClean="0"/>
              <a:t>Základní surovinou pro výrobu kůže jsou?</a:t>
            </a:r>
            <a:endParaRPr lang="cs-CZ" sz="7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53044" y="2026379"/>
            <a:ext cx="9120254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r>
              <a:rPr lang="cs-CZ" sz="8800" b="1" dirty="0" smtClean="0">
                <a:solidFill>
                  <a:srgbClr val="00B050"/>
                </a:solidFill>
              </a:rPr>
              <a:t>Jsou to zejména </a:t>
            </a:r>
          </a:p>
          <a:p>
            <a:r>
              <a:rPr lang="cs-CZ" sz="8800" b="1" dirty="0" smtClean="0">
                <a:solidFill>
                  <a:srgbClr val="00B050"/>
                </a:solidFill>
              </a:rPr>
              <a:t>kůže zvířat (hovězí)</a:t>
            </a:r>
          </a:p>
        </p:txBody>
      </p:sp>
      <p:sp>
        <p:nvSpPr>
          <p:cNvPr id="4" name="Veselý obličej 3"/>
          <p:cNvSpPr/>
          <p:nvPr/>
        </p:nvSpPr>
        <p:spPr>
          <a:xfrm>
            <a:off x="7197554" y="5302448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3074" name="Picture 2" descr="C:\Users\Mirek\AppData\Local\Microsoft\Windows\Temporary Internet Files\Content.IE5\BITYWE3R\MC90035737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0775" y="4906963"/>
            <a:ext cx="1262063" cy="17986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45253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2952" y="-315416"/>
            <a:ext cx="8967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7200" b="1" dirty="0" smtClean="0"/>
              <a:t>Základní surovinou pro výrobu textilií jsou</a:t>
            </a:r>
          </a:p>
          <a:p>
            <a:pPr algn="ctr"/>
            <a:r>
              <a:rPr lang="cs-CZ" sz="7200" b="1" dirty="0" smtClean="0"/>
              <a:t>vlákna?</a:t>
            </a:r>
            <a:endParaRPr lang="cs-CZ" sz="7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570" y="2901791"/>
            <a:ext cx="9107430" cy="24006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r>
              <a:rPr lang="cs-CZ" sz="4400" b="1" dirty="0" smtClean="0">
                <a:solidFill>
                  <a:srgbClr val="00B050"/>
                </a:solidFill>
              </a:rPr>
              <a:t>1. Rostlinná (len, lýko, konopí, bavlna)</a:t>
            </a:r>
          </a:p>
          <a:p>
            <a:r>
              <a:rPr lang="cs-CZ" sz="4400" b="1" dirty="0" smtClean="0">
                <a:solidFill>
                  <a:srgbClr val="00B050"/>
                </a:solidFill>
              </a:rPr>
              <a:t>2. Živočišná (vlna, výměšek housenek)</a:t>
            </a:r>
          </a:p>
          <a:p>
            <a:r>
              <a:rPr lang="cs-CZ" sz="4400" b="1" dirty="0" smtClean="0">
                <a:solidFill>
                  <a:srgbClr val="00B050"/>
                </a:solidFill>
              </a:rPr>
              <a:t>3. Umělá (silon, nylon, perlon)</a:t>
            </a:r>
            <a:endParaRPr lang="cs-CZ" sz="4000" b="1" dirty="0" smtClean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197554" y="5302448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2050" name="Picture 2" descr="C:\Users\Mirek\AppData\Local\Microsoft\Windows\Temporary Internet Files\Content.IE5\BITYWE3R\MC90021226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5139587"/>
            <a:ext cx="1676554" cy="13338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48958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2952" y="-315416"/>
            <a:ext cx="8967440" cy="34163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7200" b="1" dirty="0" smtClean="0"/>
              <a:t>Dřevo jako jeden ze</a:t>
            </a:r>
          </a:p>
          <a:p>
            <a:pPr algn="ctr"/>
            <a:r>
              <a:rPr lang="cs-CZ" sz="7200" b="1" dirty="0"/>
              <a:t>z</a:t>
            </a:r>
            <a:r>
              <a:rPr lang="cs-CZ" sz="7200" b="1" dirty="0" smtClean="0"/>
              <a:t>ákladních materiálů, dělení podle původu?</a:t>
            </a:r>
            <a:endParaRPr lang="cs-CZ" sz="7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36570" y="2901791"/>
            <a:ext cx="8073492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pPr marL="742950" indent="-742950">
              <a:buAutoNum type="arabicPeriod"/>
            </a:pPr>
            <a:r>
              <a:rPr lang="cs-CZ" sz="4400" b="1" dirty="0" smtClean="0">
                <a:solidFill>
                  <a:srgbClr val="00B050"/>
                </a:solidFill>
              </a:rPr>
              <a:t>Domácí dřeviny </a:t>
            </a:r>
          </a:p>
          <a:p>
            <a:r>
              <a:rPr lang="cs-CZ" sz="4400" b="1" dirty="0" smtClean="0">
                <a:solidFill>
                  <a:srgbClr val="00B050"/>
                </a:solidFill>
              </a:rPr>
              <a:t>      A) jehličnany – tvrdé a měkké</a:t>
            </a:r>
          </a:p>
          <a:p>
            <a:r>
              <a:rPr lang="cs-CZ" sz="4400" b="1" dirty="0">
                <a:solidFill>
                  <a:srgbClr val="00B050"/>
                </a:solidFill>
              </a:rPr>
              <a:t> </a:t>
            </a:r>
            <a:r>
              <a:rPr lang="cs-CZ" sz="4400" b="1" dirty="0" smtClean="0">
                <a:solidFill>
                  <a:srgbClr val="00B050"/>
                </a:solidFill>
              </a:rPr>
              <a:t>     B) listnaté – tvrdé a měkké</a:t>
            </a:r>
          </a:p>
          <a:p>
            <a:r>
              <a:rPr lang="cs-CZ" sz="4400" b="1" dirty="0" smtClean="0">
                <a:solidFill>
                  <a:srgbClr val="00B050"/>
                </a:solidFill>
              </a:rPr>
              <a:t>2. Cizokrajné dřeviny (např. korek)</a:t>
            </a:r>
          </a:p>
        </p:txBody>
      </p:sp>
      <p:sp>
        <p:nvSpPr>
          <p:cNvPr id="4" name="Veselý obličej 3"/>
          <p:cNvSpPr/>
          <p:nvPr/>
        </p:nvSpPr>
        <p:spPr>
          <a:xfrm>
            <a:off x="7812360" y="5589240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1026" name="Picture 2" descr="C:\Users\Mirek\AppData\Local\Microsoft\Windows\Temporary Internet Files\Content.IE5\ET3COPW5\MP90018512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96666" y="3055436"/>
            <a:ext cx="1167822" cy="1738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703453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0109342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83440991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</a:t>
                      </a: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Technické materiály - opakování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VY_32_INOVACE_39_Technicke materiály - opakování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15.4.2013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rozdělení technických materiálů.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9772335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319305" y="1743122"/>
            <a:ext cx="8820472" cy="28777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cs-CZ" sz="11500" b="1" dirty="0" smtClean="0"/>
              <a:t>Opakování </a:t>
            </a:r>
            <a:r>
              <a:rPr lang="cs-CZ" sz="4800" b="1" dirty="0" smtClean="0"/>
              <a:t> </a:t>
            </a:r>
          </a:p>
          <a:p>
            <a:pPr algn="ctr"/>
            <a:r>
              <a:rPr lang="cs-CZ" sz="6600" b="1" dirty="0" smtClean="0"/>
              <a:t>„Technické materiály I.“</a:t>
            </a:r>
            <a:endParaRPr lang="cs-CZ" sz="6600" b="1" dirty="0"/>
          </a:p>
        </p:txBody>
      </p:sp>
      <p:pic>
        <p:nvPicPr>
          <p:cNvPr id="8194" name="Picture 2" descr="C:\Users\Mirek\AppData\Local\Microsoft\Windows\Temporary Internet Files\Content.IE5\ET3COPW5\MC90005675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0413" y="336550"/>
            <a:ext cx="1147762" cy="1809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Mirek\AppData\Local\Microsoft\Windows\Temporary Internet Files\Content.IE5\BITYWE3R\MP900399934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476" y="406630"/>
            <a:ext cx="1620540" cy="16205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Users\Mirek\AppData\Local\Microsoft\Windows\Temporary Internet Files\Content.IE5\ET3COPW5\MP90040098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73265" y="4620833"/>
            <a:ext cx="1623069" cy="2029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Users\Mirek\AppData\Local\Microsoft\Windows\Temporary Internet Files\Content.IE5\BITYWE3R\MC90035399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760" y="4149080"/>
            <a:ext cx="2639225" cy="2568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8" name="Picture 6" descr="C:\Users\Mirek\AppData\Local\Microsoft\Windows\Temporary Internet Files\Content.IE5\J0OY2UGZ\MP900178083[1]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57316"/>
            <a:ext cx="2841425" cy="18942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978552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7671" y="645631"/>
            <a:ext cx="930658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5400" b="1" dirty="0" smtClean="0"/>
              <a:t>Jak se rozdělují neželezné kovy?</a:t>
            </a:r>
            <a:endParaRPr lang="cs-CZ" sz="5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619672" y="2204864"/>
            <a:ext cx="3787832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8800" b="1" dirty="0" smtClean="0">
                <a:solidFill>
                  <a:srgbClr val="00B050"/>
                </a:solidFill>
              </a:rPr>
              <a:t>Lehké</a:t>
            </a:r>
            <a:endParaRPr lang="cs-CZ" b="1" dirty="0" smtClean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8800" b="1" dirty="0" smtClean="0">
                <a:solidFill>
                  <a:srgbClr val="00B050"/>
                </a:solidFill>
              </a:rPr>
              <a:t>Těžké</a:t>
            </a:r>
            <a:endParaRPr lang="cs-CZ" sz="8800" b="1" dirty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164288" y="4797152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pic>
        <p:nvPicPr>
          <p:cNvPr id="7170" name="Picture 2" descr="C:\Users\Mirek\AppData\Local\Microsoft\Windows\Temporary Internet Files\Content.IE5\ET3COPW5\MC900060119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5369" y="1844824"/>
            <a:ext cx="1941047" cy="27108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18509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260648"/>
            <a:ext cx="8521435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5400" b="1" dirty="0" smtClean="0"/>
              <a:t>Vyjmenuj lehké kovy a popiš,</a:t>
            </a:r>
          </a:p>
          <a:p>
            <a:pPr algn="ctr"/>
            <a:r>
              <a:rPr lang="cs-CZ" sz="5400" b="1" dirty="0" smtClean="0"/>
              <a:t> jak je poznáš?</a:t>
            </a:r>
            <a:endParaRPr lang="cs-CZ" sz="5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-7671" y="2232585"/>
            <a:ext cx="9320757" cy="378565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Hliník a jeho slitiny</a:t>
            </a:r>
            <a:endParaRPr lang="cs-CZ" sz="1600" b="1" dirty="0" smtClean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Hořčík a jeho slitiny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Titán a jeho slitiny</a:t>
            </a:r>
            <a:endParaRPr lang="cs-CZ" sz="8000" b="1" dirty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596336" y="5805264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331640" y="6010788"/>
            <a:ext cx="5380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>
                <a:solidFill>
                  <a:srgbClr val="00B050"/>
                </a:solidFill>
              </a:rPr>
              <a:t>p</a:t>
            </a:r>
            <a:r>
              <a:rPr lang="cs-CZ" sz="3600" b="1" dirty="0" smtClean="0">
                <a:solidFill>
                  <a:srgbClr val="00B050"/>
                </a:solidFill>
              </a:rPr>
              <a:t>odle hustoty – &lt; 5 kg/dm</a:t>
            </a:r>
            <a:r>
              <a:rPr lang="cs-CZ" sz="3600" b="1" baseline="30000" dirty="0" smtClean="0">
                <a:solidFill>
                  <a:srgbClr val="00B050"/>
                </a:solidFill>
              </a:rPr>
              <a:t>3</a:t>
            </a:r>
            <a:endParaRPr lang="cs-CZ" sz="3600" b="1" baseline="300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2351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0" y="0"/>
            <a:ext cx="8480591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5400" b="1" dirty="0" smtClean="0"/>
              <a:t>Vyjmenuj těžké kovy a popiš,</a:t>
            </a:r>
          </a:p>
          <a:p>
            <a:pPr algn="ctr"/>
            <a:r>
              <a:rPr lang="cs-CZ" sz="5400" b="1" dirty="0" smtClean="0"/>
              <a:t> jak je poznáš?</a:t>
            </a:r>
            <a:endParaRPr lang="cs-CZ" sz="5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4142" y="1131653"/>
            <a:ext cx="9865521" cy="526297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342900" indent="-342900">
              <a:buFont typeface="+mj-lt"/>
              <a:buAutoNum type="arabicPeriod"/>
            </a:pPr>
            <a:endParaRPr lang="cs-CZ" sz="1600" b="1" dirty="0" smtClean="0">
              <a:solidFill>
                <a:srgbClr val="00B050"/>
              </a:solidFill>
            </a:endParaRPr>
          </a:p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Měď, nikl, olovo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Cín, zinek, kobalt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Zlato, stříbro, platina</a:t>
            </a:r>
          </a:p>
          <a:p>
            <a:pPr marL="342900" indent="-342900">
              <a:buFont typeface="+mj-lt"/>
              <a:buAutoNum type="arabicPeriod"/>
            </a:pPr>
            <a:r>
              <a:rPr lang="cs-CZ" sz="8000" b="1" dirty="0" smtClean="0">
                <a:solidFill>
                  <a:srgbClr val="00B050"/>
                </a:solidFill>
              </a:rPr>
              <a:t>Uran, plutonium</a:t>
            </a:r>
            <a:endParaRPr lang="cs-CZ" sz="8000" b="1" dirty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596336" y="5805264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1331640" y="6010788"/>
            <a:ext cx="538064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>
                <a:solidFill>
                  <a:srgbClr val="00B050"/>
                </a:solidFill>
              </a:rPr>
              <a:t>p</a:t>
            </a:r>
            <a:r>
              <a:rPr lang="cs-CZ" sz="3600" b="1" dirty="0" smtClean="0">
                <a:solidFill>
                  <a:srgbClr val="00B050"/>
                </a:solidFill>
              </a:rPr>
              <a:t>odle hustoty – &gt; 5 kg/dm</a:t>
            </a:r>
            <a:r>
              <a:rPr lang="cs-CZ" sz="3600" b="1" baseline="30000" dirty="0" smtClean="0">
                <a:solidFill>
                  <a:srgbClr val="00B050"/>
                </a:solidFill>
              </a:rPr>
              <a:t>3</a:t>
            </a:r>
            <a:endParaRPr lang="cs-CZ" sz="3600" b="1" baseline="30000" dirty="0">
              <a:solidFill>
                <a:srgbClr val="00B050"/>
              </a:solidFill>
            </a:endParaRPr>
          </a:p>
        </p:txBody>
      </p:sp>
      <p:pic>
        <p:nvPicPr>
          <p:cNvPr id="6146" name="Picture 2" descr="C:\Users\Mirek\AppData\Local\Microsoft\Windows\Temporary Internet Files\Content.IE5\IHO8QAD1\MP900289900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87647" y="1012979"/>
            <a:ext cx="985888" cy="14826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43576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7671" y="645631"/>
            <a:ext cx="919482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5400" b="1" dirty="0" smtClean="0"/>
              <a:t>Jak se označují neželezné kovy?</a:t>
            </a:r>
            <a:endParaRPr lang="cs-CZ" sz="5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0" y="1412776"/>
            <a:ext cx="9547294" cy="57861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r>
              <a:rPr lang="cs-CZ" sz="8800" b="1" dirty="0" smtClean="0">
                <a:solidFill>
                  <a:srgbClr val="00B050"/>
                </a:solidFill>
              </a:rPr>
              <a:t>Číselnými značkami </a:t>
            </a:r>
          </a:p>
          <a:p>
            <a:r>
              <a:rPr lang="cs-CZ" sz="8800" b="1" dirty="0">
                <a:solidFill>
                  <a:srgbClr val="00B050"/>
                </a:solidFill>
              </a:rPr>
              <a:t>p</a:t>
            </a:r>
            <a:r>
              <a:rPr lang="cs-CZ" sz="8800" b="1" dirty="0" smtClean="0">
                <a:solidFill>
                  <a:srgbClr val="00B050"/>
                </a:solidFill>
              </a:rPr>
              <a:t>odle ČSN, základní</a:t>
            </a:r>
          </a:p>
          <a:p>
            <a:r>
              <a:rPr lang="cs-CZ" sz="8800" b="1" dirty="0" smtClean="0">
                <a:solidFill>
                  <a:srgbClr val="00B050"/>
                </a:solidFill>
              </a:rPr>
              <a:t> číslo je šestimístné</a:t>
            </a:r>
          </a:p>
          <a:p>
            <a:r>
              <a:rPr lang="cs-CZ" sz="8800" b="1" dirty="0" smtClean="0">
                <a:solidFill>
                  <a:srgbClr val="00B050"/>
                </a:solidFill>
              </a:rPr>
              <a:t> + doplňkové číslo</a:t>
            </a:r>
            <a:endParaRPr lang="cs-CZ" sz="8800" b="1" dirty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596336" y="0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7319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-7671" y="645631"/>
            <a:ext cx="908627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5400" b="1" dirty="0" smtClean="0"/>
              <a:t>Vyjmenuj nekovové materiály?</a:t>
            </a:r>
            <a:endParaRPr lang="cs-CZ" sz="54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-180528" y="908720"/>
            <a:ext cx="9660273" cy="71404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r>
              <a:rPr lang="cs-CZ" sz="8800" b="1" dirty="0">
                <a:solidFill>
                  <a:srgbClr val="00B050"/>
                </a:solidFill>
              </a:rPr>
              <a:t>p</a:t>
            </a:r>
            <a:r>
              <a:rPr lang="cs-CZ" sz="8800" b="1" dirty="0" smtClean="0">
                <a:solidFill>
                  <a:srgbClr val="00B050"/>
                </a:solidFill>
              </a:rPr>
              <a:t>lasty, </a:t>
            </a:r>
            <a:r>
              <a:rPr lang="cs-CZ" sz="8800" b="1" dirty="0" err="1" smtClean="0">
                <a:solidFill>
                  <a:srgbClr val="00B050"/>
                </a:solidFill>
              </a:rPr>
              <a:t>tech.pryž</a:t>
            </a:r>
            <a:endParaRPr lang="cs-CZ" sz="8800" b="1" dirty="0" smtClean="0">
              <a:solidFill>
                <a:srgbClr val="00B050"/>
              </a:solidFill>
            </a:endParaRPr>
          </a:p>
          <a:p>
            <a:r>
              <a:rPr lang="cs-CZ" sz="8800" b="1" dirty="0" err="1">
                <a:solidFill>
                  <a:srgbClr val="00B050"/>
                </a:solidFill>
              </a:rPr>
              <a:t>t</a:t>
            </a:r>
            <a:r>
              <a:rPr lang="cs-CZ" sz="8800" b="1" dirty="0" err="1" smtClean="0">
                <a:solidFill>
                  <a:srgbClr val="00B050"/>
                </a:solidFill>
              </a:rPr>
              <a:t>echn.textílie,dřevo</a:t>
            </a:r>
            <a:r>
              <a:rPr lang="cs-CZ" sz="8800" b="1" dirty="0" smtClean="0">
                <a:solidFill>
                  <a:srgbClr val="00B050"/>
                </a:solidFill>
              </a:rPr>
              <a:t>,</a:t>
            </a:r>
          </a:p>
          <a:p>
            <a:r>
              <a:rPr lang="cs-CZ" sz="8800" b="1" dirty="0">
                <a:solidFill>
                  <a:srgbClr val="00B050"/>
                </a:solidFill>
              </a:rPr>
              <a:t>s</a:t>
            </a:r>
            <a:r>
              <a:rPr lang="cs-CZ" sz="8800" b="1" dirty="0" smtClean="0">
                <a:solidFill>
                  <a:srgbClr val="00B050"/>
                </a:solidFill>
              </a:rPr>
              <a:t>klo, </a:t>
            </a:r>
            <a:r>
              <a:rPr lang="cs-CZ" sz="8800" b="1" dirty="0" err="1" smtClean="0">
                <a:solidFill>
                  <a:srgbClr val="00B050"/>
                </a:solidFill>
              </a:rPr>
              <a:t>tech.keramika</a:t>
            </a:r>
            <a:r>
              <a:rPr lang="cs-CZ" sz="8800" b="1" dirty="0" smtClean="0">
                <a:solidFill>
                  <a:srgbClr val="00B050"/>
                </a:solidFill>
              </a:rPr>
              <a:t>,</a:t>
            </a:r>
          </a:p>
          <a:p>
            <a:r>
              <a:rPr lang="cs-CZ" sz="8800" b="1" dirty="0">
                <a:solidFill>
                  <a:srgbClr val="00B050"/>
                </a:solidFill>
              </a:rPr>
              <a:t>b</a:t>
            </a:r>
            <a:r>
              <a:rPr lang="cs-CZ" sz="8800" b="1" dirty="0" smtClean="0">
                <a:solidFill>
                  <a:srgbClr val="00B050"/>
                </a:solidFill>
              </a:rPr>
              <a:t>rusiva a maziva</a:t>
            </a:r>
          </a:p>
          <a:p>
            <a:endParaRPr lang="cs-CZ" sz="8800" b="1" dirty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832995" y="5373216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4311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 txBox="1"/>
          <p:nvPr/>
        </p:nvSpPr>
        <p:spPr>
          <a:xfrm>
            <a:off x="1060244" y="332656"/>
            <a:ext cx="66523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7200" b="1" dirty="0" smtClean="0"/>
              <a:t>Jaké znáš plasty?</a:t>
            </a:r>
            <a:endParaRPr lang="cs-CZ" sz="7200" b="1" dirty="0"/>
          </a:p>
        </p:txBody>
      </p:sp>
      <p:sp>
        <p:nvSpPr>
          <p:cNvPr id="3" name="TextovéPole 2"/>
          <p:cNvSpPr txBox="1"/>
          <p:nvPr/>
        </p:nvSpPr>
        <p:spPr>
          <a:xfrm>
            <a:off x="1426482" y="1719386"/>
            <a:ext cx="5715924" cy="307776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cs-CZ" b="1" dirty="0" smtClean="0">
              <a:solidFill>
                <a:srgbClr val="00B050"/>
              </a:solidFill>
            </a:endParaRPr>
          </a:p>
          <a:p>
            <a:r>
              <a:rPr lang="cs-CZ" sz="8800" b="1" dirty="0" smtClean="0">
                <a:solidFill>
                  <a:srgbClr val="00B050"/>
                </a:solidFill>
              </a:rPr>
              <a:t>PVC, PE, PA</a:t>
            </a:r>
          </a:p>
          <a:p>
            <a:r>
              <a:rPr lang="cs-CZ" sz="8800" b="1" dirty="0" smtClean="0">
                <a:solidFill>
                  <a:srgbClr val="00B050"/>
                </a:solidFill>
              </a:rPr>
              <a:t>PP, PS, PTFE</a:t>
            </a:r>
            <a:endParaRPr lang="cs-CZ" sz="8800" b="1" dirty="0">
              <a:solidFill>
                <a:srgbClr val="00B050"/>
              </a:solidFill>
            </a:endParaRPr>
          </a:p>
        </p:txBody>
      </p:sp>
      <p:sp>
        <p:nvSpPr>
          <p:cNvPr id="4" name="Veselý obličej 3"/>
          <p:cNvSpPr/>
          <p:nvPr/>
        </p:nvSpPr>
        <p:spPr>
          <a:xfrm>
            <a:off x="7164288" y="4797152"/>
            <a:ext cx="1152128" cy="1008112"/>
          </a:xfrm>
          <a:prstGeom prst="smileyFace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467544" y="5085184"/>
            <a:ext cx="64998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200" b="1" dirty="0" smtClean="0">
                <a:solidFill>
                  <a:srgbClr val="FF0000"/>
                </a:solidFill>
              </a:rPr>
              <a:t>Zkratky  přeměň na plný název plastů</a:t>
            </a:r>
            <a:endParaRPr lang="cs-CZ" sz="3200" b="1" dirty="0">
              <a:solidFill>
                <a:srgbClr val="FF0000"/>
              </a:solidFill>
            </a:endParaRPr>
          </a:p>
        </p:txBody>
      </p:sp>
      <p:pic>
        <p:nvPicPr>
          <p:cNvPr id="5122" name="Picture 2" descr="C:\Users\Mirek\AppData\Local\Microsoft\Windows\Temporary Internet Files\Content.IE5\IHO8QAD1\MC90003019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40513" y="1268760"/>
            <a:ext cx="1827886" cy="16861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6037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5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image" Target="../media/image2.jpeg"/></Relationships>
</file>

<file path=ppt/theme/theme1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esta">
  <a:themeElements>
    <a:clrScheme name="Cesta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Cesta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Cesta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155</TotalTime>
  <Words>393</Words>
  <Application>Microsoft Office PowerPoint</Application>
  <PresentationFormat>Předvádění na obrazovce (4:3)</PresentationFormat>
  <Paragraphs>104</Paragraphs>
  <Slides>14</Slides>
  <Notes>14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14</vt:i4>
      </vt:variant>
    </vt:vector>
  </HeadingPairs>
  <TitlesOfParts>
    <vt:vector size="16" baseType="lpstr">
      <vt:lpstr>Motiv sady Office</vt:lpstr>
      <vt:lpstr>Cesta</vt:lpstr>
      <vt:lpstr>    Technické materiály opakování</vt:lpstr>
      <vt:lpstr>Záznamový list výukového materiálu 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Mirek</dc:creator>
  <cp:lastModifiedBy>Kralova</cp:lastModifiedBy>
  <cp:revision>21</cp:revision>
  <dcterms:created xsi:type="dcterms:W3CDTF">2013-04-16T17:04:45Z</dcterms:created>
  <dcterms:modified xsi:type="dcterms:W3CDTF">2013-07-01T06:53:24Z</dcterms:modified>
</cp:coreProperties>
</file>