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7" r:id="rId2"/>
    <p:sldId id="263" r:id="rId3"/>
    <p:sldId id="258" r:id="rId4"/>
    <p:sldId id="264" r:id="rId5"/>
    <p:sldId id="265" r:id="rId6"/>
    <p:sldId id="259" r:id="rId7"/>
    <p:sldId id="260" r:id="rId8"/>
    <p:sldId id="266" r:id="rId9"/>
    <p:sldId id="261" r:id="rId10"/>
    <p:sldId id="262" r:id="rId11"/>
    <p:sldId id="267" r:id="rId12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16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77295C6-4290-460D-A94A-667185B97490}" type="datetimeFigureOut">
              <a:rPr lang="cs-CZ" smtClean="0"/>
              <a:t>1.7.2013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98DE6B-13D5-4531-847C-728E8134791A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7986013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555" name="Zástupný symbol pro poznámky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endParaRPr lang="cs-CZ" smtClean="0"/>
          </a:p>
        </p:txBody>
      </p:sp>
      <p:sp>
        <p:nvSpPr>
          <p:cNvPr id="23556" name="Zástupný symbol pro číslo snímku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FC151CD6-54D9-4021-B9BA-FB8744F60F92}" type="slidenum">
              <a:rPr lang="cs-CZ" smtClean="0"/>
              <a:pPr eaLnBrk="1" hangingPunct="1"/>
              <a:t>1</a:t>
            </a:fld>
            <a:endParaRPr lang="cs-CZ" smtClean="0"/>
          </a:p>
        </p:txBody>
      </p:sp>
    </p:spTree>
    <p:extLst>
      <p:ext uri="{BB962C8B-B14F-4D97-AF65-F5344CB8AC3E}">
        <p14:creationId xmlns:p14="http://schemas.microsoft.com/office/powerpoint/2010/main" val="155710578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98DE6B-13D5-4531-847C-728E8134791A}" type="slidenum">
              <a:rPr lang="cs-CZ" smtClean="0"/>
              <a:t>10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5120067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98DE6B-13D5-4531-847C-728E8134791A}" type="slidenum">
              <a:rPr lang="cs-CZ" smtClean="0"/>
              <a:t>11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7780313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9" name="Zástupný symbol pro poznámky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cs-CZ" smtClean="0"/>
          </a:p>
        </p:txBody>
      </p:sp>
      <p:sp>
        <p:nvSpPr>
          <p:cNvPr id="24580" name="Zástupný symbol pro číslo snímku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E8FA5FD-1888-44F1-A134-8CEC971A978C}" type="slidenum">
              <a:rPr lang="cs-CZ" smtClean="0"/>
              <a:pPr eaLnBrk="1" hangingPunct="1"/>
              <a:t>2</a:t>
            </a:fld>
            <a:endParaRPr lang="cs-CZ" smtClean="0"/>
          </a:p>
        </p:txBody>
      </p:sp>
    </p:spTree>
    <p:extLst>
      <p:ext uri="{BB962C8B-B14F-4D97-AF65-F5344CB8AC3E}">
        <p14:creationId xmlns:p14="http://schemas.microsoft.com/office/powerpoint/2010/main" val="103439739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98DE6B-13D5-4531-847C-728E8134791A}" type="slidenum">
              <a:rPr lang="cs-CZ" smtClean="0"/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820933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98DE6B-13D5-4531-847C-728E8134791A}" type="slidenum">
              <a:rPr lang="cs-CZ" smtClean="0"/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6018930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98DE6B-13D5-4531-847C-728E8134791A}" type="slidenum">
              <a:rPr lang="cs-CZ" smtClean="0"/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6654213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98DE6B-13D5-4531-847C-728E8134791A}" type="slidenum">
              <a:rPr lang="cs-CZ" smtClean="0"/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9206315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98DE6B-13D5-4531-847C-728E8134791A}" type="slidenum">
              <a:rPr lang="cs-CZ" smtClean="0"/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0023530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98DE6B-13D5-4531-847C-728E8134791A}" type="slidenum">
              <a:rPr lang="cs-CZ" smtClean="0"/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1377066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98DE6B-13D5-4531-847C-728E8134791A}" type="slidenum">
              <a:rPr lang="cs-CZ" smtClean="0"/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887618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F40FAF-B8E5-4BEA-8C1E-FA5C24FF0CD6}" type="datetimeFigureOut">
              <a:rPr lang="cs-CZ" smtClean="0"/>
              <a:t>1.7.2013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B0C57-E181-4E34-895F-E9A35F3B4BA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923249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F40FAF-B8E5-4BEA-8C1E-FA5C24FF0CD6}" type="datetimeFigureOut">
              <a:rPr lang="cs-CZ" smtClean="0"/>
              <a:t>1.7.2013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B0C57-E181-4E34-895F-E9A35F3B4BA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1182145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F40FAF-B8E5-4BEA-8C1E-FA5C24FF0CD6}" type="datetimeFigureOut">
              <a:rPr lang="cs-CZ" smtClean="0"/>
              <a:t>1.7.2013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B0C57-E181-4E34-895F-E9A35F3B4BA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689694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F40FAF-B8E5-4BEA-8C1E-FA5C24FF0CD6}" type="datetimeFigureOut">
              <a:rPr lang="cs-CZ" smtClean="0"/>
              <a:t>1.7.2013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B0C57-E181-4E34-895F-E9A35F3B4BA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502837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F40FAF-B8E5-4BEA-8C1E-FA5C24FF0CD6}" type="datetimeFigureOut">
              <a:rPr lang="cs-CZ" smtClean="0"/>
              <a:t>1.7.2013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B0C57-E181-4E34-895F-E9A35F3B4BA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834350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F40FAF-B8E5-4BEA-8C1E-FA5C24FF0CD6}" type="datetimeFigureOut">
              <a:rPr lang="cs-CZ" smtClean="0"/>
              <a:t>1.7.2013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B0C57-E181-4E34-895F-E9A35F3B4BA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392442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F40FAF-B8E5-4BEA-8C1E-FA5C24FF0CD6}" type="datetimeFigureOut">
              <a:rPr lang="cs-CZ" smtClean="0"/>
              <a:t>1.7.2013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B0C57-E181-4E34-895F-E9A35F3B4BA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865128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F40FAF-B8E5-4BEA-8C1E-FA5C24FF0CD6}" type="datetimeFigureOut">
              <a:rPr lang="cs-CZ" smtClean="0"/>
              <a:t>1.7.2013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B0C57-E181-4E34-895F-E9A35F3B4BA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509301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F40FAF-B8E5-4BEA-8C1E-FA5C24FF0CD6}" type="datetimeFigureOut">
              <a:rPr lang="cs-CZ" smtClean="0"/>
              <a:t>1.7.2013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B0C57-E181-4E34-895F-E9A35F3B4BA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44125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F40FAF-B8E5-4BEA-8C1E-FA5C24FF0CD6}" type="datetimeFigureOut">
              <a:rPr lang="cs-CZ" smtClean="0"/>
              <a:t>1.7.2013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B0C57-E181-4E34-895F-E9A35F3B4BA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932778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DF40FAF-B8E5-4BEA-8C1E-FA5C24FF0CD6}" type="datetimeFigureOut">
              <a:rPr lang="cs-CZ" smtClean="0"/>
              <a:t>1.7.2013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86B0C57-E181-4E34-895F-E9A35F3B4BA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660695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F40FAF-B8E5-4BEA-8C1E-FA5C24FF0CD6}" type="datetimeFigureOut">
              <a:rPr lang="cs-CZ" smtClean="0"/>
              <a:t>1.7.2013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6B0C57-E181-4E34-895F-E9A35F3B4BAE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1922793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e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emf"/><Relationship Id="rId4" Type="http://schemas.openxmlformats.org/officeDocument/2006/relationships/image" Target="../media/image6.e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emf"/><Relationship Id="rId3" Type="http://schemas.openxmlformats.org/officeDocument/2006/relationships/image" Target="../media/image8.emf"/><Relationship Id="rId7" Type="http://schemas.openxmlformats.org/officeDocument/2006/relationships/image" Target="../media/image12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emf"/><Relationship Id="rId5" Type="http://schemas.openxmlformats.org/officeDocument/2006/relationships/image" Target="../media/image10.emf"/><Relationship Id="rId4" Type="http://schemas.openxmlformats.org/officeDocument/2006/relationships/image" Target="../media/image9.emf"/><Relationship Id="rId9" Type="http://schemas.openxmlformats.org/officeDocument/2006/relationships/image" Target="../media/image14.emf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emf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Nadpis 1"/>
          <p:cNvSpPr>
            <a:spLocks noGrp="1"/>
          </p:cNvSpPr>
          <p:nvPr>
            <p:ph type="ctrTitle"/>
          </p:nvPr>
        </p:nvSpPr>
        <p:spPr>
          <a:xfrm>
            <a:off x="684213" y="3068638"/>
            <a:ext cx="7772400" cy="1323975"/>
          </a:xfrm>
        </p:spPr>
        <p:txBody>
          <a:bodyPr/>
          <a:lstStyle/>
          <a:p>
            <a:pPr eaLnBrk="1" hangingPunct="1"/>
            <a:r>
              <a:rPr lang="cs-CZ" dirty="0" smtClean="0"/>
              <a:t>Technické materiály</a:t>
            </a:r>
            <a:endParaRPr lang="cs-CZ" dirty="0" smtClean="0">
              <a:solidFill>
                <a:schemeClr val="tx1"/>
              </a:solidFill>
            </a:endParaRPr>
          </a:p>
        </p:txBody>
      </p:sp>
      <p:pic>
        <p:nvPicPr>
          <p:cNvPr id="9219" name="Obrázek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0350" y="476250"/>
            <a:ext cx="6083300" cy="148431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0" name="TextovéPole 4"/>
          <p:cNvSpPr txBox="1">
            <a:spLocks noChangeArrowheads="1"/>
          </p:cNvSpPr>
          <p:nvPr/>
        </p:nvSpPr>
        <p:spPr bwMode="auto">
          <a:xfrm>
            <a:off x="2195513" y="2636838"/>
            <a:ext cx="49688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cs-CZ" b="1" smtClean="0">
                <a:latin typeface="Calibri" pitchFamily="34" charset="0"/>
              </a:rPr>
              <a:t>VY_32_INOVACE_21_Technické materiály</a:t>
            </a:r>
            <a:endParaRPr lang="cs-CZ" b="1" dirty="0">
              <a:latin typeface="Calibri" pitchFamily="34" charset="0"/>
            </a:endParaRPr>
          </a:p>
        </p:txBody>
      </p:sp>
      <p:sp>
        <p:nvSpPr>
          <p:cNvPr id="9221" name="TextovéPole 5"/>
          <p:cNvSpPr txBox="1">
            <a:spLocks noChangeArrowheads="1"/>
          </p:cNvSpPr>
          <p:nvPr/>
        </p:nvSpPr>
        <p:spPr bwMode="auto">
          <a:xfrm>
            <a:off x="5724525" y="5589588"/>
            <a:ext cx="302418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cs-CZ">
                <a:latin typeface="Calibri" pitchFamily="34" charset="0"/>
              </a:rPr>
              <a:t>Autor: ing. Antónia Králová</a:t>
            </a:r>
          </a:p>
        </p:txBody>
      </p:sp>
      <p:pic>
        <p:nvPicPr>
          <p:cNvPr id="922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750" y="3141663"/>
            <a:ext cx="1727200" cy="1947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101014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cs-CZ" dirty="0" smtClean="0"/>
              <a:t>Podle vlastností materiálů se v praxi určuje, který materiál se na daný účel nejlépe hodí.</a:t>
            </a:r>
          </a:p>
          <a:p>
            <a:pPr marL="0" indent="0">
              <a:buNone/>
            </a:pPr>
            <a:r>
              <a:rPr lang="cs-CZ" dirty="0" smtClean="0"/>
              <a:t>Při výběru se zohledňuje:</a:t>
            </a:r>
          </a:p>
          <a:p>
            <a:pPr marL="514350" indent="-514350">
              <a:buAutoNum type="arabicPeriod"/>
            </a:pPr>
            <a:r>
              <a:rPr lang="cs-CZ" dirty="0" smtClean="0"/>
              <a:t>Jakost materiálu</a:t>
            </a:r>
          </a:p>
          <a:p>
            <a:pPr marL="514350" indent="-514350">
              <a:buAutoNum type="arabicPeriod"/>
            </a:pPr>
            <a:r>
              <a:rPr lang="cs-CZ" smtClean="0"/>
              <a:t>Tvar polotovaru</a:t>
            </a:r>
            <a:endParaRPr lang="cs-CZ" dirty="0" smtClean="0"/>
          </a:p>
          <a:p>
            <a:pPr marL="514350" indent="-514350">
              <a:buAutoNum type="arabicPeriod"/>
            </a:pPr>
            <a:r>
              <a:rPr lang="cs-CZ" dirty="0" smtClean="0"/>
              <a:t>Velikost dodávky</a:t>
            </a:r>
          </a:p>
          <a:p>
            <a:pPr marL="514350" indent="-514350">
              <a:buAutoNum type="arabicPeriod"/>
            </a:pPr>
            <a:r>
              <a:rPr lang="cs-CZ" dirty="0" smtClean="0"/>
              <a:t>Stav materiálu</a:t>
            </a:r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856926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3600" dirty="0" smtClean="0"/>
              <a:t>Seznam literatury a zdrojů</a:t>
            </a:r>
            <a:endParaRPr lang="cs-CZ" sz="36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>
                <a:solidFill>
                  <a:srgbClr val="FF0000"/>
                </a:solidFill>
              </a:rPr>
              <a:t>Materiál je určen pro bezplatné používání pro potřeby výuky a pro vzdělávání na všech typech škol a školských zařízeních. Jakékoliv další využití podléhá autorskému zákonu</a:t>
            </a:r>
            <a:r>
              <a:rPr lang="cs-CZ" dirty="0" smtClean="0">
                <a:solidFill>
                  <a:srgbClr val="FF0000"/>
                </a:solidFill>
              </a:rPr>
              <a:t>.</a:t>
            </a:r>
          </a:p>
          <a:p>
            <a:r>
              <a:rPr lang="cs-CZ" dirty="0" smtClean="0">
                <a:solidFill>
                  <a:schemeClr val="tx2"/>
                </a:solidFill>
              </a:rPr>
              <a:t>Otakar </a:t>
            </a:r>
            <a:r>
              <a:rPr lang="cs-CZ" dirty="0" err="1" smtClean="0">
                <a:solidFill>
                  <a:schemeClr val="tx2"/>
                </a:solidFill>
              </a:rPr>
              <a:t>Bothe</a:t>
            </a:r>
            <a:r>
              <a:rPr lang="cs-CZ" dirty="0" smtClean="0">
                <a:solidFill>
                  <a:schemeClr val="tx2"/>
                </a:solidFill>
              </a:rPr>
              <a:t>: Strojírenská technologie I</a:t>
            </a:r>
          </a:p>
          <a:p>
            <a:r>
              <a:rPr lang="cs-CZ" dirty="0" smtClean="0">
                <a:solidFill>
                  <a:schemeClr val="tx2"/>
                </a:solidFill>
              </a:rPr>
              <a:t>Obrázky použity z knihovny Klipartu</a:t>
            </a:r>
            <a:endParaRPr lang="cs-CZ" dirty="0">
              <a:solidFill>
                <a:schemeClr val="tx2"/>
              </a:solidFill>
            </a:endParaRPr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endParaRPr lang="cs-CZ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0892396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z="1800" b="1" smtClean="0"/>
              <a:t>Záznamový list výukového materiálu</a:t>
            </a:r>
            <a:br>
              <a:rPr lang="cs-CZ" sz="1800" b="1" smtClean="0"/>
            </a:br>
            <a:endParaRPr lang="cs-CZ" sz="1800" smtClean="0"/>
          </a:p>
        </p:txBody>
      </p:sp>
      <p:graphicFrame>
        <p:nvGraphicFramePr>
          <p:cNvPr id="3122" name="Group 5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61105178"/>
              </p:ext>
            </p:extLst>
          </p:nvPr>
        </p:nvGraphicFramePr>
        <p:xfrm>
          <a:off x="457200" y="1600200"/>
          <a:ext cx="8229600" cy="4843467"/>
        </p:xfrm>
        <a:graphic>
          <a:graphicData uri="http://schemas.openxmlformats.org/drawingml/2006/table">
            <a:tbl>
              <a:tblPr/>
              <a:tblGrid>
                <a:gridCol w="2962275"/>
                <a:gridCol w="5267325"/>
              </a:tblGrid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Název školy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Střední škola technická a </a:t>
                      </a: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zemědělská Mohelnice</a:t>
                      </a:r>
                      <a:endParaRPr kumimoji="0" lang="cs-CZ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Číslo projektu</a:t>
                      </a: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CZ.1.07/1.5.00/34.0064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Název šablony klíčové aktivity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Inovace </a:t>
                      </a: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a zkvalitnění výuky prostřednictvím ICT (III/2)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Název výukového materiálu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Technické materiály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Označení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VY_32_INOVACE_21_Technicke_materialy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Vzdělávací obor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Mechanik seřizovač, Obráběč kovů, Nástrojař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Tematický okruh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Strojírenská technologie I.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Ročník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První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Autor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Ing. Antónia Králová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Datum ověření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14.9.2012</a:t>
                      </a: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8558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Anotace / metodický popis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Výukový list vhodný pro žáky prvních ročníků. Učební text zahrnuje problematiku rozdělení technických materiálů.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Podpis autora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Podpis ředitele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8690480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/>
          </a:bodyPr>
          <a:lstStyle/>
          <a:p>
            <a:r>
              <a:rPr lang="cs-CZ" sz="3200" dirty="0" smtClean="0"/>
              <a:t>Rozdělení technických materiálů</a:t>
            </a:r>
            <a:endParaRPr lang="cs-CZ" sz="32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Železné kovy – ocel (uhlíková, slitinová)</a:t>
            </a:r>
          </a:p>
          <a:p>
            <a:endParaRPr lang="cs-CZ" dirty="0"/>
          </a:p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r>
              <a:rPr lang="cs-CZ" dirty="0"/>
              <a:t>	</a:t>
            </a:r>
            <a:r>
              <a:rPr lang="cs-CZ" dirty="0" smtClean="0"/>
              <a:t>		     </a:t>
            </a:r>
          </a:p>
          <a:p>
            <a:pPr marL="0" indent="0">
              <a:buNone/>
            </a:pPr>
            <a:endParaRPr lang="cs-CZ" dirty="0"/>
          </a:p>
          <a:p>
            <a:pPr marL="0" indent="0">
              <a:buNone/>
            </a:pPr>
            <a:endParaRPr lang="cs-CZ" dirty="0" smtClean="0"/>
          </a:p>
          <a:p>
            <a:pPr marL="0" indent="0">
              <a:buNone/>
            </a:pPr>
            <a:endParaRPr lang="cs-CZ" dirty="0"/>
          </a:p>
        </p:txBody>
      </p:sp>
      <p:pic>
        <p:nvPicPr>
          <p:cNvPr id="1026" name="Picture 2"/>
          <p:cNvPicPr>
            <a:picLocks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2888" y="2564904"/>
            <a:ext cx="2816862" cy="37444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3361233"/>
            <a:ext cx="2419350" cy="2105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4745403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467544" y="476672"/>
            <a:ext cx="7416824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3200" dirty="0"/>
              <a:t>Neželezné kovy – lehké (Al, Ti, Mg…)</a:t>
            </a:r>
          </a:p>
          <a:p>
            <a:r>
              <a:rPr lang="cs-CZ" sz="3200" dirty="0"/>
              <a:t>			  </a:t>
            </a:r>
            <a:r>
              <a:rPr lang="cs-CZ" sz="3200" dirty="0" smtClean="0"/>
              <a:t>těžké </a:t>
            </a:r>
            <a:r>
              <a:rPr lang="cs-CZ" sz="3200" dirty="0"/>
              <a:t>(</a:t>
            </a:r>
            <a:r>
              <a:rPr lang="cs-CZ" sz="3200" dirty="0" err="1"/>
              <a:t>Cu</a:t>
            </a:r>
            <a:r>
              <a:rPr lang="cs-CZ" sz="3200" dirty="0"/>
              <a:t>, </a:t>
            </a:r>
            <a:r>
              <a:rPr lang="cs-CZ" sz="3200" dirty="0" err="1"/>
              <a:t>Pb</a:t>
            </a:r>
            <a:r>
              <a:rPr lang="cs-CZ" sz="3200" dirty="0"/>
              <a:t>, </a:t>
            </a:r>
            <a:r>
              <a:rPr lang="cs-CZ" sz="3200" dirty="0" err="1"/>
              <a:t>Sn</a:t>
            </a:r>
            <a:r>
              <a:rPr lang="cs-CZ" sz="3200" dirty="0"/>
              <a:t>, </a:t>
            </a:r>
            <a:r>
              <a:rPr lang="cs-CZ" sz="3200" dirty="0" err="1"/>
              <a:t>Zn</a:t>
            </a:r>
            <a:r>
              <a:rPr lang="cs-CZ" sz="3200" dirty="0"/>
              <a:t>,…)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52" y="1419622"/>
            <a:ext cx="2419350" cy="1714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1518" y="2781934"/>
            <a:ext cx="2428875" cy="3657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3025" y="1553890"/>
            <a:ext cx="3255050" cy="2441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206050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467544" y="692696"/>
            <a:ext cx="792672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3200" dirty="0"/>
              <a:t>Nekovové materiály – plasty, pryž, sklo, kůže….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1746250"/>
            <a:ext cx="1828800" cy="1685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5663" y="1277471"/>
            <a:ext cx="2078807" cy="31168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2538" y="4985659"/>
            <a:ext cx="1790700" cy="121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3604" y="1746250"/>
            <a:ext cx="1838325" cy="1066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64720" y="4766584"/>
            <a:ext cx="1809750" cy="1657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4929" y="3944529"/>
            <a:ext cx="2409825" cy="21145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2813050"/>
            <a:ext cx="1266825" cy="180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6772043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94122"/>
          </a:xfrm>
        </p:spPr>
        <p:txBody>
          <a:bodyPr>
            <a:normAutofit/>
          </a:bodyPr>
          <a:lstStyle/>
          <a:p>
            <a:r>
              <a:rPr lang="cs-CZ" sz="3200" dirty="0" smtClean="0"/>
              <a:t>Základní vlastnosti technických materiálů.</a:t>
            </a:r>
            <a:endParaRPr lang="cs-CZ" sz="32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 smtClean="0"/>
              <a:t>Fyzikální – určují vnější stav</a:t>
            </a:r>
          </a:p>
          <a:p>
            <a:pPr marL="0" indent="0">
              <a:buNone/>
            </a:pPr>
            <a:r>
              <a:rPr lang="cs-CZ" dirty="0"/>
              <a:t>-</a:t>
            </a:r>
            <a:r>
              <a:rPr lang="cs-CZ" dirty="0" smtClean="0"/>
              <a:t>hustota</a:t>
            </a:r>
          </a:p>
          <a:p>
            <a:pPr marL="0" indent="0">
              <a:buNone/>
            </a:pPr>
            <a:r>
              <a:rPr lang="cs-CZ" dirty="0"/>
              <a:t>-</a:t>
            </a:r>
            <a:r>
              <a:rPr lang="cs-CZ" dirty="0" smtClean="0"/>
              <a:t>teplota tání a tuhnutí</a:t>
            </a:r>
          </a:p>
          <a:p>
            <a:pPr marL="0" indent="0">
              <a:buNone/>
            </a:pPr>
            <a:r>
              <a:rPr lang="cs-CZ" dirty="0"/>
              <a:t>-</a:t>
            </a:r>
            <a:r>
              <a:rPr lang="cs-CZ" dirty="0" smtClean="0"/>
              <a:t>délková a objemová roztažnost</a:t>
            </a:r>
          </a:p>
          <a:p>
            <a:pPr marL="0" indent="0">
              <a:buNone/>
            </a:pPr>
            <a:r>
              <a:rPr lang="cs-CZ" dirty="0"/>
              <a:t>-</a:t>
            </a:r>
            <a:r>
              <a:rPr lang="cs-CZ" dirty="0" smtClean="0"/>
              <a:t>tepelná vodivost</a:t>
            </a:r>
          </a:p>
          <a:p>
            <a:pPr marL="0" indent="0">
              <a:buNone/>
            </a:pPr>
            <a:r>
              <a:rPr lang="cs-CZ" dirty="0"/>
              <a:t>-</a:t>
            </a:r>
            <a:r>
              <a:rPr lang="cs-CZ" dirty="0" smtClean="0"/>
              <a:t>elektrická vodivost</a:t>
            </a:r>
          </a:p>
          <a:p>
            <a:pPr marL="0" indent="0">
              <a:buNone/>
            </a:pPr>
            <a:r>
              <a:rPr lang="cs-CZ" dirty="0"/>
              <a:t>-</a:t>
            </a:r>
            <a:r>
              <a:rPr lang="cs-CZ" dirty="0" smtClean="0"/>
              <a:t>magnetické vlastnosti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5410675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 fontScale="90000"/>
          </a:bodyPr>
          <a:lstStyle/>
          <a:p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217443"/>
          </a:xfrm>
        </p:spPr>
        <p:txBody>
          <a:bodyPr>
            <a:normAutofit/>
          </a:bodyPr>
          <a:lstStyle/>
          <a:p>
            <a:r>
              <a:rPr lang="cs-CZ" dirty="0" smtClean="0"/>
              <a:t>Chemické – určují strukturu látek, stavbu a vazbu atomů</a:t>
            </a:r>
          </a:p>
          <a:p>
            <a:pPr marL="0" indent="0">
              <a:buNone/>
            </a:pPr>
            <a:r>
              <a:rPr lang="cs-CZ" dirty="0"/>
              <a:t>-</a:t>
            </a:r>
            <a:r>
              <a:rPr lang="cs-CZ" dirty="0" smtClean="0"/>
              <a:t>odolnost proti korozi</a:t>
            </a:r>
          </a:p>
          <a:p>
            <a:pPr marL="0" indent="0">
              <a:buNone/>
            </a:pPr>
            <a:r>
              <a:rPr lang="cs-CZ" dirty="0"/>
              <a:t>-</a:t>
            </a:r>
            <a:r>
              <a:rPr lang="cs-CZ" dirty="0" err="1" smtClean="0"/>
              <a:t>žáropevnost</a:t>
            </a:r>
            <a:endParaRPr lang="cs-CZ" dirty="0"/>
          </a:p>
          <a:p>
            <a:pPr marL="0" indent="0">
              <a:buNone/>
            </a:pPr>
            <a:r>
              <a:rPr lang="cs-CZ" dirty="0" smtClean="0"/>
              <a:t>-žárovzdornost</a:t>
            </a:r>
          </a:p>
          <a:p>
            <a:pPr marL="0" indent="0">
              <a:buNone/>
            </a:pPr>
            <a:endParaRPr lang="cs-CZ" dirty="0" smtClean="0"/>
          </a:p>
          <a:p>
            <a:endParaRPr lang="cs-CZ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14730" y="3906299"/>
            <a:ext cx="1919486" cy="24030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2204864"/>
            <a:ext cx="2816862" cy="37444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80781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467544" y="1268760"/>
            <a:ext cx="8208912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>
              <a:buFont typeface="Arial" pitchFamily="34" charset="0"/>
              <a:buChar char="•"/>
            </a:pPr>
            <a:r>
              <a:rPr lang="cs-CZ" sz="3200" dirty="0"/>
              <a:t>Mechanické – určují vnitřní stav látek</a:t>
            </a:r>
          </a:p>
          <a:p>
            <a:r>
              <a:rPr lang="cs-CZ" sz="3200" dirty="0"/>
              <a:t>-pružnost</a:t>
            </a:r>
          </a:p>
          <a:p>
            <a:r>
              <a:rPr lang="cs-CZ" sz="3200" dirty="0"/>
              <a:t>-pevnost</a:t>
            </a:r>
          </a:p>
          <a:p>
            <a:r>
              <a:rPr lang="cs-CZ" sz="3200" dirty="0"/>
              <a:t>-tvrdost</a:t>
            </a:r>
          </a:p>
          <a:p>
            <a:r>
              <a:rPr lang="cs-CZ" sz="3200" dirty="0"/>
              <a:t>-tvárnost</a:t>
            </a:r>
          </a:p>
          <a:p>
            <a:r>
              <a:rPr lang="cs-CZ" sz="3200" dirty="0"/>
              <a:t>-houževnatost</a:t>
            </a:r>
          </a:p>
        </p:txBody>
      </p:sp>
    </p:spTree>
    <p:extLst>
      <p:ext uri="{BB962C8B-B14F-4D97-AF65-F5344CB8AC3E}">
        <p14:creationId xmlns:p14="http://schemas.microsoft.com/office/powerpoint/2010/main" val="142794235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90066"/>
          </a:xfrm>
        </p:spPr>
        <p:txBody>
          <a:bodyPr>
            <a:normAutofit fontScale="90000"/>
          </a:bodyPr>
          <a:lstStyle/>
          <a:p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>
            <a:scene3d>
              <a:camera prst="orthographicFront"/>
              <a:lightRig rig="threePt" dir="t"/>
            </a:scene3d>
            <a:sp3d extrusionH="57150">
              <a:bevelT w="38100" h="38100" prst="convex"/>
            </a:sp3d>
          </a:bodyPr>
          <a:lstStyle/>
          <a:p>
            <a:r>
              <a:rPr lang="cs-CZ" dirty="0" smtClean="0"/>
              <a:t>Technologické – určují chování materiálu při přetváření</a:t>
            </a:r>
          </a:p>
          <a:p>
            <a:pPr marL="0" indent="0">
              <a:buNone/>
            </a:pPr>
            <a:r>
              <a:rPr lang="cs-CZ" dirty="0"/>
              <a:t>-</a:t>
            </a:r>
            <a:r>
              <a:rPr lang="cs-CZ" dirty="0" smtClean="0"/>
              <a:t>tvárnost</a:t>
            </a:r>
          </a:p>
          <a:p>
            <a:pPr marL="0" indent="0">
              <a:buNone/>
            </a:pPr>
            <a:r>
              <a:rPr lang="cs-CZ" dirty="0" smtClean="0"/>
              <a:t>-svařitelnost</a:t>
            </a:r>
          </a:p>
          <a:p>
            <a:pPr marL="0" indent="0">
              <a:buNone/>
            </a:pPr>
            <a:r>
              <a:rPr lang="cs-CZ" dirty="0" smtClean="0"/>
              <a:t>-slévatelnost</a:t>
            </a:r>
          </a:p>
          <a:p>
            <a:pPr marL="0" indent="0">
              <a:buNone/>
            </a:pPr>
            <a:r>
              <a:rPr lang="cs-CZ" dirty="0" smtClean="0"/>
              <a:t>-obrobitelnost</a:t>
            </a:r>
          </a:p>
          <a:p>
            <a:pPr marL="0" indent="0">
              <a:buNone/>
            </a:pPr>
            <a:r>
              <a:rPr lang="cs-CZ" dirty="0" smtClean="0"/>
              <a:t>-odolnost proti opotřebení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8611064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241</TotalTime>
  <Words>295</Words>
  <Application>Microsoft Office PowerPoint</Application>
  <PresentationFormat>Předvádění na obrazovce (4:3)</PresentationFormat>
  <Paragraphs>84</Paragraphs>
  <Slides>11</Slides>
  <Notes>11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11</vt:i4>
      </vt:variant>
    </vt:vector>
  </HeadingPairs>
  <TitlesOfParts>
    <vt:vector size="12" baseType="lpstr">
      <vt:lpstr>Motiv systému Office</vt:lpstr>
      <vt:lpstr>Technické materiály</vt:lpstr>
      <vt:lpstr>Záznamový list výukového materiálu </vt:lpstr>
      <vt:lpstr>Rozdělení technických materiálů</vt:lpstr>
      <vt:lpstr>Prezentace aplikace PowerPoint</vt:lpstr>
      <vt:lpstr>Prezentace aplikace PowerPoint</vt:lpstr>
      <vt:lpstr>Základní vlastnosti technických materiálů.</vt:lpstr>
      <vt:lpstr>Prezentace aplikace PowerPoint</vt:lpstr>
      <vt:lpstr>Prezentace aplikace PowerPoint</vt:lpstr>
      <vt:lpstr>Prezentace aplikace PowerPoint</vt:lpstr>
      <vt:lpstr>Prezentace aplikace PowerPoint</vt:lpstr>
      <vt:lpstr>Seznam literatury a zdrojů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Technické materiály</dc:title>
  <dc:creator>Kralova</dc:creator>
  <cp:lastModifiedBy>Kralova</cp:lastModifiedBy>
  <cp:revision>18</cp:revision>
  <dcterms:created xsi:type="dcterms:W3CDTF">2013-03-11T07:52:16Z</dcterms:created>
  <dcterms:modified xsi:type="dcterms:W3CDTF">2013-07-01T05:35:00Z</dcterms:modified>
</cp:coreProperties>
</file>