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5" d="100"/>
          <a:sy n="75" d="100"/>
        </p:scale>
        <p:origin x="-318" y="-96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záhlaví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2CB8992-F2F0-44F4-90A5-4EB578566FF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Zástupný symbol pro obrázek snímku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cs-CZ"/>
          </a:p>
        </p:txBody>
      </p:sp>
      <p:sp>
        <p:nvSpPr>
          <p:cNvPr id="5" name="Zástupný symbol pro poznámky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CE12F5-18E8-48C9-A1F3-4A6DAF63CBE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4681077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3555" name="Zástupný symbol pro poznámky 2"/>
          <p:cNvSpPr>
            <a:spLocks noGrp="1"/>
          </p:cNvSpPr>
          <p:nvPr>
            <p:ph type="body" idx="1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>
              <a:spcBef>
                <a:spcPct val="0"/>
              </a:spcBef>
            </a:pPr>
            <a:endParaRPr lang="cs-CZ" smtClean="0"/>
          </a:p>
        </p:txBody>
      </p:sp>
      <p:sp>
        <p:nvSpPr>
          <p:cNvPr id="23556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FC151CD6-54D9-4021-B9BA-FB8744F60F92}" type="slidenum">
              <a:rPr lang="cs-CZ" smtClean="0"/>
              <a:pPr eaLnBrk="1" hangingPunct="1"/>
              <a:t>1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241695371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E12F5-18E8-48C9-A1F3-4A6DAF63CBE5}" type="slidenum">
              <a:rPr lang="cs-CZ" smtClean="0"/>
              <a:t>10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96504110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E12F5-18E8-48C9-A1F3-4A6DAF63CBE5}" type="slidenum">
              <a:rPr lang="cs-CZ" smtClean="0"/>
              <a:t>11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73842863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E12F5-18E8-48C9-A1F3-4A6DAF63CBE5}" type="slidenum">
              <a:rPr lang="cs-CZ" smtClean="0"/>
              <a:t>12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2256392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ástupný symbol pro obrázek snímku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4579" name="Zástupný symbol pro poznámky 2"/>
          <p:cNvSpPr>
            <a:spLocks noGrp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endParaRPr lang="cs-CZ" smtClean="0"/>
          </a:p>
        </p:txBody>
      </p:sp>
      <p:sp>
        <p:nvSpPr>
          <p:cNvPr id="24580" name="Zástupný symbol pro číslo snímku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fld id="{EE8FA5FD-1888-44F1-A134-8CEC971A978C}" type="slidenum">
              <a:rPr lang="cs-CZ" smtClean="0"/>
              <a:pPr eaLnBrk="1" hangingPunct="1"/>
              <a:t>2</a:t>
            </a:fld>
            <a:endParaRPr lang="cs-CZ" smtClean="0"/>
          </a:p>
        </p:txBody>
      </p:sp>
    </p:spTree>
    <p:extLst>
      <p:ext uri="{BB962C8B-B14F-4D97-AF65-F5344CB8AC3E}">
        <p14:creationId xmlns:p14="http://schemas.microsoft.com/office/powerpoint/2010/main" val="41678378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E12F5-18E8-48C9-A1F3-4A6DAF63CBE5}" type="slidenum">
              <a:rPr lang="cs-CZ" smtClean="0"/>
              <a:t>3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306220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E12F5-18E8-48C9-A1F3-4A6DAF63CBE5}" type="slidenum">
              <a:rPr lang="cs-CZ" smtClean="0"/>
              <a:t>4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386130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E12F5-18E8-48C9-A1F3-4A6DAF63CBE5}" type="slidenum">
              <a:rPr lang="cs-CZ" smtClean="0"/>
              <a:t>5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99218476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E12F5-18E8-48C9-A1F3-4A6DAF63CBE5}" type="slidenum">
              <a:rPr lang="cs-CZ" smtClean="0"/>
              <a:t>6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5776742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E12F5-18E8-48C9-A1F3-4A6DAF63CBE5}" type="slidenum">
              <a:rPr lang="cs-CZ" smtClean="0"/>
              <a:t>7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8414986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E12F5-18E8-48C9-A1F3-4A6DAF63CBE5}" type="slidenum">
              <a:rPr lang="cs-CZ" smtClean="0"/>
              <a:t>8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1376379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Zástupný symbol pro poznámky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ECE12F5-18E8-48C9-A1F3-4A6DAF63CBE5}" type="slidenum">
              <a:rPr lang="cs-CZ" smtClean="0"/>
              <a:t>9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5218167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oup 18"/>
          <p:cNvGrpSpPr/>
          <p:nvPr/>
        </p:nvGrpSpPr>
        <p:grpSpPr>
          <a:xfrm>
            <a:off x="546100" y="-4763"/>
            <a:ext cx="5014912" cy="6862763"/>
            <a:chOff x="2928938" y="-4763"/>
            <a:chExt cx="5014912" cy="6862763"/>
          </a:xfrm>
        </p:grpSpPr>
        <p:sp>
          <p:nvSpPr>
            <p:cNvPr id="22" name="Freeform 6"/>
            <p:cNvSpPr/>
            <p:nvPr/>
          </p:nvSpPr>
          <p:spPr bwMode="auto">
            <a:xfrm>
              <a:off x="3367088" y="-4763"/>
              <a:ext cx="1063625" cy="2782888"/>
            </a:xfrm>
            <a:custGeom>
              <a:avLst/>
              <a:gdLst/>
              <a:ahLst/>
              <a:cxnLst/>
              <a:rect l="0" t="0" r="r" b="b"/>
              <a:pathLst>
                <a:path w="670" h="1753">
                  <a:moveTo>
                    <a:pt x="0" y="1696"/>
                  </a:moveTo>
                  <a:lnTo>
                    <a:pt x="225" y="1753"/>
                  </a:lnTo>
                  <a:lnTo>
                    <a:pt x="670" y="0"/>
                  </a:lnTo>
                  <a:lnTo>
                    <a:pt x="430" y="0"/>
                  </a:lnTo>
                  <a:lnTo>
                    <a:pt x="0" y="169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23" name="Freeform 7"/>
            <p:cNvSpPr/>
            <p:nvPr/>
          </p:nvSpPr>
          <p:spPr bwMode="auto">
            <a:xfrm>
              <a:off x="2928938" y="-4763"/>
              <a:ext cx="1035050" cy="2673350"/>
            </a:xfrm>
            <a:custGeom>
              <a:avLst/>
              <a:gdLst/>
              <a:ahLst/>
              <a:cxnLst/>
              <a:rect l="0" t="0" r="r" b="b"/>
              <a:pathLst>
                <a:path w="652" h="1684">
                  <a:moveTo>
                    <a:pt x="225" y="1684"/>
                  </a:moveTo>
                  <a:lnTo>
                    <a:pt x="652" y="0"/>
                  </a:lnTo>
                  <a:lnTo>
                    <a:pt x="411" y="0"/>
                  </a:lnTo>
                  <a:lnTo>
                    <a:pt x="0" y="1627"/>
                  </a:lnTo>
                  <a:lnTo>
                    <a:pt x="219" y="1681"/>
                  </a:lnTo>
                  <a:lnTo>
                    <a:pt x="225" y="1684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24" name="Freeform 9"/>
            <p:cNvSpPr/>
            <p:nvPr/>
          </p:nvSpPr>
          <p:spPr bwMode="auto">
            <a:xfrm>
              <a:off x="2928938" y="2582862"/>
              <a:ext cx="2693987" cy="4275138"/>
            </a:xfrm>
            <a:custGeom>
              <a:avLst/>
              <a:gdLst/>
              <a:ahLst/>
              <a:cxnLst/>
              <a:rect l="0" t="0" r="r" b="b"/>
              <a:pathLst>
                <a:path w="1697" h="2693">
                  <a:moveTo>
                    <a:pt x="0" y="0"/>
                  </a:moveTo>
                  <a:lnTo>
                    <a:pt x="1622" y="2693"/>
                  </a:lnTo>
                  <a:lnTo>
                    <a:pt x="1697" y="269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25" name="Freeform 10"/>
            <p:cNvSpPr/>
            <p:nvPr/>
          </p:nvSpPr>
          <p:spPr bwMode="auto">
            <a:xfrm>
              <a:off x="3371850" y="2692400"/>
              <a:ext cx="3332162" cy="4165600"/>
            </a:xfrm>
            <a:custGeom>
              <a:avLst/>
              <a:gdLst/>
              <a:ahLst/>
              <a:cxnLst/>
              <a:rect l="0" t="0" r="r" b="b"/>
              <a:pathLst>
                <a:path w="2099" h="2624">
                  <a:moveTo>
                    <a:pt x="2099" y="2624"/>
                  </a:moveTo>
                  <a:lnTo>
                    <a:pt x="0" y="0"/>
                  </a:lnTo>
                  <a:lnTo>
                    <a:pt x="2021" y="2624"/>
                  </a:lnTo>
                  <a:lnTo>
                    <a:pt x="2099" y="262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26" name="Freeform 11"/>
            <p:cNvSpPr/>
            <p:nvPr/>
          </p:nvSpPr>
          <p:spPr bwMode="auto">
            <a:xfrm>
              <a:off x="3367088" y="2687637"/>
              <a:ext cx="4576762" cy="4170363"/>
            </a:xfrm>
            <a:custGeom>
              <a:avLst/>
              <a:gdLst/>
              <a:ahLst/>
              <a:cxnLst/>
              <a:rect l="0" t="0" r="r" b="b"/>
              <a:pathLst>
                <a:path w="2883" h="2627">
                  <a:moveTo>
                    <a:pt x="0" y="0"/>
                  </a:moveTo>
                  <a:lnTo>
                    <a:pt x="3" y="3"/>
                  </a:lnTo>
                  <a:lnTo>
                    <a:pt x="2102" y="2627"/>
                  </a:lnTo>
                  <a:lnTo>
                    <a:pt x="2883" y="2627"/>
                  </a:lnTo>
                  <a:lnTo>
                    <a:pt x="225" y="5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27" name="Freeform 12"/>
            <p:cNvSpPr/>
            <p:nvPr/>
          </p:nvSpPr>
          <p:spPr bwMode="auto">
            <a:xfrm>
              <a:off x="2928938" y="2578100"/>
              <a:ext cx="3584575" cy="4279900"/>
            </a:xfrm>
            <a:custGeom>
              <a:avLst/>
              <a:gdLst/>
              <a:ahLst/>
              <a:cxnLst/>
              <a:rect l="0" t="0" r="r" b="b"/>
              <a:pathLst>
                <a:path w="2258" h="2696">
                  <a:moveTo>
                    <a:pt x="2258" y="2696"/>
                  </a:moveTo>
                  <a:lnTo>
                    <a:pt x="264" y="111"/>
                  </a:lnTo>
                  <a:lnTo>
                    <a:pt x="228" y="60"/>
                  </a:lnTo>
                  <a:lnTo>
                    <a:pt x="225" y="57"/>
                  </a:lnTo>
                  <a:lnTo>
                    <a:pt x="0" y="0"/>
                  </a:lnTo>
                  <a:lnTo>
                    <a:pt x="0" y="3"/>
                  </a:lnTo>
                  <a:lnTo>
                    <a:pt x="1697" y="2696"/>
                  </a:lnTo>
                  <a:lnTo>
                    <a:pt x="2258" y="2696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928401" y="1380068"/>
            <a:ext cx="8574622" cy="2616199"/>
          </a:xfrm>
        </p:spPr>
        <p:txBody>
          <a:bodyPr anchor="b">
            <a:normAutofit/>
          </a:bodyPr>
          <a:lstStyle>
            <a:lvl1pPr algn="r">
              <a:defRPr sz="6000">
                <a:effectLst/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15377" y="3996267"/>
            <a:ext cx="6987645" cy="1388534"/>
          </a:xfrm>
        </p:spPr>
        <p:txBody>
          <a:bodyPr anchor="t">
            <a:normAutofit/>
          </a:bodyPr>
          <a:lstStyle>
            <a:lvl1pPr marL="0" indent="0" algn="r">
              <a:buNone/>
              <a:defRPr sz="2100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FF05-A20D-4145-A524-2782837C52D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32412" y="5883275"/>
            <a:ext cx="4324044" cy="365125"/>
          </a:xfrm>
        </p:spPr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7E64-CE21-4C81-8984-E4FC78276C5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0434412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atický obrázek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4732865"/>
            <a:ext cx="10018711" cy="56673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860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1" y="5299603"/>
            <a:ext cx="10018711" cy="493712"/>
          </a:xfrm>
        </p:spPr>
        <p:txBody>
          <a:bodyPr>
            <a:normAutofit/>
          </a:bodyPr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FF05-A20D-4145-A524-2782837C52D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7E64-CE21-4C81-8984-E4FC78276C5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5723155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ázev a popis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685800"/>
            <a:ext cx="10018711" cy="3048000"/>
          </a:xfrm>
        </p:spPr>
        <p:txBody>
          <a:bodyPr anchor="ctr">
            <a:normAutofit/>
          </a:bodyPr>
          <a:lstStyle>
            <a:lvl1pPr algn="ct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343400"/>
            <a:ext cx="10018713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FF05-A20D-4145-A524-2782837C52D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7E64-CE21-4C81-8984-E4FC78276C5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0203986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itace s popis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436811" y="3428999"/>
            <a:ext cx="8532815" cy="381000"/>
          </a:xfrm>
        </p:spPr>
        <p:txBody>
          <a:bodyPr anchor="ctr">
            <a:normAutofit/>
          </a:bodyPr>
          <a:lstStyle>
            <a:lvl1pPr marL="0" indent="0">
              <a:buFontTx/>
              <a:buNone/>
              <a:defRPr sz="18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1" cy="1447800"/>
          </a:xfrm>
        </p:spPr>
        <p:txBody>
          <a:bodyPr anchor="ctr"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FF05-A20D-4145-A524-2782837C52D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7E64-CE21-4C81-8984-E4FC78276C5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8218030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3308581"/>
            <a:ext cx="10018709" cy="1468800"/>
          </a:xfrm>
        </p:spPr>
        <p:txBody>
          <a:bodyPr anchor="b">
            <a:normAutofit/>
          </a:bodyPr>
          <a:lstStyle>
            <a:lvl1pPr algn="r">
              <a:defRPr sz="32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7381"/>
            <a:ext cx="10018710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FF05-A20D-4145-A524-2782837C52D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7E64-CE21-4C81-8984-E4FC78276C5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0035125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Jmenovka s citac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1598612" y="863023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893425" y="2819399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08212" y="685800"/>
            <a:ext cx="8990012" cy="2743199"/>
          </a:xfrm>
        </p:spPr>
        <p:txBody>
          <a:bodyPr anchor="ctr">
            <a:normAutofit/>
          </a:bodyPr>
          <a:lstStyle>
            <a:lvl1pPr algn="ctr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3" y="3886200"/>
            <a:ext cx="10018710" cy="889000"/>
          </a:xfrm>
        </p:spPr>
        <p:txBody>
          <a:bodyPr vert="horz" lIns="91440" tIns="45720" rIns="91440" bIns="45720" rtlCol="0" anchor="b">
            <a:normAutofit/>
          </a:bodyPr>
          <a:lstStyle>
            <a:lvl1pPr algn="r"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2" y="4775200"/>
            <a:ext cx="10018710" cy="10160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FF05-A20D-4145-A524-2782837C52D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7E64-CE21-4C81-8984-E4FC78276C5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9943656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ravda nebo neprav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3" y="685800"/>
            <a:ext cx="10018712" cy="2727325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84312" y="3505200"/>
            <a:ext cx="10018713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cs-CZ" smtClean="0"/>
              <a:t>Kliknutím lze upravit styly předlohy textu.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1" y="4343400"/>
            <a:ext cx="10018713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FF05-A20D-4145-A524-2782837C52D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7E64-CE21-4C81-8984-E4FC78276C5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1029246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ctr"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FF05-A20D-4145-A524-2782837C52D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7E64-CE21-4C81-8984-E4FC78276C5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6947725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732655" y="685800"/>
            <a:ext cx="1770369" cy="5105400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484312" y="685800"/>
            <a:ext cx="8019742" cy="5105400"/>
          </a:xfrm>
        </p:spPr>
        <p:txBody>
          <a:bodyPr vert="eaVert" anchor="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FF05-A20D-4145-A524-2782837C52D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7E64-CE21-4C81-8984-E4FC78276C5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1242225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FF05-A20D-4145-A524-2782837C52D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951856" y="5867131"/>
            <a:ext cx="551167" cy="365125"/>
          </a:xfrm>
        </p:spPr>
        <p:txBody>
          <a:bodyPr/>
          <a:lstStyle/>
          <a:p>
            <a:fld id="{8DAE7E64-CE21-4C81-8984-E4FC78276C5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450447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72279" y="2666999"/>
            <a:ext cx="8930747" cy="2110382"/>
          </a:xfrm>
        </p:spPr>
        <p:txBody>
          <a:bodyPr anchor="b"/>
          <a:lstStyle>
            <a:lvl1pPr algn="r">
              <a:defRPr sz="4000" b="0" cap="none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72278" y="4777381"/>
            <a:ext cx="893074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FF05-A20D-4145-A524-2782837C52D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7E64-CE21-4C81-8984-E4FC78276C5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6148742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484312" y="2666999"/>
            <a:ext cx="4895055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607967" y="2667000"/>
            <a:ext cx="4895056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FF05-A20D-4145-A524-2782837C52D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7E64-CE21-4C81-8984-E4FC78276C5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299935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72179" y="2658533"/>
            <a:ext cx="4607188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484311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880487" y="2667000"/>
            <a:ext cx="462253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607967" y="3335337"/>
            <a:ext cx="4895056" cy="2455862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FF05-A20D-4145-A524-2782837C52D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7E64-CE21-4C81-8984-E4FC78276C5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028612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FF05-A20D-4145-A524-2782837C52D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7E64-CE21-4C81-8984-E4FC78276C5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21750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FF05-A20D-4145-A524-2782837C52D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7E64-CE21-4C81-8984-E4FC78276C5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678454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4312" y="1600200"/>
            <a:ext cx="3549121" cy="1371600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262033" y="685799"/>
            <a:ext cx="6240990" cy="5105401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4312" y="2971800"/>
            <a:ext cx="3549121" cy="18288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FF05-A20D-4145-A524-2782837C52D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7E64-CE21-4C81-8984-E4FC78276C5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84789516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82724" y="1752599"/>
            <a:ext cx="5426158" cy="1371600"/>
          </a:xfrm>
        </p:spPr>
        <p:txBody>
          <a:bodyPr anchor="b">
            <a:normAutofit/>
          </a:bodyPr>
          <a:lstStyle>
            <a:lvl1pPr algn="ctr">
              <a:defRPr sz="2800" b="0"/>
            </a:lvl1pPr>
          </a:lstStyle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94682" y="914400"/>
            <a:ext cx="3280974" cy="4572000"/>
          </a:xfrm>
          <a:prstGeom prst="roundRect">
            <a:avLst>
              <a:gd name="adj" fmla="val 42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cs-CZ" smtClean="0"/>
              <a:t>Kliknutím na ikonu přidáte obrázek.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482724" y="3124199"/>
            <a:ext cx="5426158" cy="1828800"/>
          </a:xfrm>
        </p:spPr>
        <p:txBody>
          <a:bodyPr>
            <a:normAutofit/>
          </a:bodyPr>
          <a:lstStyle>
            <a:lvl1pPr marL="0" indent="0" algn="ctr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FDFFF05-A20D-4145-A524-2782837C52D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AE7E64-CE21-4C81-8984-E4FC78276C5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270789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50812" y="0"/>
            <a:ext cx="2436813" cy="6858001"/>
            <a:chOff x="1320800" y="0"/>
            <a:chExt cx="2436813" cy="6858001"/>
          </a:xfrm>
        </p:grpSpPr>
        <p:sp>
          <p:nvSpPr>
            <p:cNvPr id="8" name="Freeform 6"/>
            <p:cNvSpPr/>
            <p:nvPr/>
          </p:nvSpPr>
          <p:spPr bwMode="auto">
            <a:xfrm>
              <a:off x="1627188" y="0"/>
              <a:ext cx="1122363" cy="5329238"/>
            </a:xfrm>
            <a:custGeom>
              <a:avLst/>
              <a:gdLst/>
              <a:ahLst/>
              <a:cxnLst/>
              <a:rect l="0" t="0" r="r" b="b"/>
              <a:pathLst>
                <a:path w="707" h="3357">
                  <a:moveTo>
                    <a:pt x="0" y="3330"/>
                  </a:moveTo>
                  <a:lnTo>
                    <a:pt x="156" y="3357"/>
                  </a:lnTo>
                  <a:lnTo>
                    <a:pt x="707" y="0"/>
                  </a:lnTo>
                  <a:lnTo>
                    <a:pt x="547" y="0"/>
                  </a:lnTo>
                  <a:lnTo>
                    <a:pt x="0" y="333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</p:sp>
        <p:sp>
          <p:nvSpPr>
            <p:cNvPr id="9" name="Freeform 7"/>
            <p:cNvSpPr/>
            <p:nvPr/>
          </p:nvSpPr>
          <p:spPr bwMode="auto">
            <a:xfrm>
              <a:off x="1320800" y="0"/>
              <a:ext cx="1117600" cy="5276850"/>
            </a:xfrm>
            <a:custGeom>
              <a:avLst/>
              <a:gdLst/>
              <a:ahLst/>
              <a:cxnLst/>
              <a:rect l="0" t="0" r="r" b="b"/>
              <a:pathLst>
                <a:path w="704" h="3324">
                  <a:moveTo>
                    <a:pt x="704" y="0"/>
                  </a:moveTo>
                  <a:lnTo>
                    <a:pt x="545" y="0"/>
                  </a:lnTo>
                  <a:lnTo>
                    <a:pt x="0" y="3300"/>
                  </a:lnTo>
                  <a:lnTo>
                    <a:pt x="157" y="3324"/>
                  </a:lnTo>
                  <a:lnTo>
                    <a:pt x="704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>
              <a:noFill/>
            </a:ln>
          </p:spPr>
        </p:sp>
        <p:sp>
          <p:nvSpPr>
            <p:cNvPr id="10" name="Freeform 8"/>
            <p:cNvSpPr/>
            <p:nvPr/>
          </p:nvSpPr>
          <p:spPr bwMode="auto">
            <a:xfrm>
              <a:off x="1320800" y="5238750"/>
              <a:ext cx="1228725" cy="1619250"/>
            </a:xfrm>
            <a:custGeom>
              <a:avLst/>
              <a:gdLst/>
              <a:ahLst/>
              <a:cxnLst/>
              <a:rect l="0" t="0" r="r" b="b"/>
              <a:pathLst>
                <a:path w="774" h="1020">
                  <a:moveTo>
                    <a:pt x="0" y="0"/>
                  </a:moveTo>
                  <a:lnTo>
                    <a:pt x="740" y="1020"/>
                  </a:lnTo>
                  <a:lnTo>
                    <a:pt x="774" y="102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</p:spPr>
        </p:sp>
        <p:sp>
          <p:nvSpPr>
            <p:cNvPr id="11" name="Freeform 9"/>
            <p:cNvSpPr/>
            <p:nvPr/>
          </p:nvSpPr>
          <p:spPr bwMode="auto">
            <a:xfrm>
              <a:off x="1627188" y="5291138"/>
              <a:ext cx="1495425" cy="1566863"/>
            </a:xfrm>
            <a:custGeom>
              <a:avLst/>
              <a:gdLst/>
              <a:ahLst/>
              <a:cxnLst/>
              <a:rect l="0" t="0" r="r" b="b"/>
              <a:pathLst>
                <a:path w="942" h="987">
                  <a:moveTo>
                    <a:pt x="0" y="0"/>
                  </a:moveTo>
                  <a:lnTo>
                    <a:pt x="909" y="987"/>
                  </a:lnTo>
                  <a:lnTo>
                    <a:pt x="942" y="987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</p:sp>
        <p:sp>
          <p:nvSpPr>
            <p:cNvPr id="12" name="Freeform 10"/>
            <p:cNvSpPr/>
            <p:nvPr/>
          </p:nvSpPr>
          <p:spPr bwMode="auto">
            <a:xfrm>
              <a:off x="1627188" y="5286375"/>
              <a:ext cx="2130425" cy="1571625"/>
            </a:xfrm>
            <a:custGeom>
              <a:avLst/>
              <a:gdLst/>
              <a:ahLst/>
              <a:cxnLst/>
              <a:rect l="0" t="0" r="r" b="b"/>
              <a:pathLst>
                <a:path w="1342" h="990">
                  <a:moveTo>
                    <a:pt x="0" y="3"/>
                  </a:moveTo>
                  <a:lnTo>
                    <a:pt x="942" y="990"/>
                  </a:lnTo>
                  <a:lnTo>
                    <a:pt x="1342" y="990"/>
                  </a:lnTo>
                  <a:lnTo>
                    <a:pt x="156" y="27"/>
                  </a:lnTo>
                  <a:lnTo>
                    <a:pt x="0" y="0"/>
                  </a:lnTo>
                  <a:lnTo>
                    <a:pt x="0" y="3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</p:sp>
        <p:sp>
          <p:nvSpPr>
            <p:cNvPr id="13" name="Freeform 11"/>
            <p:cNvSpPr/>
            <p:nvPr/>
          </p:nvSpPr>
          <p:spPr bwMode="auto">
            <a:xfrm>
              <a:off x="1320800" y="5238750"/>
              <a:ext cx="1695450" cy="1619250"/>
            </a:xfrm>
            <a:custGeom>
              <a:avLst/>
              <a:gdLst/>
              <a:ahLst/>
              <a:cxnLst/>
              <a:rect l="0" t="0" r="r" b="b"/>
              <a:pathLst>
                <a:path w="1068" h="1020">
                  <a:moveTo>
                    <a:pt x="1068" y="1020"/>
                  </a:moveTo>
                  <a:lnTo>
                    <a:pt x="184" y="60"/>
                  </a:lnTo>
                  <a:lnTo>
                    <a:pt x="154" y="27"/>
                  </a:lnTo>
                  <a:lnTo>
                    <a:pt x="157" y="27"/>
                  </a:lnTo>
                  <a:lnTo>
                    <a:pt x="157" y="24"/>
                  </a:lnTo>
                  <a:lnTo>
                    <a:pt x="154" y="24"/>
                  </a:lnTo>
                  <a:lnTo>
                    <a:pt x="0" y="0"/>
                  </a:lnTo>
                  <a:lnTo>
                    <a:pt x="0" y="0"/>
                  </a:lnTo>
                  <a:lnTo>
                    <a:pt x="774" y="1020"/>
                  </a:lnTo>
                  <a:lnTo>
                    <a:pt x="1068" y="1020"/>
                  </a:ln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484311" y="685800"/>
            <a:ext cx="10018713" cy="1752599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84310" y="2666999"/>
            <a:ext cx="10018713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732656" y="5883275"/>
            <a:ext cx="1143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CFDFFF05-A20D-4145-A524-2782837C52D0}" type="datetimeFigureOut">
              <a:rPr lang="cs-CZ" smtClean="0"/>
              <a:t>1.7.2013</a:t>
            </a:fld>
            <a:endParaRPr lang="cs-CZ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2279" y="5883275"/>
            <a:ext cx="708417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cs-CZ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951856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DAE7E64-CE21-4C81-8984-E4FC78276C55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7680279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ctr" defTabSz="457200" rtl="0" eaLnBrk="1" latinLnBrk="0" hangingPunct="1">
        <a:spcBef>
          <a:spcPct val="0"/>
        </a:spcBef>
        <a:buNone/>
        <a:defRPr sz="4000" kern="1200" cap="none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20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1">
            <a:lumMod val="75000"/>
          </a:schemeClr>
        </a:buClr>
        <a:buSzPct val="145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wmf"/><Relationship Id="rId3" Type="http://schemas.openxmlformats.org/officeDocument/2006/relationships/image" Target="../media/image25.jpeg"/><Relationship Id="rId7" Type="http://schemas.openxmlformats.org/officeDocument/2006/relationships/image" Target="../media/image29.w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wmf"/><Relationship Id="rId5" Type="http://schemas.openxmlformats.org/officeDocument/2006/relationships/image" Target="../media/image27.wmf"/><Relationship Id="rId4" Type="http://schemas.openxmlformats.org/officeDocument/2006/relationships/image" Target="../media/image26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wmf"/><Relationship Id="rId5" Type="http://schemas.openxmlformats.org/officeDocument/2006/relationships/image" Target="../media/image33.wmf"/><Relationship Id="rId4" Type="http://schemas.openxmlformats.org/officeDocument/2006/relationships/image" Target="../media/image32.wm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image" Target="../media/image4.WMF"/><Relationship Id="rId7" Type="http://schemas.openxmlformats.org/officeDocument/2006/relationships/image" Target="../media/image8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WMF"/><Relationship Id="rId5" Type="http://schemas.openxmlformats.org/officeDocument/2006/relationships/image" Target="../media/image6.WMF"/><Relationship Id="rId4" Type="http://schemas.openxmlformats.org/officeDocument/2006/relationships/image" Target="../media/image5.WMF"/><Relationship Id="rId9" Type="http://schemas.openxmlformats.org/officeDocument/2006/relationships/image" Target="../media/image10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W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WMF"/><Relationship Id="rId4" Type="http://schemas.openxmlformats.org/officeDocument/2006/relationships/image" Target="../media/image12.JP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jpeg"/><Relationship Id="rId4" Type="http://schemas.openxmlformats.org/officeDocument/2006/relationships/image" Target="../media/image15.W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W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WMF"/><Relationship Id="rId5" Type="http://schemas.openxmlformats.org/officeDocument/2006/relationships/image" Target="../media/image19.WMF"/><Relationship Id="rId4" Type="http://schemas.openxmlformats.org/officeDocument/2006/relationships/image" Target="../media/image18.W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w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wmf"/><Relationship Id="rId5" Type="http://schemas.openxmlformats.org/officeDocument/2006/relationships/image" Target="../media/image23.jpeg"/><Relationship Id="rId4" Type="http://schemas.openxmlformats.org/officeDocument/2006/relationships/image" Target="../media/image22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Nadpis 1"/>
          <p:cNvSpPr>
            <a:spLocks noGrp="1"/>
          </p:cNvSpPr>
          <p:nvPr>
            <p:ph type="ctrTitle"/>
          </p:nvPr>
        </p:nvSpPr>
        <p:spPr>
          <a:xfrm>
            <a:off x="2208213" y="3068639"/>
            <a:ext cx="7772400" cy="1323975"/>
          </a:xfrm>
        </p:spPr>
        <p:txBody>
          <a:bodyPr/>
          <a:lstStyle/>
          <a:p>
            <a:pPr eaLnBrk="1" hangingPunct="1"/>
            <a:r>
              <a:rPr lang="cs-CZ" smtClean="0"/>
              <a:t>Nekovové materiály</a:t>
            </a:r>
            <a:endParaRPr lang="cs-CZ" dirty="0" smtClean="0">
              <a:solidFill>
                <a:schemeClr val="tx1"/>
              </a:solidFill>
            </a:endParaRPr>
          </a:p>
        </p:txBody>
      </p:sp>
      <p:pic>
        <p:nvPicPr>
          <p:cNvPr id="9219" name="Obrázek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4350" y="476251"/>
            <a:ext cx="6083300" cy="148431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220" name="TextovéPole 4"/>
          <p:cNvSpPr txBox="1">
            <a:spLocks noChangeArrowheads="1"/>
          </p:cNvSpPr>
          <p:nvPr/>
        </p:nvSpPr>
        <p:spPr bwMode="auto">
          <a:xfrm>
            <a:off x="3719513" y="2636839"/>
            <a:ext cx="49688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cs-CZ" b="1" dirty="0" smtClean="0">
                <a:latin typeface="Calibri" pitchFamily="34" charset="0"/>
              </a:rPr>
              <a:t>VY_32_INOVACE_32_Nekovové materiály</a:t>
            </a:r>
            <a:endParaRPr lang="cs-CZ" b="1" dirty="0">
              <a:latin typeface="Calibri" pitchFamily="34" charset="0"/>
            </a:endParaRPr>
          </a:p>
        </p:txBody>
      </p:sp>
      <p:sp>
        <p:nvSpPr>
          <p:cNvPr id="9221" name="TextovéPole 5"/>
          <p:cNvSpPr txBox="1">
            <a:spLocks noChangeArrowheads="1"/>
          </p:cNvSpPr>
          <p:nvPr/>
        </p:nvSpPr>
        <p:spPr bwMode="auto">
          <a:xfrm>
            <a:off x="7248525" y="5589588"/>
            <a:ext cx="30241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eaLnBrk="1" hangingPunct="1"/>
            <a:r>
              <a:rPr lang="cs-CZ">
                <a:latin typeface="Calibri" pitchFamily="34" charset="0"/>
              </a:rPr>
              <a:t>Autor: ing. Antónia Králová</a:t>
            </a:r>
          </a:p>
        </p:txBody>
      </p:sp>
      <p:pic>
        <p:nvPicPr>
          <p:cNvPr id="922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64227" y="2821782"/>
            <a:ext cx="1727200" cy="19478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276362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69315"/>
          </a:xfrm>
        </p:spPr>
        <p:txBody>
          <a:bodyPr>
            <a:normAutofit/>
          </a:bodyPr>
          <a:lstStyle/>
          <a:p>
            <a:r>
              <a:rPr lang="cs-CZ" sz="3600" dirty="0" smtClean="0"/>
              <a:t>Dřevo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577097" y="1543659"/>
            <a:ext cx="10018713" cy="312420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dirty="0" smtClean="0"/>
              <a:t>Je to organická hmota, která se tvoří v kmeni, větvích, kořenech stromů a keřů.</a:t>
            </a:r>
          </a:p>
          <a:p>
            <a:pPr marL="0" indent="0">
              <a:buNone/>
            </a:pPr>
            <a:r>
              <a:rPr lang="cs-CZ" sz="3200" dirty="0" smtClean="0"/>
              <a:t>Rozdělení: 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Domácí a zdomácnělé (jehličnaté, listnaté)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Cizokrajné (zámořské)</a:t>
            </a:r>
            <a:endParaRPr lang="cs-CZ" sz="3200" dirty="0"/>
          </a:p>
        </p:txBody>
      </p:sp>
      <p:pic>
        <p:nvPicPr>
          <p:cNvPr id="2054" name="Picture 6" descr="C:\Users\Kralova\AppData\Local\Microsoft\Windows\Temporary Internet Files\Content.IE5\T0AEC2D1\MP900439313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1372" y="4724400"/>
            <a:ext cx="3200400" cy="2133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Users\Kralova\AppData\Local\Microsoft\Windows\Temporary Internet Files\Content.IE5\DWH29H2H\MM900315811[1].gif"/>
          <p:cNvPicPr>
            <a:picLocks noChangeAspect="1" noChangeArrowheads="1" noCrop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6865" y="5092065"/>
            <a:ext cx="1398270" cy="13982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C:\Users\Kralova\AppData\Local\Microsoft\Windows\Temporary Internet Files\Content.IE5\T0AEC2D1\MC90032665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08647" y="4376623"/>
            <a:ext cx="1811426" cy="12755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7" name="Picture 9" descr="C:\Users\Kralova\AppData\Local\Microsoft\Windows\Temporary Internet Files\Content.IE5\DWH29H2H\MC900333164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7753" y="2849880"/>
            <a:ext cx="1818742" cy="9363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C:\Users\Kralova\AppData\Local\Microsoft\Windows\Temporary Internet Files\Content.IE5\QAYTFK6X\MC900239547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798100" y="322326"/>
            <a:ext cx="1797710" cy="14548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9" name="Picture 11" descr="C:\Users\Kralova\AppData\Local\Microsoft\Windows\Temporary Internet Files\Content.IE5\STSSW3BV\MC900217570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26090" y="4676851"/>
            <a:ext cx="1830629" cy="1587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056549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975995"/>
          </a:xfrm>
        </p:spPr>
        <p:txBody>
          <a:bodyPr>
            <a:normAutofit/>
          </a:bodyPr>
          <a:lstStyle/>
          <a:p>
            <a:r>
              <a:rPr lang="cs-CZ" sz="3600" dirty="0" smtClean="0"/>
              <a:t>Brusiva a maziva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35087" y="1341120"/>
            <a:ext cx="10018713" cy="4505887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cs-CZ" sz="3200" dirty="0" smtClean="0"/>
          </a:p>
          <a:p>
            <a:pPr marL="0" indent="0">
              <a:buNone/>
            </a:pPr>
            <a:r>
              <a:rPr lang="cs-CZ" sz="3200" dirty="0" smtClean="0"/>
              <a:t>Brusiva jsou tvrdé, houževnaté krystalické látky.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Přírodní – leštící růže, pemza, břidlice, pískovec, křemen, smirek, diamant…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Umělé – umělý korund, karbid bóru, sklo...</a:t>
            </a:r>
          </a:p>
          <a:p>
            <a:pPr marL="0" indent="0">
              <a:buNone/>
            </a:pPr>
            <a:r>
              <a:rPr lang="cs-CZ" sz="3200" dirty="0" smtClean="0"/>
              <a:t>Druhy maziv: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Rostlinné oleje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Živočišní tuky</a:t>
            </a:r>
          </a:p>
          <a:p>
            <a:pPr marL="514350" indent="-514350">
              <a:buAutoNum type="arabicPeriod"/>
            </a:pPr>
            <a:r>
              <a:rPr lang="cs-CZ" sz="3200" dirty="0" smtClean="0"/>
              <a:t>Minerální maziva</a:t>
            </a:r>
          </a:p>
          <a:p>
            <a:pPr marL="514350" indent="-514350">
              <a:buAutoNum type="arabicPeriod"/>
            </a:pPr>
            <a:endParaRPr lang="cs-CZ" sz="3200" dirty="0" smtClean="0"/>
          </a:p>
          <a:p>
            <a:pPr marL="514350" indent="-514350">
              <a:buAutoNum type="arabicPeriod"/>
            </a:pPr>
            <a:endParaRPr lang="cs-CZ" sz="3200" dirty="0"/>
          </a:p>
        </p:txBody>
      </p:sp>
      <p:pic>
        <p:nvPicPr>
          <p:cNvPr id="3074" name="Picture 2" descr="C:\Users\Kralova\AppData\Local\Microsoft\Windows\Temporary Internet Files\Content.IE5\STSSW3BV\MP900341695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6472" y="4069080"/>
            <a:ext cx="1641551" cy="23012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Kralova\AppData\Local\Microsoft\Windows\Temporary Internet Files\Content.IE5\QAYTFK6X\MC90034885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4602" y="4299356"/>
            <a:ext cx="1339596" cy="1840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Kralova\AppData\Local\Microsoft\Windows\Temporary Internet Files\Content.IE5\DWH29H2H\MC90034026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46639" y="3324453"/>
            <a:ext cx="1378001" cy="18342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Users\Kralova\AppData\Local\Microsoft\Windows\Temporary Internet Files\Content.IE5\QAYTFK6X\MC900280567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883552" y="569149"/>
            <a:ext cx="1967135" cy="14100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0222431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dirty="0" smtClean="0"/>
              <a:t>Seznam literatury a zdrojů</a:t>
            </a:r>
            <a:endParaRPr lang="cs-CZ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84310" y="2163651"/>
            <a:ext cx="10018713" cy="3627549"/>
          </a:xfrm>
        </p:spPr>
        <p:txBody>
          <a:bodyPr/>
          <a:lstStyle/>
          <a:p>
            <a:r>
              <a:rPr lang="cs-CZ" dirty="0">
                <a:solidFill>
                  <a:srgbClr val="FF0000"/>
                </a:solidFill>
              </a:rPr>
              <a:t>Materiál je určen pro bezplatné používání pro potřeby výuky a pro vzdělávání na všech typech škol a školských zařízeních. Jakékoliv další využití podléhá autorskému zákonu.</a:t>
            </a:r>
          </a:p>
          <a:p>
            <a:r>
              <a:rPr lang="cs-CZ" dirty="0">
                <a:solidFill>
                  <a:schemeClr val="tx2"/>
                </a:solidFill>
              </a:rPr>
              <a:t>Otakar </a:t>
            </a:r>
            <a:r>
              <a:rPr lang="cs-CZ" dirty="0" err="1">
                <a:solidFill>
                  <a:schemeClr val="tx2"/>
                </a:solidFill>
              </a:rPr>
              <a:t>Bothe</a:t>
            </a:r>
            <a:r>
              <a:rPr lang="cs-CZ" dirty="0">
                <a:solidFill>
                  <a:schemeClr val="tx2"/>
                </a:solidFill>
              </a:rPr>
              <a:t>: Strojírenská technologie I</a:t>
            </a:r>
          </a:p>
          <a:p>
            <a:r>
              <a:rPr lang="cs-CZ" dirty="0">
                <a:solidFill>
                  <a:schemeClr val="tx2"/>
                </a:solidFill>
              </a:rPr>
              <a:t>Obrázky použity z knihovny Klipartu</a:t>
            </a:r>
          </a:p>
          <a:p>
            <a:pPr marL="0" indent="0">
              <a:buNone/>
            </a:pP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41413282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Nadpis 1"/>
          <p:cNvSpPr>
            <a:spLocks noGrp="1"/>
          </p:cNvSpPr>
          <p:nvPr>
            <p:ph type="title"/>
          </p:nvPr>
        </p:nvSpPr>
        <p:spPr>
          <a:xfrm>
            <a:off x="441123" y="0"/>
            <a:ext cx="10018713" cy="1752599"/>
          </a:xfrm>
        </p:spPr>
        <p:txBody>
          <a:bodyPr/>
          <a:lstStyle/>
          <a:p>
            <a:pPr eaLnBrk="1" hangingPunct="1"/>
            <a:r>
              <a:rPr lang="cs-CZ" sz="1800" b="1" dirty="0"/>
              <a:t>Záznamový list výukového materiálu</a:t>
            </a:r>
            <a:br>
              <a:rPr lang="cs-CZ" sz="1800" b="1" dirty="0"/>
            </a:br>
            <a:endParaRPr lang="cs-CZ" sz="1800" dirty="0"/>
          </a:p>
        </p:txBody>
      </p:sp>
      <p:graphicFrame>
        <p:nvGraphicFramePr>
          <p:cNvPr id="3122" name="Group 50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9697022"/>
              </p:ext>
            </p:extLst>
          </p:nvPr>
        </p:nvGraphicFramePr>
        <p:xfrm>
          <a:off x="1981200" y="1188076"/>
          <a:ext cx="8229600" cy="5052300"/>
        </p:xfrm>
        <a:graphic>
          <a:graphicData uri="http://schemas.openxmlformats.org/drawingml/2006/table">
            <a:tbl>
              <a:tblPr/>
              <a:tblGrid>
                <a:gridCol w="2962275"/>
                <a:gridCol w="5267325"/>
              </a:tblGrid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školy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cs typeface="Times New Roman" pitchFamily="18" charset="0"/>
                        </a:rPr>
                        <a:t>Střední škola technická a zemědělská Mohelnice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Číslo projektu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CZ.1.07/1.5.00/34.0064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58032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šablony klíčové aktivity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Inovace a zkvalitnění výuky prostřednictvím ICT (III/2) 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Název výukového materiálu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Nekovové materiály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Označení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VY_32_INOVACE_32_Nekovové materiály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Vzdělávací obor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Mechanik seřizovač, Obráběč kovů, Nástrojař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Tematický okruh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Strojírenská technologie I.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Ročník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První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Autor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Ing. Antónia Králová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Datum ověření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7.3.2013</a:t>
                      </a: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85587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Anotace / metodický popis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Výukový list vhodný pro žáky prvních ročníků. Učební text zahrnuje problematiku nekovových materiálů.</a:t>
                      </a: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autora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D0D8E8"/>
                    </a:solidFill>
                  </a:tcPr>
                </a:tc>
              </a:tr>
              <a:tr h="37149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100" b="1" i="0" u="none" strike="noStrike" cap="none" normalizeH="0" baseline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Calibri" pitchFamily="34" charset="0"/>
                          <a:ea typeface="Calibri" pitchFamily="34" charset="0"/>
                          <a:cs typeface="Times New Roman" pitchFamily="18" charset="0"/>
                        </a:rPr>
                        <a:t>Podpis ředitele</a:t>
                      </a:r>
                      <a:endParaRPr kumimoji="0" lang="cs-CZ" sz="1100" b="0" i="0" u="none" strike="noStrike" cap="none" normalizeH="0" baseline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cs-CZ" sz="1100" b="0" i="0" u="none" strike="noStrike" cap="none" normalizeH="0" baseline="0" dirty="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68580" marR="68580" marT="0" marB="0" anchor="ctr" horzOverflow="overflow"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E9EDF4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98110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9731"/>
          </a:xfrm>
        </p:spPr>
        <p:txBody>
          <a:bodyPr>
            <a:normAutofit/>
          </a:bodyPr>
          <a:lstStyle/>
          <a:p>
            <a:r>
              <a:rPr lang="cs-CZ" sz="3600" dirty="0" smtClean="0"/>
              <a:t>Nekovové materiály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513835" y="1047382"/>
            <a:ext cx="10515600" cy="4992107"/>
          </a:xfrm>
        </p:spPr>
        <p:txBody>
          <a:bodyPr/>
          <a:lstStyle/>
          <a:p>
            <a:pPr marL="0" indent="0">
              <a:buNone/>
            </a:pPr>
            <a:r>
              <a:rPr lang="cs-CZ" dirty="0" smtClean="0"/>
              <a:t>Rozdělení nekovových materiálů:</a:t>
            </a:r>
          </a:p>
          <a:p>
            <a:pPr marL="514350" indent="-514350">
              <a:buAutoNum type="arabicPeriod"/>
            </a:pPr>
            <a:r>
              <a:rPr lang="cs-CZ" dirty="0" smtClean="0"/>
              <a:t>Plasty</a:t>
            </a:r>
          </a:p>
          <a:p>
            <a:pPr marL="514350" indent="-514350">
              <a:buAutoNum type="arabicPeriod"/>
            </a:pPr>
            <a:r>
              <a:rPr lang="cs-CZ" dirty="0" smtClean="0"/>
              <a:t>Technická pryž</a:t>
            </a:r>
          </a:p>
          <a:p>
            <a:pPr marL="514350" indent="-514350">
              <a:buAutoNum type="arabicPeriod"/>
            </a:pPr>
            <a:r>
              <a:rPr lang="cs-CZ" dirty="0" smtClean="0"/>
              <a:t>Technická kůže</a:t>
            </a:r>
          </a:p>
          <a:p>
            <a:pPr marL="514350" indent="-514350">
              <a:buAutoNum type="arabicPeriod"/>
            </a:pPr>
            <a:r>
              <a:rPr lang="cs-CZ" dirty="0" smtClean="0"/>
              <a:t>Technické textilie</a:t>
            </a:r>
          </a:p>
          <a:p>
            <a:pPr marL="514350" indent="-514350">
              <a:buAutoNum type="arabicPeriod"/>
            </a:pPr>
            <a:r>
              <a:rPr lang="cs-CZ" dirty="0" smtClean="0"/>
              <a:t>Dřevo</a:t>
            </a:r>
          </a:p>
          <a:p>
            <a:pPr marL="514350" indent="-514350">
              <a:buAutoNum type="arabicPeriod"/>
            </a:pPr>
            <a:r>
              <a:rPr lang="cs-CZ" dirty="0" smtClean="0"/>
              <a:t>Technické sklo</a:t>
            </a:r>
          </a:p>
          <a:p>
            <a:pPr marL="514350" indent="-514350">
              <a:buAutoNum type="arabicPeriod"/>
            </a:pPr>
            <a:r>
              <a:rPr lang="cs-CZ" dirty="0" smtClean="0"/>
              <a:t>Technická keramika</a:t>
            </a:r>
          </a:p>
          <a:p>
            <a:pPr marL="514350" indent="-514350">
              <a:buAutoNum type="arabicPeriod"/>
            </a:pPr>
            <a:r>
              <a:rPr lang="cs-CZ" dirty="0" smtClean="0"/>
              <a:t>Brusiva a maziva</a:t>
            </a:r>
            <a:endParaRPr lang="cs-CZ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35105" y="511295"/>
            <a:ext cx="1827886" cy="1686154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32455" y="1192600"/>
            <a:ext cx="1805940" cy="1623974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14102" y="2494339"/>
            <a:ext cx="1810512" cy="1276502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51978" y="2480903"/>
            <a:ext cx="1835201" cy="1062533"/>
          </a:xfrm>
          <a:prstGeom prst="rect">
            <a:avLst/>
          </a:prstGeom>
        </p:spPr>
      </p:pic>
      <p:pic>
        <p:nvPicPr>
          <p:cNvPr id="8" name="Obrázek 7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67524" y="4398782"/>
            <a:ext cx="1804111" cy="1094537"/>
          </a:xfrm>
          <a:prstGeom prst="rect">
            <a:avLst/>
          </a:prstGeom>
        </p:spPr>
      </p:pic>
      <p:pic>
        <p:nvPicPr>
          <p:cNvPr id="9" name="Obrázek 8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9914" y="3588008"/>
            <a:ext cx="1436183" cy="1358043"/>
          </a:xfrm>
          <a:prstGeom prst="rect">
            <a:avLst/>
          </a:prstGeom>
        </p:spPr>
      </p:pic>
      <p:pic>
        <p:nvPicPr>
          <p:cNvPr id="10" name="Obrázek 9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6545" y="4364622"/>
            <a:ext cx="1645006" cy="181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848030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3821"/>
          </a:xfrm>
        </p:spPr>
        <p:txBody>
          <a:bodyPr>
            <a:normAutofit/>
          </a:bodyPr>
          <a:lstStyle/>
          <a:p>
            <a:r>
              <a:rPr lang="cs-CZ" sz="3600" dirty="0" smtClean="0"/>
              <a:t>Plasty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61784" y="924752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dirty="0" smtClean="0"/>
              <a:t>V dnešní době jsou plasty materiálem, který má široké využití a je nejdůležitějším z nekovových materiálů. Plasty se svými vlastnostmi podobají přírodním pryskyřicím. Jsou lehké, nekorodují, izolují tepelně i elektricky a jsou snadno zpracovatelné. Vyrábí se synteticky a základní surovinou je ropa a uhlí. </a:t>
            </a:r>
          </a:p>
          <a:p>
            <a:pPr marL="0" indent="0">
              <a:buNone/>
            </a:pPr>
            <a:r>
              <a:rPr lang="cs-CZ" sz="3200" dirty="0" smtClean="0"/>
              <a:t>Rozdělují se na termoplasty, </a:t>
            </a:r>
            <a:r>
              <a:rPr lang="cs-CZ" sz="3200" dirty="0" err="1" smtClean="0"/>
              <a:t>reaktoplasty</a:t>
            </a:r>
            <a:r>
              <a:rPr lang="cs-CZ" sz="3200" dirty="0" smtClean="0"/>
              <a:t> a elastomery.</a:t>
            </a: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102559" y="4848895"/>
            <a:ext cx="1774825" cy="1828800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99257" y="4998625"/>
            <a:ext cx="1197736" cy="1679070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6000" y="4865354"/>
            <a:ext cx="1687982" cy="18123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91900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381850"/>
          </a:xfrm>
        </p:spPr>
        <p:txBody>
          <a:bodyPr>
            <a:normAutofit/>
          </a:bodyPr>
          <a:lstStyle/>
          <a:p>
            <a:endParaRPr lang="cs-CZ" sz="12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53355" y="1300766"/>
            <a:ext cx="10515600" cy="4876197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cs-CZ" sz="3200" dirty="0" smtClean="0"/>
              <a:t>Vlastnosti plastů:</a:t>
            </a:r>
          </a:p>
          <a:p>
            <a:pPr>
              <a:buFontTx/>
              <a:buChar char="-"/>
            </a:pPr>
            <a:r>
              <a:rPr lang="cs-CZ" sz="3200" dirty="0" smtClean="0"/>
              <a:t>Hustota – 900 – 2200 kg/m</a:t>
            </a:r>
            <a:r>
              <a:rPr lang="cs-CZ" sz="3200" baseline="30000" dirty="0" smtClean="0"/>
              <a:t>3</a:t>
            </a:r>
          </a:p>
          <a:p>
            <a:pPr>
              <a:buFontTx/>
              <a:buChar char="-"/>
            </a:pPr>
            <a:r>
              <a:rPr lang="cs-CZ" sz="3200" dirty="0" smtClean="0"/>
              <a:t>Tepelná odolnost – 60 až 90 °C u termoplastů</a:t>
            </a:r>
          </a:p>
          <a:p>
            <a:pPr marL="0" indent="0">
              <a:buNone/>
            </a:pPr>
            <a:r>
              <a:rPr lang="cs-CZ" sz="3200" dirty="0"/>
              <a:t>	</a:t>
            </a:r>
            <a:r>
              <a:rPr lang="cs-CZ" sz="3200" dirty="0" smtClean="0"/>
              <a:t>		       100 až 120 °C u </a:t>
            </a:r>
            <a:r>
              <a:rPr lang="cs-CZ" sz="3200" dirty="0" err="1" smtClean="0"/>
              <a:t>reaktopl</a:t>
            </a:r>
            <a:r>
              <a:rPr lang="cs-CZ" sz="3200" dirty="0" smtClean="0"/>
              <a:t>. a elastomerů</a:t>
            </a:r>
          </a:p>
          <a:p>
            <a:pPr>
              <a:buFontTx/>
              <a:buChar char="-"/>
            </a:pPr>
            <a:r>
              <a:rPr lang="cs-CZ" sz="3200" dirty="0" smtClean="0"/>
              <a:t>Teplotní roztažnost – 10krát větší než u oceli</a:t>
            </a:r>
          </a:p>
          <a:p>
            <a:pPr>
              <a:buFontTx/>
              <a:buChar char="-"/>
            </a:pPr>
            <a:r>
              <a:rPr lang="cs-CZ" sz="3200" dirty="0" smtClean="0"/>
              <a:t>Tepelná vodivost – 100 až 200krát menší než u oceli</a:t>
            </a:r>
          </a:p>
          <a:p>
            <a:pPr>
              <a:buFontTx/>
              <a:buChar char="-"/>
            </a:pPr>
            <a:r>
              <a:rPr lang="cs-CZ" sz="3200" dirty="0" smtClean="0"/>
              <a:t>Chemická odolnost – nekorodují, odolávají chemikáliím</a:t>
            </a:r>
          </a:p>
          <a:p>
            <a:pPr>
              <a:buFontTx/>
              <a:buChar char="-"/>
            </a:pPr>
            <a:r>
              <a:rPr lang="cs-CZ" sz="3200" dirty="0" smtClean="0"/>
              <a:t>Zpracovatelnost – snadná a levná</a:t>
            </a:r>
            <a:endParaRPr lang="cs-CZ" sz="3200" dirty="0"/>
          </a:p>
        </p:txBody>
      </p:sp>
    </p:spTree>
    <p:extLst>
      <p:ext uri="{BB962C8B-B14F-4D97-AF65-F5344CB8AC3E}">
        <p14:creationId xmlns:p14="http://schemas.microsoft.com/office/powerpoint/2010/main" val="378228747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678064"/>
          </a:xfrm>
        </p:spPr>
        <p:txBody>
          <a:bodyPr>
            <a:normAutofit/>
          </a:bodyPr>
          <a:lstStyle/>
          <a:p>
            <a:r>
              <a:rPr lang="cs-CZ" sz="3600" dirty="0" smtClean="0"/>
              <a:t>Některé druhy plastů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01839" y="1262130"/>
            <a:ext cx="10515600" cy="4734529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cs-CZ" sz="3200" b="1" dirty="0" smtClean="0"/>
              <a:t>Polyvinylchlorid (PVC) </a:t>
            </a:r>
            <a:r>
              <a:rPr lang="cs-CZ" sz="3200" dirty="0" smtClean="0"/>
              <a:t>– pevný, křehký, použitelný do 60 °C</a:t>
            </a:r>
          </a:p>
          <a:p>
            <a:pPr marL="0" indent="0">
              <a:buNone/>
            </a:pPr>
            <a:r>
              <a:rPr lang="cs-CZ" sz="3200" b="1" dirty="0" err="1" smtClean="0"/>
              <a:t>Polyethylen</a:t>
            </a:r>
            <a:r>
              <a:rPr lang="cs-CZ" sz="3200" b="1" dirty="0" smtClean="0"/>
              <a:t> (PE) </a:t>
            </a:r>
            <a:r>
              <a:rPr lang="cs-CZ" sz="3200" dirty="0" smtClean="0"/>
              <a:t>– odolává kyselinám, zásadám a teplotám </a:t>
            </a:r>
          </a:p>
          <a:p>
            <a:pPr marL="0" indent="0">
              <a:buNone/>
            </a:pPr>
            <a:r>
              <a:rPr lang="cs-CZ" sz="3200" dirty="0" smtClean="0"/>
              <a:t>do 75 °C</a:t>
            </a:r>
          </a:p>
          <a:p>
            <a:pPr marL="0" indent="0">
              <a:buNone/>
            </a:pPr>
            <a:r>
              <a:rPr lang="cs-CZ" sz="3200" b="1" dirty="0" smtClean="0"/>
              <a:t>Polypropylen (PP) </a:t>
            </a:r>
            <a:r>
              <a:rPr lang="cs-CZ" sz="3200" dirty="0" smtClean="0"/>
              <a:t>– podobný PE, odolává teplotám do 90 °C, vhodný na potrubí a armatury</a:t>
            </a:r>
          </a:p>
          <a:p>
            <a:pPr marL="0" indent="0">
              <a:buNone/>
            </a:pPr>
            <a:r>
              <a:rPr lang="cs-CZ" sz="3200" b="1" dirty="0" smtClean="0"/>
              <a:t>Polystyren (PS)</a:t>
            </a:r>
            <a:r>
              <a:rPr lang="cs-CZ" sz="3200" dirty="0" smtClean="0"/>
              <a:t> – tvrdý, křehký, průhledný, odolný teplotám </a:t>
            </a:r>
          </a:p>
          <a:p>
            <a:pPr marL="0" indent="0">
              <a:buNone/>
            </a:pPr>
            <a:r>
              <a:rPr lang="cs-CZ" sz="3200" dirty="0" smtClean="0"/>
              <a:t>do 75 °C, je výborný vysokofrekvenční izolátor</a:t>
            </a:r>
          </a:p>
          <a:p>
            <a:pPr marL="0" indent="0">
              <a:buNone/>
            </a:pPr>
            <a:r>
              <a:rPr lang="cs-CZ" sz="3200" b="1" dirty="0" err="1" smtClean="0"/>
              <a:t>Polytetraflourethylen</a:t>
            </a:r>
            <a:r>
              <a:rPr lang="cs-CZ" sz="3200" b="1" dirty="0" smtClean="0"/>
              <a:t> (PTFE, teflon)</a:t>
            </a:r>
            <a:r>
              <a:rPr lang="cs-CZ" sz="3200" dirty="0" smtClean="0"/>
              <a:t> – pevný, houževnatý, tepelná odolnost -250 do +250 °C</a:t>
            </a:r>
          </a:p>
          <a:p>
            <a:pPr marL="0" indent="0">
              <a:buNone/>
            </a:pPr>
            <a:r>
              <a:rPr lang="cs-CZ" sz="3200" b="1" dirty="0" smtClean="0"/>
              <a:t>PA, POM,PC, PETP………………..</a:t>
            </a:r>
            <a:endParaRPr lang="cs-CZ" sz="3200" b="1" dirty="0"/>
          </a:p>
        </p:txBody>
      </p:sp>
    </p:spTree>
    <p:extLst>
      <p:ext uri="{BB962C8B-B14F-4D97-AF65-F5344CB8AC3E}">
        <p14:creationId xmlns:p14="http://schemas.microsoft.com/office/powerpoint/2010/main" val="887798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5185"/>
          </a:xfrm>
        </p:spPr>
        <p:txBody>
          <a:bodyPr>
            <a:normAutofit/>
          </a:bodyPr>
          <a:lstStyle/>
          <a:p>
            <a:r>
              <a:rPr lang="cs-CZ" sz="3600" dirty="0" smtClean="0"/>
              <a:t>Technická pryž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497188" y="1698381"/>
            <a:ext cx="10018713" cy="3124201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cs-CZ" sz="3200" dirty="0" smtClean="0"/>
              <a:t>Hlavní surovinou je přírodní kaučuk, získaný z kaučukovníku, jako sražené kaučukové mléko. Vyrábí se vulkanizováním kaučuku, do kterého se přidává vulkanizační činidlo (síra) a další přísady. Vulkanizování je ohřívání na vyšší teplotu.</a:t>
            </a:r>
          </a:p>
          <a:p>
            <a:pPr marL="0" indent="0">
              <a:buNone/>
            </a:pPr>
            <a:r>
              <a:rPr lang="cs-CZ" sz="3200" dirty="0" smtClean="0"/>
              <a:t>Použití pryže je široké, ale nejvíce se jí spotřebuje na výrobu pneumatik. Další využití je na výrobu dopravních pásů, různých řemenů, hadic, těsnění, izolací atd.</a:t>
            </a: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9775" y="5020481"/>
            <a:ext cx="1821485" cy="1530706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47986" y="165146"/>
            <a:ext cx="2089150" cy="1508125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500055" y="4822582"/>
            <a:ext cx="2420047" cy="1728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6591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703821"/>
          </a:xfrm>
        </p:spPr>
        <p:txBody>
          <a:bodyPr>
            <a:normAutofit/>
          </a:bodyPr>
          <a:lstStyle/>
          <a:p>
            <a:r>
              <a:rPr lang="cs-CZ" sz="3600" dirty="0" smtClean="0"/>
              <a:t>Technická kůže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121536" y="979453"/>
            <a:ext cx="10515600" cy="42580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cs-CZ" sz="3200" dirty="0" smtClean="0"/>
              <a:t>Surovinou pro výrobu technické kůže (usně) je kůže zvířat, hlavně hovězího dobytka. </a:t>
            </a:r>
          </a:p>
          <a:p>
            <a:pPr marL="0" indent="0">
              <a:buNone/>
            </a:pPr>
            <a:r>
              <a:rPr lang="cs-CZ" sz="3200" dirty="0" smtClean="0"/>
              <a:t>Surová kůže je tvrdá, lámavá, málo pevná, proto se musí upravit a to vyčiněním. Vyčiněná kůže je pevná, pružná, ohebná a snadno tvárná. Používá se na výrobu různých řemenů, řemínků, těsnění, podložky, membrány atd.</a:t>
            </a:r>
            <a:endParaRPr lang="cs-CZ" sz="32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48854" y="4730229"/>
            <a:ext cx="1262786" cy="1798625"/>
          </a:xfrm>
          <a:prstGeom prst="rect">
            <a:avLst/>
          </a:prstGeom>
        </p:spPr>
      </p:pic>
      <p:pic>
        <p:nvPicPr>
          <p:cNvPr id="5" name="Obrázek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4936" y="4987147"/>
            <a:ext cx="1731874" cy="1536192"/>
          </a:xfrm>
          <a:prstGeom prst="rect">
            <a:avLst/>
          </a:prstGeom>
        </p:spPr>
      </p:pic>
      <p:pic>
        <p:nvPicPr>
          <p:cNvPr id="6" name="Obrázek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64530" y="4889534"/>
            <a:ext cx="1815998" cy="968350"/>
          </a:xfrm>
          <a:prstGeom prst="rect">
            <a:avLst/>
          </a:prstGeom>
        </p:spPr>
      </p:pic>
      <p:pic>
        <p:nvPicPr>
          <p:cNvPr id="7" name="Obrázek 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961671" y="5117335"/>
            <a:ext cx="1824228" cy="15261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450944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665185"/>
          </a:xfrm>
        </p:spPr>
        <p:txBody>
          <a:bodyPr>
            <a:normAutofit/>
          </a:bodyPr>
          <a:lstStyle/>
          <a:p>
            <a:r>
              <a:rPr lang="cs-CZ" sz="3600" dirty="0" smtClean="0"/>
              <a:t>Technické textilie</a:t>
            </a:r>
            <a:endParaRPr lang="cs-CZ" sz="3600" dirty="0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1335087" y="1453285"/>
            <a:ext cx="10018713" cy="3124201"/>
          </a:xfrm>
        </p:spPr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cs-CZ" sz="3200" dirty="0" smtClean="0"/>
              <a:t>Základní surovinou jsou vlákna – rostlinná, živočišná a umělá. </a:t>
            </a:r>
          </a:p>
          <a:p>
            <a:pPr marL="0" indent="0">
              <a:buNone/>
            </a:pPr>
            <a:r>
              <a:rPr lang="cs-CZ" sz="3200" b="1" dirty="0" smtClean="0"/>
              <a:t>Rostlinná vlákna </a:t>
            </a:r>
            <a:r>
              <a:rPr lang="cs-CZ" sz="3200" dirty="0" smtClean="0"/>
              <a:t>– len, konopí, lýko, juta, bavlna</a:t>
            </a:r>
          </a:p>
          <a:p>
            <a:pPr marL="0" indent="0">
              <a:buNone/>
            </a:pPr>
            <a:r>
              <a:rPr lang="cs-CZ" sz="3200" b="1" dirty="0" smtClean="0"/>
              <a:t>Živočišná vlákna </a:t>
            </a:r>
            <a:r>
              <a:rPr lang="cs-CZ" sz="3200" dirty="0" smtClean="0"/>
              <a:t>– srst savců (různé druhy vlny), bourec morušový (přírodní hedvábí)</a:t>
            </a:r>
          </a:p>
          <a:p>
            <a:pPr marL="0" indent="0">
              <a:buNone/>
            </a:pPr>
            <a:r>
              <a:rPr lang="cs-CZ" sz="3200" b="1" dirty="0" smtClean="0"/>
              <a:t>Umělá vlákna</a:t>
            </a:r>
            <a:r>
              <a:rPr lang="cs-CZ" sz="3200" dirty="0" smtClean="0"/>
              <a:t> – silon, nylon, kapron, perlon, atd.</a:t>
            </a:r>
            <a:endParaRPr lang="cs-CZ" sz="3200" b="1" dirty="0"/>
          </a:p>
        </p:txBody>
      </p:sp>
      <p:pic>
        <p:nvPicPr>
          <p:cNvPr id="1026" name="Picture 2" descr="C:\Users\Kralova\AppData\Local\Microsoft\Windows\Temporary Internet Files\Content.IE5\DWH29H2H\MC90033394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247" y="4577486"/>
            <a:ext cx="1707185" cy="18178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Kralova\AppData\Local\Microsoft\Windows\Temporary Internet Files\Content.IE5\T0AEC2D1\MC90021222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166" y="4770729"/>
            <a:ext cx="1824228" cy="1500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Kralova\AppData\Local\Microsoft\Windows\Temporary Internet Files\Content.IE5\DWH29H2H\MP900446580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33109" y="4736134"/>
            <a:ext cx="2029810" cy="15697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Users\Kralova\AppData\Local\Microsoft\Windows\Temporary Internet Files\Content.IE5\QAYTFK6X\MC900237231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00376" y="3331675"/>
            <a:ext cx="1910281" cy="14364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59244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ralaxa">
  <a:themeElements>
    <a:clrScheme name="Paralaxa">
      <a:dk1>
        <a:sysClr val="windowText" lastClr="000000"/>
      </a:dk1>
      <a:lt1>
        <a:sysClr val="window" lastClr="FFFFFF"/>
      </a:lt1>
      <a:dk2>
        <a:srgbClr val="212121"/>
      </a:dk2>
      <a:lt2>
        <a:srgbClr val="CDD0D1"/>
      </a:lt2>
      <a:accent1>
        <a:srgbClr val="30ACEC"/>
      </a:accent1>
      <a:accent2>
        <a:srgbClr val="80C34F"/>
      </a:accent2>
      <a:accent3>
        <a:srgbClr val="E29D3E"/>
      </a:accent3>
      <a:accent4>
        <a:srgbClr val="D64A3B"/>
      </a:accent4>
      <a:accent5>
        <a:srgbClr val="D64787"/>
      </a:accent5>
      <a:accent6>
        <a:srgbClr val="A666E1"/>
      </a:accent6>
      <a:hlink>
        <a:srgbClr val="3085ED"/>
      </a:hlink>
      <a:folHlink>
        <a:srgbClr val="82B6F4"/>
      </a:folHlink>
    </a:clrScheme>
    <a:fontScheme name="Paralaxa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Paralaxa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04000"/>
              </a:schemeClr>
            </a:gs>
            <a:gs pos="100000">
              <a:schemeClr val="phClr">
                <a:tint val="8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2000"/>
              </a:schemeClr>
            </a:gs>
            <a:gs pos="100000">
              <a:schemeClr val="phClr">
                <a:shade val="88000"/>
                <a:lumMod val="94000"/>
              </a:schemeClr>
            </a:gs>
          </a:gsLst>
          <a:path path="circle">
            <a:fillToRect l="50000" t="100000" r="100000" b="50000"/>
          </a:path>
        </a:gradFill>
      </a:fillStyleLst>
      <a:lnStyleLst>
        <a:ln w="9525" cap="rnd" cmpd="sng" algn="ctr">
          <a:solidFill>
            <a:schemeClr val="phClr">
              <a:tint val="6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reflection blurRad="12700" stA="26000" endPos="32000" dist="12700" dir="5400000" sy="-100000" rotWithShape="0"/>
          </a:effectLst>
        </a:effectStyle>
        <a:effectStyle>
          <a:effectLst>
            <a:outerShdw blurRad="38100" dist="25400" dir="5400000" rotWithShape="0">
              <a:srgbClr val="000000">
                <a:alpha val="6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254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76000"/>
                <a:satMod val="180000"/>
              </a:schemeClr>
              <a:schemeClr val="phClr">
                <a:tint val="80000"/>
                <a:satMod val="120000"/>
                <a:lumMod val="180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Parallax" id="{3388167B-A2EB-4685-9635-1831D9AEF8C4}" vid="{4F7A876A-7598-49CA-AFC8-8EDA2551E4A7}"/>
    </a:ext>
  </a:extLst>
</a:theme>
</file>

<file path=ppt/theme/theme2.xml><?xml version="1.0" encoding="utf-8"?>
<a:theme xmlns:a="http://schemas.openxmlformats.org/drawingml/2006/main" name="Motiv Office">
  <a:themeElements>
    <a:clrScheme name="Kancelář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celář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TC103457496[[fn=Paralaxa]]</Template>
  <TotalTime>396</TotalTime>
  <Words>621</Words>
  <Application>Microsoft Office PowerPoint</Application>
  <PresentationFormat>Vlastní</PresentationFormat>
  <Paragraphs>99</Paragraphs>
  <Slides>12</Slides>
  <Notes>12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12</vt:i4>
      </vt:variant>
    </vt:vector>
  </HeadingPairs>
  <TitlesOfParts>
    <vt:vector size="13" baseType="lpstr">
      <vt:lpstr>Paralaxa</vt:lpstr>
      <vt:lpstr>Nekovové materiály</vt:lpstr>
      <vt:lpstr>Záznamový list výukového materiálu </vt:lpstr>
      <vt:lpstr>Nekovové materiály</vt:lpstr>
      <vt:lpstr>Plasty</vt:lpstr>
      <vt:lpstr>Prezentace aplikace PowerPoint</vt:lpstr>
      <vt:lpstr>Některé druhy plastů</vt:lpstr>
      <vt:lpstr>Technická pryž</vt:lpstr>
      <vt:lpstr>Technická kůže</vt:lpstr>
      <vt:lpstr>Technické textilie</vt:lpstr>
      <vt:lpstr>Dřevo</vt:lpstr>
      <vt:lpstr>Brusiva a maziva</vt:lpstr>
      <vt:lpstr>Seznam literatury a zdrojů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Neželezné kovy</dc:title>
  <dc:creator>Králová</dc:creator>
  <cp:lastModifiedBy>Kralova</cp:lastModifiedBy>
  <cp:revision>21</cp:revision>
  <dcterms:created xsi:type="dcterms:W3CDTF">2013-06-01T17:37:40Z</dcterms:created>
  <dcterms:modified xsi:type="dcterms:W3CDTF">2013-07-01T06:37:12Z</dcterms:modified>
</cp:coreProperties>
</file>