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6C39A64-A64D-489E-9B07-BCC714B87D8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1B273D-0182-4C21-A12C-71864148183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331307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930248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1315636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273D-0182-4C21-A12C-71864148183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6376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273D-0182-4C21-A12C-71864148183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273704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273D-0182-4C21-A12C-71864148183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463593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273D-0182-4C21-A12C-71864148183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4740470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1B273D-0182-4C21-A12C-71864148183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7151538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929755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490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6557126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89124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4086094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81781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985173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86975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07049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333037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02870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145013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294644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41647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642881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31062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BC0A63-5748-469F-B36D-8D04BF0C053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BDEEA10D-8CAE-472D-B4E1-58DE27D7E1A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60614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MF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591427" y="310615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Neželezné kovy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3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VY_32_INOVACE_31_Neželezné kovy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27" y="282178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9525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/>
              <a:t>Záznamový list výukového materiálu</a:t>
            </a:r>
            <a:br>
              <a:rPr lang="cs-CZ" sz="1800" b="1"/>
            </a:br>
            <a:endParaRPr lang="cs-CZ" sz="180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1709744"/>
              </p:ext>
            </p:extLst>
          </p:nvPr>
        </p:nvGraphicFramePr>
        <p:xfrm>
          <a:off x="1981200" y="1381260"/>
          <a:ext cx="8229600" cy="5052300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80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Neželezné kovy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VY_32_INOVACE_31_Neželezné kovy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21.1.2013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rozdělení a označování neželezných kovů.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07898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337"/>
          </a:xfrm>
        </p:spPr>
        <p:txBody>
          <a:bodyPr>
            <a:normAutofit/>
          </a:bodyPr>
          <a:lstStyle/>
          <a:p>
            <a:r>
              <a:rPr lang="cs-CZ" sz="3600" dirty="0" smtClean="0"/>
              <a:t>Neželezné kovy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048299" y="1438965"/>
            <a:ext cx="8915400" cy="37776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Neželezné kov se rozdělují na:</a:t>
            </a:r>
          </a:p>
          <a:p>
            <a:pPr marL="514350" indent="-514350">
              <a:buAutoNum type="arabicPeriod"/>
            </a:pPr>
            <a:r>
              <a:rPr lang="cs-CZ" sz="3200" dirty="0" smtClean="0">
                <a:solidFill>
                  <a:srgbClr val="FF0000"/>
                </a:solidFill>
              </a:rPr>
              <a:t>Lehké kovy </a:t>
            </a:r>
            <a:r>
              <a:rPr lang="cs-CZ" sz="3200" dirty="0" smtClean="0"/>
              <a:t>– hliník, hořčík, titan a jejich slitiny</a:t>
            </a:r>
          </a:p>
          <a:p>
            <a:pPr marL="514350" indent="-514350">
              <a:buAutoNum type="arabicPeriod"/>
            </a:pPr>
            <a:r>
              <a:rPr lang="cs-CZ" sz="3200" dirty="0" smtClean="0">
                <a:solidFill>
                  <a:srgbClr val="FF0000"/>
                </a:solidFill>
              </a:rPr>
              <a:t>Těžké kovy </a:t>
            </a:r>
            <a:r>
              <a:rPr lang="cs-CZ" sz="3200" dirty="0" smtClean="0"/>
              <a:t>– měď, nikl, kobalt, zinek, olovo, wolfram, molybden, zlato, stříbro, platina a jejich slitiny atd.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4341012"/>
            <a:ext cx="1809598" cy="118963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70169" y="4341012"/>
            <a:ext cx="1758899" cy="2199161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19658" y="4609723"/>
            <a:ext cx="2282982" cy="22482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71018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278819"/>
          </a:xfrm>
        </p:spPr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339403"/>
            <a:ext cx="10515600" cy="48375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Kromě uvedených skupin jsou ještě zvláštní skupiny:</a:t>
            </a:r>
          </a:p>
          <a:p>
            <a:pPr>
              <a:buFontTx/>
              <a:buChar char="-"/>
            </a:pPr>
            <a:r>
              <a:rPr lang="cs-CZ" sz="3200" dirty="0" smtClean="0"/>
              <a:t>Radioaktivní kovy – uran, plutonium, thorium</a:t>
            </a:r>
          </a:p>
          <a:p>
            <a:pPr>
              <a:buFontTx/>
              <a:buChar char="-"/>
            </a:pPr>
            <a:r>
              <a:rPr lang="cs-CZ" sz="3200" dirty="0" smtClean="0"/>
              <a:t>Polovodiče – germanium, křemík</a:t>
            </a:r>
          </a:p>
          <a:p>
            <a:pPr>
              <a:buFontTx/>
              <a:buChar char="-"/>
            </a:pPr>
            <a:r>
              <a:rPr lang="cs-CZ" sz="3200" dirty="0" smtClean="0"/>
              <a:t>Kovy vzácných zemin – cer, </a:t>
            </a:r>
            <a:r>
              <a:rPr lang="cs-CZ" sz="3200" dirty="0" err="1" smtClean="0"/>
              <a:t>latham</a:t>
            </a:r>
            <a:r>
              <a:rPr lang="cs-CZ" sz="3200" dirty="0" smtClean="0"/>
              <a:t>, neodym….</a:t>
            </a:r>
          </a:p>
          <a:p>
            <a:pPr>
              <a:buFontTx/>
              <a:buChar char="-"/>
            </a:pPr>
            <a:r>
              <a:rPr lang="cs-CZ" sz="3200" dirty="0" smtClean="0"/>
              <a:t>Stopové kovy – galium, indium, thalium….</a:t>
            </a:r>
          </a:p>
          <a:p>
            <a:pPr marL="0" indent="0">
              <a:buNone/>
            </a:pPr>
            <a:r>
              <a:rPr lang="cs-CZ" sz="3200" dirty="0" smtClean="0"/>
              <a:t>Sem patří i vápník, sodík, draslík aj., které se používají pro speciální účely.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95550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55337"/>
          </a:xfrm>
        </p:spPr>
        <p:txBody>
          <a:bodyPr>
            <a:normAutofit/>
          </a:bodyPr>
          <a:lstStyle/>
          <a:p>
            <a:r>
              <a:rPr lang="cs-CZ" sz="3600" dirty="0" smtClean="0"/>
              <a:t>Označování oceli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2589212" y="1429555"/>
            <a:ext cx="8915400" cy="448166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3200" dirty="0" smtClean="0"/>
              <a:t>Neželezné kovy se označují podle ČSN číselnými značkami. Základní značka je šestimístná plus dvě doplňkové číslice.</a:t>
            </a:r>
          </a:p>
          <a:p>
            <a:pPr marL="0" indent="0">
              <a:buNone/>
            </a:pPr>
            <a:r>
              <a:rPr lang="cs-CZ" sz="3200" dirty="0" smtClean="0"/>
              <a:t>První dvojčíslí je 42 a označuje hutní skupinu. Třetí číslice udává zda jde o lehký nebo těžký kov. Pokud je to 3, tak jde o těžký kov, pokud je to číslo 4, tak je to kov lehký. Čtvrtá číslice vyjadřuje jestli je to výrobek tvářený nebo slévárenský. Pátá a šestá číslice určuje přesně druh kovu nebo slitiny. Doplňkové dvojčíslí určuje tepelné zpracování.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12635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16687" y="360608"/>
            <a:ext cx="465864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 smtClean="0"/>
              <a:t>42  x  </a:t>
            </a:r>
            <a:r>
              <a:rPr lang="cs-CZ" sz="4000" dirty="0" err="1" smtClean="0"/>
              <a:t>x</a:t>
            </a:r>
            <a:r>
              <a:rPr lang="cs-CZ" sz="4000" dirty="0" smtClean="0"/>
              <a:t>  </a:t>
            </a:r>
            <a:r>
              <a:rPr lang="cs-CZ" sz="4000" dirty="0" err="1" smtClean="0"/>
              <a:t>x</a:t>
            </a:r>
            <a:r>
              <a:rPr lang="cs-CZ" sz="4000" dirty="0" smtClean="0"/>
              <a:t>   </a:t>
            </a:r>
            <a:r>
              <a:rPr lang="cs-CZ" sz="4000" dirty="0" err="1" smtClean="0"/>
              <a:t>x</a:t>
            </a:r>
            <a:r>
              <a:rPr lang="cs-CZ" sz="4000" dirty="0" smtClean="0"/>
              <a:t>   . x   </a:t>
            </a:r>
            <a:r>
              <a:rPr lang="cs-CZ" sz="4000" dirty="0" err="1" smtClean="0"/>
              <a:t>x</a:t>
            </a:r>
            <a:endParaRPr lang="cs-CZ" sz="4000" dirty="0"/>
          </a:p>
        </p:txBody>
      </p:sp>
      <p:cxnSp>
        <p:nvCxnSpPr>
          <p:cNvPr id="4" name="Přímá spojnice 3"/>
          <p:cNvCxnSpPr/>
          <p:nvPr/>
        </p:nvCxnSpPr>
        <p:spPr>
          <a:xfrm>
            <a:off x="3116687" y="1068494"/>
            <a:ext cx="656823" cy="0"/>
          </a:xfrm>
          <a:prstGeom prst="line">
            <a:avLst/>
          </a:prstGeom>
          <a:ln w="38100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Přímá spojnice 7"/>
          <p:cNvCxnSpPr/>
          <p:nvPr/>
        </p:nvCxnSpPr>
        <p:spPr>
          <a:xfrm>
            <a:off x="3992451" y="1068494"/>
            <a:ext cx="3219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Přímá spojnice 9"/>
          <p:cNvCxnSpPr/>
          <p:nvPr/>
        </p:nvCxnSpPr>
        <p:spPr>
          <a:xfrm flipH="1">
            <a:off x="4559121" y="1068494"/>
            <a:ext cx="77273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Přímá spojnice 11"/>
          <p:cNvCxnSpPr/>
          <p:nvPr/>
        </p:nvCxnSpPr>
        <p:spPr>
          <a:xfrm>
            <a:off x="4559121" y="1068494"/>
            <a:ext cx="32197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Přímá spojnice 13"/>
          <p:cNvCxnSpPr>
            <a:endCxn id="2" idx="2"/>
          </p:cNvCxnSpPr>
          <p:nvPr/>
        </p:nvCxnSpPr>
        <p:spPr>
          <a:xfrm>
            <a:off x="5100034" y="1068494"/>
            <a:ext cx="34597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Přímá spojnice 15"/>
          <p:cNvCxnSpPr/>
          <p:nvPr/>
        </p:nvCxnSpPr>
        <p:spPr>
          <a:xfrm>
            <a:off x="5692462" y="1068494"/>
            <a:ext cx="386366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Přímá spojnice 21"/>
          <p:cNvCxnSpPr/>
          <p:nvPr/>
        </p:nvCxnSpPr>
        <p:spPr>
          <a:xfrm>
            <a:off x="3445098" y="1068494"/>
            <a:ext cx="0" cy="657275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Přímá spojnice 23"/>
          <p:cNvCxnSpPr/>
          <p:nvPr/>
        </p:nvCxnSpPr>
        <p:spPr>
          <a:xfrm flipH="1">
            <a:off x="824248" y="1725769"/>
            <a:ext cx="2620850" cy="128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>
          <a:xfrm>
            <a:off x="4153437" y="1068494"/>
            <a:ext cx="0" cy="185501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Přímá spojnice 27"/>
          <p:cNvCxnSpPr/>
          <p:nvPr/>
        </p:nvCxnSpPr>
        <p:spPr>
          <a:xfrm flipH="1">
            <a:off x="824248" y="2923504"/>
            <a:ext cx="3329189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Přímá spojnice 31"/>
          <p:cNvCxnSpPr/>
          <p:nvPr/>
        </p:nvCxnSpPr>
        <p:spPr>
          <a:xfrm>
            <a:off x="4726546" y="1068494"/>
            <a:ext cx="0" cy="379972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Přímá spojnice 33"/>
          <p:cNvCxnSpPr/>
          <p:nvPr/>
        </p:nvCxnSpPr>
        <p:spPr>
          <a:xfrm flipH="1">
            <a:off x="824248" y="4868214"/>
            <a:ext cx="3902298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Přímá spojnice 35"/>
          <p:cNvCxnSpPr/>
          <p:nvPr/>
        </p:nvCxnSpPr>
        <p:spPr>
          <a:xfrm flipH="1" flipV="1">
            <a:off x="824248" y="3940935"/>
            <a:ext cx="3902298" cy="1287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Přímá spojnice 38"/>
          <p:cNvCxnSpPr/>
          <p:nvPr/>
        </p:nvCxnSpPr>
        <p:spPr>
          <a:xfrm>
            <a:off x="5280338" y="1068494"/>
            <a:ext cx="12879" cy="4469421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Přímá spojnice 40"/>
          <p:cNvCxnSpPr/>
          <p:nvPr/>
        </p:nvCxnSpPr>
        <p:spPr>
          <a:xfrm flipH="1">
            <a:off x="869324" y="5550794"/>
            <a:ext cx="4423892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Přímá spojnice 42"/>
          <p:cNvCxnSpPr/>
          <p:nvPr/>
        </p:nvCxnSpPr>
        <p:spPr>
          <a:xfrm>
            <a:off x="5885645" y="1068494"/>
            <a:ext cx="12879" cy="5293669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Přímá spojnice 44"/>
          <p:cNvCxnSpPr/>
          <p:nvPr/>
        </p:nvCxnSpPr>
        <p:spPr>
          <a:xfrm flipH="1" flipV="1">
            <a:off x="824248" y="6323528"/>
            <a:ext cx="5054957" cy="25757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Přímá spojnice 46"/>
          <p:cNvCxnSpPr/>
          <p:nvPr/>
        </p:nvCxnSpPr>
        <p:spPr>
          <a:xfrm>
            <a:off x="6761408" y="1068494"/>
            <a:ext cx="94980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Přímá spojnice 48"/>
          <p:cNvCxnSpPr/>
          <p:nvPr/>
        </p:nvCxnSpPr>
        <p:spPr>
          <a:xfrm>
            <a:off x="7212169" y="1068494"/>
            <a:ext cx="25758" cy="2267134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Přímá spojnice 50"/>
          <p:cNvCxnSpPr/>
          <p:nvPr/>
        </p:nvCxnSpPr>
        <p:spPr>
          <a:xfrm>
            <a:off x="7237927" y="3335628"/>
            <a:ext cx="3000777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ovéPole 51"/>
          <p:cNvSpPr txBox="1"/>
          <p:nvPr/>
        </p:nvSpPr>
        <p:spPr>
          <a:xfrm>
            <a:off x="869324" y="1283525"/>
            <a:ext cx="19498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Třída norem</a:t>
            </a:r>
            <a:endParaRPr lang="cs-CZ" sz="2800" dirty="0"/>
          </a:p>
        </p:txBody>
      </p:sp>
      <p:sp>
        <p:nvSpPr>
          <p:cNvPr id="53" name="TextovéPole 52"/>
          <p:cNvSpPr txBox="1"/>
          <p:nvPr/>
        </p:nvSpPr>
        <p:spPr>
          <a:xfrm>
            <a:off x="824248" y="1894182"/>
            <a:ext cx="21763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Těžké kovy - 3</a:t>
            </a:r>
            <a:endParaRPr lang="cs-CZ" sz="2800" dirty="0"/>
          </a:p>
        </p:txBody>
      </p:sp>
      <p:sp>
        <p:nvSpPr>
          <p:cNvPr id="54" name="Obdélník 53"/>
          <p:cNvSpPr/>
          <p:nvPr/>
        </p:nvSpPr>
        <p:spPr>
          <a:xfrm>
            <a:off x="869324" y="2407692"/>
            <a:ext cx="223580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dirty="0" smtClean="0"/>
              <a:t>Lehké kovy - 4</a:t>
            </a:r>
            <a:endParaRPr lang="cs-CZ" sz="2800" dirty="0"/>
          </a:p>
        </p:txBody>
      </p:sp>
      <p:sp>
        <p:nvSpPr>
          <p:cNvPr id="55" name="TextovéPole 54"/>
          <p:cNvSpPr txBox="1"/>
          <p:nvPr/>
        </p:nvSpPr>
        <p:spPr>
          <a:xfrm>
            <a:off x="850988" y="3110865"/>
            <a:ext cx="25673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Tvářené výrobky</a:t>
            </a:r>
            <a:endParaRPr lang="cs-CZ" sz="2800" dirty="0"/>
          </a:p>
        </p:txBody>
      </p:sp>
      <p:sp>
        <p:nvSpPr>
          <p:cNvPr id="56" name="TextovéPole 55"/>
          <p:cNvSpPr txBox="1"/>
          <p:nvPr/>
        </p:nvSpPr>
        <p:spPr>
          <a:xfrm>
            <a:off x="978795" y="3508608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(0, 2, 4, 6, 8)</a:t>
            </a:r>
            <a:endParaRPr lang="cs-CZ" sz="2400" dirty="0"/>
          </a:p>
        </p:txBody>
      </p:sp>
      <p:sp>
        <p:nvSpPr>
          <p:cNvPr id="57" name="TextovéPole 56"/>
          <p:cNvSpPr txBox="1"/>
          <p:nvPr/>
        </p:nvSpPr>
        <p:spPr>
          <a:xfrm>
            <a:off x="840424" y="3940934"/>
            <a:ext cx="31248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Slévárenské výrobky</a:t>
            </a:r>
            <a:endParaRPr lang="cs-CZ" sz="2800" dirty="0"/>
          </a:p>
        </p:txBody>
      </p:sp>
      <p:sp>
        <p:nvSpPr>
          <p:cNvPr id="58" name="TextovéPole 57"/>
          <p:cNvSpPr txBox="1"/>
          <p:nvPr/>
        </p:nvSpPr>
        <p:spPr>
          <a:xfrm>
            <a:off x="978795" y="4400109"/>
            <a:ext cx="1731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dirty="0" smtClean="0"/>
              <a:t>(1, 3, 5, 7, 9)</a:t>
            </a:r>
            <a:endParaRPr lang="cs-CZ" sz="2400" dirty="0"/>
          </a:p>
        </p:txBody>
      </p:sp>
      <p:sp>
        <p:nvSpPr>
          <p:cNvPr id="59" name="TextovéPole 58"/>
          <p:cNvSpPr txBox="1"/>
          <p:nvPr/>
        </p:nvSpPr>
        <p:spPr>
          <a:xfrm>
            <a:off x="898403" y="4930200"/>
            <a:ext cx="28010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Určuje přesně kov</a:t>
            </a:r>
            <a:endParaRPr lang="cs-CZ" sz="2800" dirty="0"/>
          </a:p>
        </p:txBody>
      </p:sp>
      <p:sp>
        <p:nvSpPr>
          <p:cNvPr id="60" name="TextovéPole 59"/>
          <p:cNvSpPr txBox="1"/>
          <p:nvPr/>
        </p:nvSpPr>
        <p:spPr>
          <a:xfrm>
            <a:off x="978795" y="5728691"/>
            <a:ext cx="24972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Pořadová číslice</a:t>
            </a:r>
            <a:endParaRPr lang="cs-CZ" sz="2800" dirty="0"/>
          </a:p>
        </p:txBody>
      </p:sp>
      <p:sp>
        <p:nvSpPr>
          <p:cNvPr id="61" name="TextovéPole 60"/>
          <p:cNvSpPr txBox="1"/>
          <p:nvPr/>
        </p:nvSpPr>
        <p:spPr>
          <a:xfrm>
            <a:off x="7410807" y="2400284"/>
            <a:ext cx="314174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 smtClean="0"/>
              <a:t>Tepelné zpracování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21274851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sz="2400" dirty="0">
                <a:solidFill>
                  <a:schemeClr val="tx2"/>
                </a:solidFill>
              </a:rPr>
              <a:t>Otakar </a:t>
            </a:r>
            <a:r>
              <a:rPr lang="cs-CZ" sz="2400" dirty="0" err="1">
                <a:solidFill>
                  <a:schemeClr val="tx2"/>
                </a:solidFill>
              </a:rPr>
              <a:t>Bothe</a:t>
            </a:r>
            <a:r>
              <a:rPr lang="cs-CZ" sz="24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400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686728314"/>
      </p:ext>
    </p:extLst>
  </p:cSld>
  <p:clrMapOvr>
    <a:masterClrMapping/>
  </p:clrMapOvr>
</p:sld>
</file>

<file path=ppt/theme/theme1.xml><?xml version="1.0" encoding="utf-8"?>
<a:theme xmlns:a="http://schemas.openxmlformats.org/drawingml/2006/main" name="Stébla">
  <a:themeElements>
    <a:clrScheme name="Stébla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Stébla">
      <a:maj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tébla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78</TotalTime>
  <Words>391</Words>
  <Application>Microsoft Office PowerPoint</Application>
  <PresentationFormat>Vlastní</PresentationFormat>
  <Paragraphs>63</Paragraphs>
  <Slides>7</Slides>
  <Notes>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7</vt:i4>
      </vt:variant>
    </vt:vector>
  </HeadingPairs>
  <TitlesOfParts>
    <vt:vector size="8" baseType="lpstr">
      <vt:lpstr>Stébla</vt:lpstr>
      <vt:lpstr>Neželezné kovy</vt:lpstr>
      <vt:lpstr>Záznamový list výukového materiálu </vt:lpstr>
      <vt:lpstr>Neželezné kovy</vt:lpstr>
      <vt:lpstr>Prezentace aplikace PowerPoint</vt:lpstr>
      <vt:lpstr>Označování oceli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Železo na odlitky</dc:title>
  <dc:creator>Králová</dc:creator>
  <cp:lastModifiedBy>Kralova</cp:lastModifiedBy>
  <cp:revision>12</cp:revision>
  <dcterms:created xsi:type="dcterms:W3CDTF">2013-06-01T16:16:51Z</dcterms:created>
  <dcterms:modified xsi:type="dcterms:W3CDTF">2013-07-01T06:36:02Z</dcterms:modified>
</cp:coreProperties>
</file>