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3"/>
  </p:notesMasterIdLst>
  <p:sldIdLst>
    <p:sldId id="263" r:id="rId2"/>
    <p:sldId id="264" r:id="rId3"/>
    <p:sldId id="256" r:id="rId4"/>
    <p:sldId id="265" r:id="rId5"/>
    <p:sldId id="257" r:id="rId6"/>
    <p:sldId id="258" r:id="rId7"/>
    <p:sldId id="266" r:id="rId8"/>
    <p:sldId id="259" r:id="rId9"/>
    <p:sldId id="261" r:id="rId10"/>
    <p:sldId id="262" r:id="rId11"/>
    <p:sldId id="267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16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947ACBC-A40E-41AD-90D3-51964757048A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D5008C-1CDB-48C9-B0CB-BE98E91895E1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616029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C151CD6-54D9-4021-B9BA-FB8744F60F92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303877027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5008C-1CDB-48C9-B0CB-BE98E91895E1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1889609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5008C-1CDB-48C9-B0CB-BE98E91895E1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88354798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E8FA5FD-1888-44F1-A134-8CEC971A978C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384888455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5008C-1CDB-48C9-B0CB-BE98E91895E1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67535950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5008C-1CDB-48C9-B0CB-BE98E91895E1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1761055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cs-CZ" dirty="0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5008C-1CDB-48C9-B0CB-BE98E91895E1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9423757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5008C-1CDB-48C9-B0CB-BE98E91895E1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93134463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5008C-1CDB-48C9-B0CB-BE98E91895E1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1271206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5008C-1CDB-48C9-B0CB-BE98E91895E1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671471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D5008C-1CDB-48C9-B0CB-BE98E91895E1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49083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41BCF-4C0C-40E9-A56C-75BEFC6B1689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A01BA-C95B-4BA8-A2DD-3DE1ED30A4F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29118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41BCF-4C0C-40E9-A56C-75BEFC6B1689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A01BA-C95B-4BA8-A2DD-3DE1ED30A4F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876055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41BCF-4C0C-40E9-A56C-75BEFC6B1689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A01BA-C95B-4BA8-A2DD-3DE1ED30A4F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3495140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41BCF-4C0C-40E9-A56C-75BEFC6B1689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A01BA-C95B-4BA8-A2DD-3DE1ED30A4F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056738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41BCF-4C0C-40E9-A56C-75BEFC6B1689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A01BA-C95B-4BA8-A2DD-3DE1ED30A4F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3042856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41BCF-4C0C-40E9-A56C-75BEFC6B1689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A01BA-C95B-4BA8-A2DD-3DE1ED30A4F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367040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41BCF-4C0C-40E9-A56C-75BEFC6B1689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A01BA-C95B-4BA8-A2DD-3DE1ED30A4F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240328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41BCF-4C0C-40E9-A56C-75BEFC6B1689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A01BA-C95B-4BA8-A2DD-3DE1ED30A4F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34475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41BCF-4C0C-40E9-A56C-75BEFC6B1689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A01BA-C95B-4BA8-A2DD-3DE1ED30A4F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111097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41BCF-4C0C-40E9-A56C-75BEFC6B1689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A01BA-C95B-4BA8-A2DD-3DE1ED30A4F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7107124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A41BCF-4C0C-40E9-A56C-75BEFC6B1689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CA01BA-C95B-4BA8-A2DD-3DE1ED30A4F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563964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A41BCF-4C0C-40E9-A56C-75BEFC6B1689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CA01BA-C95B-4BA8-A2DD-3DE1ED30A4F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487607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cs.wikipedia.org/wiki/Soubor:Star-Saphire.jpg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cs.wikipedia.org/wiki/Soubor:Cut_Ruby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684213" y="3068638"/>
            <a:ext cx="7772400" cy="1323975"/>
          </a:xfrm>
        </p:spPr>
        <p:txBody>
          <a:bodyPr/>
          <a:lstStyle/>
          <a:p>
            <a:pPr eaLnBrk="1" hangingPunct="1"/>
            <a:r>
              <a:rPr lang="cs-CZ" dirty="0" smtClean="0"/>
              <a:t>HLINÍK - procvičování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0350" y="476250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2195513" y="2636838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VY_32_INOVACE_34_Hliník-procvičování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5724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821781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78344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91090" y="26064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cs-CZ" sz="6000" b="1" dirty="0" smtClean="0">
                <a:latin typeface="Arial Black" pitchFamily="34" charset="0"/>
              </a:rPr>
              <a:t>Využití</a:t>
            </a:r>
            <a:r>
              <a:rPr lang="cs-CZ" sz="3600" b="1" dirty="0" smtClean="0">
                <a:solidFill>
                  <a:srgbClr val="FF0000"/>
                </a:solidFill>
                <a:latin typeface="Arial Black" pitchFamily="34" charset="0"/>
              </a:rPr>
              <a:t>(pozorně přečti text a pak doplnit)</a:t>
            </a:r>
            <a:endParaRPr lang="cs-CZ" sz="6000" b="1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20975" y="1532965"/>
            <a:ext cx="8229600" cy="4525963"/>
          </a:xfrm>
        </p:spPr>
        <p:txBody>
          <a:bodyPr>
            <a:normAutofit fontScale="92500" lnSpcReduction="10000"/>
          </a:bodyPr>
          <a:lstStyle/>
          <a:p>
            <a:pPr marL="137160" indent="0">
              <a:buNone/>
            </a:pPr>
            <a:r>
              <a:rPr lang="cs-CZ" dirty="0" smtClean="0"/>
              <a:t>Hliník nachází uplatnění skoro ve všech odvětvích průmyslu. Používá se na výrobu </a:t>
            </a:r>
            <a:r>
              <a:rPr lang="cs-CZ" b="1" dirty="0" smtClean="0">
                <a:solidFill>
                  <a:srgbClr val="FF0000"/>
                </a:solidFill>
              </a:rPr>
              <a:t>mincí</a:t>
            </a:r>
            <a:r>
              <a:rPr lang="cs-CZ" dirty="0" smtClean="0"/>
              <a:t>, na výrobu kuchyňského </a:t>
            </a:r>
            <a:r>
              <a:rPr lang="cs-CZ" b="1" dirty="0" smtClean="0">
                <a:solidFill>
                  <a:srgbClr val="FF0000"/>
                </a:solidFill>
              </a:rPr>
              <a:t>nádobí</a:t>
            </a:r>
            <a:r>
              <a:rPr lang="cs-CZ" dirty="0" smtClean="0"/>
              <a:t>, dále na výrobu potravinářské fólie </a:t>
            </a:r>
            <a:r>
              <a:rPr lang="cs-CZ" b="1" dirty="0" smtClean="0">
                <a:solidFill>
                  <a:srgbClr val="FF0000"/>
                </a:solidFill>
              </a:rPr>
              <a:t>alobalu</a:t>
            </a:r>
            <a:r>
              <a:rPr lang="cs-CZ" dirty="0" smtClean="0"/>
              <a:t>, ve stavebnictví se využívají hliníkové profily do </a:t>
            </a:r>
            <a:r>
              <a:rPr lang="cs-CZ" b="1" dirty="0" smtClean="0">
                <a:solidFill>
                  <a:srgbClr val="FF0000"/>
                </a:solidFill>
              </a:rPr>
              <a:t>oken</a:t>
            </a:r>
            <a:r>
              <a:rPr lang="cs-CZ" dirty="0" smtClean="0"/>
              <a:t> a </a:t>
            </a:r>
            <a:r>
              <a:rPr lang="cs-CZ" b="1" dirty="0" smtClean="0">
                <a:solidFill>
                  <a:srgbClr val="FF0000"/>
                </a:solidFill>
              </a:rPr>
              <a:t>dveří</a:t>
            </a:r>
            <a:r>
              <a:rPr lang="cs-CZ" dirty="0" smtClean="0"/>
              <a:t>. Společně se stříbrem se používá jako záznamové médium v </a:t>
            </a:r>
            <a:r>
              <a:rPr lang="cs-CZ" b="1" dirty="0" smtClean="0">
                <a:solidFill>
                  <a:srgbClr val="FF0000"/>
                </a:solidFill>
              </a:rPr>
              <a:t>CD</a:t>
            </a:r>
            <a:r>
              <a:rPr lang="cs-CZ" dirty="0" smtClean="0"/>
              <a:t>. Kdysi se používal pro elektrické </a:t>
            </a:r>
            <a:r>
              <a:rPr lang="cs-CZ" b="1" dirty="0" smtClean="0">
                <a:solidFill>
                  <a:srgbClr val="FF0000"/>
                </a:solidFill>
              </a:rPr>
              <a:t>vodiče</a:t>
            </a:r>
            <a:r>
              <a:rPr lang="cs-CZ" dirty="0" smtClean="0"/>
              <a:t>, ale protože je křehký, opakovaným ohybem se snadno zlomí a průchodem proudu se zahřívá a zvětšuje svůj objem, proto se k výrobě kabelů již nepoužívá.</a:t>
            </a:r>
            <a:endParaRPr lang="cs-CZ" dirty="0"/>
          </a:p>
        </p:txBody>
      </p:sp>
      <p:sp>
        <p:nvSpPr>
          <p:cNvPr id="4" name="Zástupný symbol pro obsah 2"/>
          <p:cNvSpPr txBox="1">
            <a:spLocks/>
          </p:cNvSpPr>
          <p:nvPr/>
        </p:nvSpPr>
        <p:spPr>
          <a:xfrm>
            <a:off x="520975" y="1532965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1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37160" indent="0">
              <a:buFont typeface="Arial" pitchFamily="34" charset="0"/>
              <a:buNone/>
            </a:pPr>
            <a:r>
              <a:rPr lang="cs-CZ" dirty="0" smtClean="0"/>
              <a:t>Hliník nachází uplatnění skoro ve všech odvětvích průmyslu. Používá se na výrobu </a:t>
            </a:r>
            <a:r>
              <a:rPr lang="cs-CZ" b="1" dirty="0" smtClean="0">
                <a:solidFill>
                  <a:srgbClr val="FF0000"/>
                </a:solidFill>
              </a:rPr>
              <a:t>……….</a:t>
            </a:r>
            <a:r>
              <a:rPr lang="cs-CZ" dirty="0" smtClean="0"/>
              <a:t>, na výrobu kuchyňského </a:t>
            </a:r>
            <a:r>
              <a:rPr lang="cs-CZ" b="1" dirty="0" smtClean="0">
                <a:solidFill>
                  <a:srgbClr val="FF0000"/>
                </a:solidFill>
              </a:rPr>
              <a:t>……….</a:t>
            </a:r>
            <a:r>
              <a:rPr lang="cs-CZ" dirty="0" smtClean="0"/>
              <a:t>, dále na výrobu potravinářské fólie </a:t>
            </a:r>
            <a:r>
              <a:rPr lang="cs-CZ" b="1" dirty="0" smtClean="0">
                <a:solidFill>
                  <a:srgbClr val="FF0000"/>
                </a:solidFill>
              </a:rPr>
              <a:t>………….</a:t>
            </a:r>
            <a:r>
              <a:rPr lang="cs-CZ" dirty="0" smtClean="0"/>
              <a:t>, ve stavebnictví se využívají hliníkové profily do </a:t>
            </a:r>
            <a:r>
              <a:rPr lang="cs-CZ" b="1" dirty="0" smtClean="0">
                <a:solidFill>
                  <a:srgbClr val="FF0000"/>
                </a:solidFill>
              </a:rPr>
              <a:t>…………</a:t>
            </a:r>
            <a:r>
              <a:rPr lang="cs-CZ" dirty="0" smtClean="0"/>
              <a:t> a </a:t>
            </a:r>
            <a:r>
              <a:rPr lang="cs-CZ" b="1" dirty="0" smtClean="0">
                <a:solidFill>
                  <a:srgbClr val="FF0000"/>
                </a:solidFill>
              </a:rPr>
              <a:t>……….</a:t>
            </a:r>
            <a:r>
              <a:rPr lang="cs-CZ" dirty="0" smtClean="0"/>
              <a:t>. Společně se stříbrem se používá jako záznamové médium v </a:t>
            </a:r>
            <a:r>
              <a:rPr lang="cs-CZ" b="1" dirty="0" smtClean="0">
                <a:solidFill>
                  <a:srgbClr val="FF0000"/>
                </a:solidFill>
              </a:rPr>
              <a:t>………</a:t>
            </a:r>
            <a:r>
              <a:rPr lang="cs-CZ" dirty="0" smtClean="0"/>
              <a:t>. Kdysi se používal pro elektrické </a:t>
            </a:r>
            <a:r>
              <a:rPr lang="cs-CZ" b="1" dirty="0" smtClean="0">
                <a:solidFill>
                  <a:srgbClr val="FF0000"/>
                </a:solidFill>
              </a:rPr>
              <a:t>………</a:t>
            </a:r>
            <a:r>
              <a:rPr lang="cs-CZ" dirty="0" smtClean="0"/>
              <a:t>, ale protože je křehký, opakovaným ohybem se snadno zlomí a průchodem proudu se zahřívá a zvětšuje svůj objem, proto se k výrobě kabelů již nepoužívá.</a:t>
            </a:r>
            <a:endParaRPr lang="cs-CZ" dirty="0"/>
          </a:p>
        </p:txBody>
      </p:sp>
      <p:sp>
        <p:nvSpPr>
          <p:cNvPr id="5" name="Veselý obličej 4"/>
          <p:cNvSpPr/>
          <p:nvPr/>
        </p:nvSpPr>
        <p:spPr>
          <a:xfrm>
            <a:off x="8080495" y="5457423"/>
            <a:ext cx="945265" cy="563865"/>
          </a:xfrm>
          <a:prstGeom prst="smileyFac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94514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42" presetClass="exit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Seznam literatury a zdrojů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cs-CZ" b="1" dirty="0"/>
              <a:t>http://cs.wikipedia.org/wiki/Hans_Christian_%C3%98rsted </a:t>
            </a:r>
            <a:endParaRPr lang="cs-CZ" b="1" dirty="0" smtClean="0"/>
          </a:p>
          <a:p>
            <a:r>
              <a:rPr lang="cs-CZ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zákonu.</a:t>
            </a:r>
          </a:p>
          <a:p>
            <a:r>
              <a:rPr lang="cs-CZ" dirty="0">
                <a:solidFill>
                  <a:schemeClr val="tx2"/>
                </a:solidFill>
              </a:rPr>
              <a:t>Otakar </a:t>
            </a:r>
            <a:r>
              <a:rPr lang="cs-CZ" dirty="0" err="1">
                <a:solidFill>
                  <a:schemeClr val="tx2"/>
                </a:solidFill>
              </a:rPr>
              <a:t>Bothe</a:t>
            </a:r>
            <a:r>
              <a:rPr lang="cs-CZ" dirty="0">
                <a:solidFill>
                  <a:schemeClr val="tx2"/>
                </a:solidFill>
              </a:rPr>
              <a:t>: Strojírenská technologie I</a:t>
            </a:r>
          </a:p>
          <a:p>
            <a:r>
              <a:rPr lang="cs-CZ" dirty="0">
                <a:solidFill>
                  <a:schemeClr val="tx2"/>
                </a:solidFill>
              </a:rPr>
              <a:t>Obrázky použity z knihovny </a:t>
            </a:r>
            <a:r>
              <a:rPr lang="cs-CZ" dirty="0" smtClean="0">
                <a:solidFill>
                  <a:schemeClr val="tx2"/>
                </a:solidFill>
              </a:rPr>
              <a:t>Klipartu</a:t>
            </a:r>
          </a:p>
          <a:p>
            <a:r>
              <a:rPr lang="cs-CZ" dirty="0">
                <a:hlinkClick r:id="rId3"/>
              </a:rPr>
              <a:t>http://</a:t>
            </a:r>
            <a:r>
              <a:rPr lang="cs-CZ" dirty="0" smtClean="0">
                <a:hlinkClick r:id="rId3"/>
              </a:rPr>
              <a:t>cs.wikipedia.org/wiki/Soubor:Star-Saphire.jpg</a:t>
            </a:r>
            <a:endParaRPr lang="cs-CZ" dirty="0" smtClean="0"/>
          </a:p>
          <a:p>
            <a:r>
              <a:rPr lang="cs-CZ" dirty="0">
                <a:hlinkClick r:id="rId4"/>
              </a:rPr>
              <a:t>http://</a:t>
            </a:r>
            <a:r>
              <a:rPr lang="cs-CZ" dirty="0" smtClean="0">
                <a:hlinkClick r:id="rId4"/>
              </a:rPr>
              <a:t>cs.wikipedia.org/wiki/Soubor:Cut_Ruby.jpg</a:t>
            </a:r>
            <a:endParaRPr lang="cs-CZ" dirty="0" smtClean="0"/>
          </a:p>
          <a:p>
            <a:r>
              <a:rPr lang="cs-CZ" dirty="0"/>
              <a:t>http://cs.wikipedia.org/wiki/Bauxit </a:t>
            </a:r>
          </a:p>
          <a:p>
            <a:pPr marL="0" indent="0">
              <a:buNone/>
            </a:pPr>
            <a:endParaRPr lang="cs-CZ" dirty="0"/>
          </a:p>
          <a:p>
            <a:endParaRPr lang="cs-CZ" dirty="0"/>
          </a:p>
          <a:p>
            <a:endParaRPr lang="cs-CZ" dirty="0" smtClean="0">
              <a:solidFill>
                <a:schemeClr val="tx2"/>
              </a:solidFill>
            </a:endParaRPr>
          </a:p>
          <a:p>
            <a:endParaRPr lang="cs-CZ" dirty="0">
              <a:solidFill>
                <a:schemeClr val="tx2"/>
              </a:solidFill>
            </a:endParaRPr>
          </a:p>
          <a:p>
            <a:pPr marL="0" indent="0">
              <a:buNone/>
            </a:pPr>
            <a:endParaRPr lang="cs-CZ" b="1" dirty="0"/>
          </a:p>
          <a:p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3410227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cs-CZ" sz="1800" b="1" dirty="0" smtClean="0"/>
              <a:t>Záznamový list výukového materiálu</a:t>
            </a:r>
            <a:br>
              <a:rPr lang="cs-CZ" sz="1800" b="1" dirty="0" smtClean="0"/>
            </a:br>
            <a:endParaRPr lang="cs-CZ" sz="1800" dirty="0" smtClean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632315613"/>
              </p:ext>
            </p:extLst>
          </p:nvPr>
        </p:nvGraphicFramePr>
        <p:xfrm>
          <a:off x="457200" y="1600200"/>
          <a:ext cx="8229600" cy="4843467"/>
        </p:xfrm>
        <a:graphic>
          <a:graphicData uri="http://schemas.openxmlformats.org/drawingml/2006/table">
            <a:tbl>
              <a:tblPr/>
              <a:tblGrid>
                <a:gridCol w="2962275"/>
                <a:gridCol w="526732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</a:t>
                      </a: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zemědělská Mohelnice</a:t>
                      </a:r>
                      <a:endParaRPr kumimoji="0" lang="cs-CZ" sz="1100" b="1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Hliník - procvičování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VY_32_INOVACE_34_Hliník-procvičování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Strojírenská technologie I.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20.2.2013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Učební text zahrnuje problematiku lehkých neželezných kovů jmenovitě hliníku.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08340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11560" y="548680"/>
            <a:ext cx="7772400" cy="1470025"/>
          </a:xfrm>
        </p:spPr>
        <p:txBody>
          <a:bodyPr>
            <a:noAutofit/>
          </a:bodyPr>
          <a:lstStyle/>
          <a:p>
            <a:r>
              <a:rPr lang="cs-CZ" sz="9600" b="1" dirty="0" smtClean="0">
                <a:solidFill>
                  <a:schemeClr val="tx1">
                    <a:lumMod val="65000"/>
                  </a:schemeClr>
                </a:solidFill>
                <a:latin typeface="Arial Black" pitchFamily="34" charset="0"/>
              </a:rPr>
              <a:t>Hliník</a:t>
            </a:r>
            <a:endParaRPr lang="cs-CZ" sz="9600" b="1" dirty="0">
              <a:solidFill>
                <a:schemeClr val="tx1">
                  <a:lumMod val="65000"/>
                </a:schemeClr>
              </a:solidFill>
              <a:latin typeface="Arial Black" pitchFamily="34" charset="0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07504" y="1700808"/>
            <a:ext cx="8398325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/>
              <a:t>Jaká je chemická značka hliníku? …………………….</a:t>
            </a:r>
          </a:p>
          <a:p>
            <a:r>
              <a:rPr lang="cs-CZ" sz="2800" b="1" dirty="0" smtClean="0"/>
              <a:t>Dokážeš napsat latinský název hliníku? ……………………….</a:t>
            </a:r>
          </a:p>
          <a:p>
            <a:r>
              <a:rPr lang="cs-CZ" sz="2800" b="1" dirty="0" smtClean="0"/>
              <a:t>Jaká je jeho základní vlastnost? …………………………</a:t>
            </a:r>
          </a:p>
          <a:p>
            <a:r>
              <a:rPr lang="cs-CZ" sz="2800" b="1" dirty="0" smtClean="0"/>
              <a:t>Je to kov? ………………………</a:t>
            </a:r>
          </a:p>
          <a:p>
            <a:r>
              <a:rPr lang="cs-CZ" sz="2800" b="1" dirty="0" smtClean="0"/>
              <a:t>Myslíš, že je to vodič nebo nevodič? ……………………………</a:t>
            </a:r>
          </a:p>
          <a:p>
            <a:r>
              <a:rPr lang="cs-CZ" sz="2800" b="1" dirty="0" smtClean="0"/>
              <a:t>V jakých odvětvích bys charakterizoval jeho využití? </a:t>
            </a:r>
          </a:p>
          <a:p>
            <a:r>
              <a:rPr lang="cs-CZ" sz="2800" b="1" dirty="0" smtClean="0"/>
              <a:t>………………, ………………………..,  ……………………......</a:t>
            </a:r>
            <a:endParaRPr lang="cs-CZ" sz="2800" b="1" dirty="0"/>
          </a:p>
        </p:txBody>
      </p:sp>
      <p:sp>
        <p:nvSpPr>
          <p:cNvPr id="5" name="TextovéPole 4"/>
          <p:cNvSpPr txBox="1"/>
          <p:nvPr/>
        </p:nvSpPr>
        <p:spPr>
          <a:xfrm>
            <a:off x="251520" y="1644217"/>
            <a:ext cx="7651170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00B050"/>
                </a:solidFill>
              </a:rPr>
              <a:t>                                                            Al</a:t>
            </a:r>
          </a:p>
          <a:p>
            <a:r>
              <a:rPr lang="cs-CZ" sz="2800" b="1" dirty="0" smtClean="0">
                <a:solidFill>
                  <a:srgbClr val="00B050"/>
                </a:solidFill>
              </a:rPr>
              <a:t>                                                                        Aluminium</a:t>
            </a:r>
          </a:p>
          <a:p>
            <a:r>
              <a:rPr lang="cs-CZ" sz="2800" b="1" dirty="0" smtClean="0">
                <a:solidFill>
                  <a:srgbClr val="00B050"/>
                </a:solidFill>
              </a:rPr>
              <a:t>                                                          lehkost</a:t>
            </a:r>
          </a:p>
          <a:p>
            <a:r>
              <a:rPr lang="cs-CZ" sz="2800" b="1" dirty="0">
                <a:solidFill>
                  <a:srgbClr val="00B050"/>
                </a:solidFill>
              </a:rPr>
              <a:t> </a:t>
            </a:r>
            <a:r>
              <a:rPr lang="cs-CZ" sz="2800" b="1" dirty="0" smtClean="0">
                <a:solidFill>
                  <a:srgbClr val="00B050"/>
                </a:solidFill>
              </a:rPr>
              <a:t>                 ano, neželezný</a:t>
            </a:r>
          </a:p>
          <a:p>
            <a:r>
              <a:rPr lang="cs-CZ" sz="2800" b="1" dirty="0">
                <a:solidFill>
                  <a:srgbClr val="00B050"/>
                </a:solidFill>
              </a:rPr>
              <a:t> </a:t>
            </a:r>
            <a:r>
              <a:rPr lang="cs-CZ" sz="2800" b="1" dirty="0" smtClean="0">
                <a:solidFill>
                  <a:srgbClr val="00B050"/>
                </a:solidFill>
              </a:rPr>
              <a:t>                                                                 velmi dobrý</a:t>
            </a:r>
          </a:p>
          <a:p>
            <a:endParaRPr lang="cs-CZ" sz="2800" b="1" dirty="0">
              <a:solidFill>
                <a:srgbClr val="00B050"/>
              </a:solidFill>
            </a:endParaRPr>
          </a:p>
          <a:p>
            <a:r>
              <a:rPr lang="cs-CZ" sz="2800" b="1" smtClean="0">
                <a:solidFill>
                  <a:srgbClr val="00B050"/>
                </a:solidFill>
              </a:rPr>
              <a:t>potravinářství         </a:t>
            </a:r>
            <a:r>
              <a:rPr lang="cs-CZ" sz="2800" b="1" dirty="0" smtClean="0">
                <a:solidFill>
                  <a:srgbClr val="00B050"/>
                </a:solidFill>
              </a:rPr>
              <a:t>elektrotechnika      v letectví</a:t>
            </a:r>
            <a:endParaRPr lang="cs-CZ" sz="2800" b="1" dirty="0">
              <a:solidFill>
                <a:srgbClr val="00B050"/>
              </a:solidFill>
            </a:endParaRPr>
          </a:p>
        </p:txBody>
      </p:sp>
      <p:sp>
        <p:nvSpPr>
          <p:cNvPr id="7" name="Veselý obličej 6"/>
          <p:cNvSpPr/>
          <p:nvPr/>
        </p:nvSpPr>
        <p:spPr>
          <a:xfrm>
            <a:off x="3131840" y="4809351"/>
            <a:ext cx="945265" cy="563865"/>
          </a:xfrm>
          <a:prstGeom prst="smileyFac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00B050"/>
              </a:solidFill>
            </a:endParaRPr>
          </a:p>
        </p:txBody>
      </p:sp>
      <p:sp>
        <p:nvSpPr>
          <p:cNvPr id="8" name="TextovéPole 7"/>
          <p:cNvSpPr txBox="1"/>
          <p:nvPr/>
        </p:nvSpPr>
        <p:spPr>
          <a:xfrm>
            <a:off x="2207936" y="5445224"/>
            <a:ext cx="279307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>
                <a:solidFill>
                  <a:srgbClr val="00B050"/>
                </a:solidFill>
              </a:rPr>
              <a:t>Správná odpověď</a:t>
            </a:r>
            <a:endParaRPr lang="cs-CZ" sz="2800" b="1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7" grpId="0" animBg="1"/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2821072" y="3244334"/>
            <a:ext cx="641483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800" b="1" dirty="0">
                <a:solidFill>
                  <a:srgbClr val="00B050"/>
                </a:solidFill>
              </a:rPr>
              <a:t>Hans Christian ÖRSTED </a:t>
            </a:r>
            <a:r>
              <a:rPr lang="cs-CZ" sz="2800" b="1" dirty="0" smtClean="0">
                <a:solidFill>
                  <a:srgbClr val="00B050"/>
                </a:solidFill>
              </a:rPr>
              <a:t>– objevitel hliníku</a:t>
            </a:r>
            <a:r>
              <a:rPr lang="en-US" sz="2800" b="1" dirty="0" smtClean="0">
                <a:solidFill>
                  <a:srgbClr val="00B050"/>
                </a:solidFill>
              </a:rPr>
              <a:t> </a:t>
            </a:r>
            <a:endParaRPr lang="cs-CZ" sz="2800" b="1" dirty="0">
              <a:solidFill>
                <a:srgbClr val="00B050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708920"/>
            <a:ext cx="2095500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Obdélník 2"/>
          <p:cNvSpPr/>
          <p:nvPr/>
        </p:nvSpPr>
        <p:spPr>
          <a:xfrm>
            <a:off x="539552" y="5661248"/>
            <a:ext cx="668273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000" b="1" dirty="0"/>
              <a:t>http://cs.wikipedia.org/wiki/Hans_Christian_%C3%98rsted </a:t>
            </a:r>
          </a:p>
        </p:txBody>
      </p:sp>
      <p:sp>
        <p:nvSpPr>
          <p:cNvPr id="4" name="Obdélník 3"/>
          <p:cNvSpPr/>
          <p:nvPr/>
        </p:nvSpPr>
        <p:spPr>
          <a:xfrm>
            <a:off x="33316" y="116632"/>
            <a:ext cx="914501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cs-CZ" sz="6000" b="1" dirty="0" smtClean="0">
                <a:solidFill>
                  <a:srgbClr val="FF0000"/>
                </a:solidFill>
                <a:latin typeface="Arial Black" pitchFamily="34" charset="0"/>
              </a:rPr>
              <a:t>Zkus určit, jaký pán je na fotografii, rok?</a:t>
            </a:r>
            <a:endParaRPr lang="cs-CZ" sz="6000" dirty="0">
              <a:solidFill>
                <a:srgbClr val="FF0000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2938290" y="3767554"/>
            <a:ext cx="91563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>
                <a:solidFill>
                  <a:srgbClr val="00B050"/>
                </a:solidFill>
              </a:rPr>
              <a:t>1825</a:t>
            </a:r>
          </a:p>
        </p:txBody>
      </p:sp>
      <p:sp>
        <p:nvSpPr>
          <p:cNvPr id="7" name="Veselý obličej 6"/>
          <p:cNvSpPr/>
          <p:nvPr/>
        </p:nvSpPr>
        <p:spPr>
          <a:xfrm>
            <a:off x="5724128" y="4809350"/>
            <a:ext cx="945265" cy="563865"/>
          </a:xfrm>
          <a:prstGeom prst="smileyFac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9632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7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2868" y="4660107"/>
            <a:ext cx="1751769" cy="186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cs-CZ" sz="6000" dirty="0" smtClean="0">
                <a:solidFill>
                  <a:schemeClr val="tx1">
                    <a:lumMod val="65000"/>
                  </a:schemeClr>
                </a:solidFill>
                <a:latin typeface="Aharoni" pitchFamily="2" charset="-79"/>
                <a:cs typeface="Aharoni" pitchFamily="2" charset="-79"/>
              </a:rPr>
              <a:t>              </a:t>
            </a:r>
            <a:r>
              <a:rPr lang="cs-CZ" sz="7200" dirty="0" smtClean="0">
                <a:solidFill>
                  <a:schemeClr val="tx1">
                    <a:lumMod val="65000"/>
                  </a:schemeClr>
                </a:solidFill>
                <a:latin typeface="Arial Black" pitchFamily="34" charset="0"/>
                <a:cs typeface="Aharoni" pitchFamily="2" charset="-79"/>
              </a:rPr>
              <a:t>Výroba</a:t>
            </a:r>
            <a:r>
              <a:rPr lang="cs-CZ" sz="6000" dirty="0" smtClean="0">
                <a:solidFill>
                  <a:schemeClr val="tx1">
                    <a:lumMod val="65000"/>
                  </a:schemeClr>
                </a:solidFill>
                <a:latin typeface="Arial Black" pitchFamily="34" charset="0"/>
                <a:cs typeface="Aharoni" pitchFamily="2" charset="-79"/>
              </a:rPr>
              <a:t> </a:t>
            </a:r>
            <a:endParaRPr lang="cs-CZ" sz="6000" dirty="0">
              <a:solidFill>
                <a:schemeClr val="tx1">
                  <a:lumMod val="65000"/>
                </a:schemeClr>
              </a:solidFill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484784"/>
            <a:ext cx="8229600" cy="470916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b="1" dirty="0" smtClean="0"/>
              <a:t>Hliník je obsažen v mnoha horninách, ale vyrábí </a:t>
            </a:r>
            <a:r>
              <a:rPr lang="cs-CZ" b="1" dirty="0" smtClean="0">
                <a:solidFill>
                  <a:srgbClr val="00B050"/>
                </a:solidFill>
              </a:rPr>
              <a:t>                            </a:t>
            </a:r>
            <a:r>
              <a:rPr lang="cs-CZ" b="1" dirty="0" smtClean="0"/>
              <a:t>se hlavně z ………………… </a:t>
            </a:r>
          </a:p>
          <a:p>
            <a:pPr marL="0" indent="0">
              <a:buNone/>
            </a:pPr>
            <a:r>
              <a:rPr lang="cs-CZ" b="1" dirty="0" smtClean="0"/>
              <a:t>Výroba se skládá ze dvou fází a to nejprve se ………………. cestou získá oxid hlinitý AL</a:t>
            </a:r>
            <a:r>
              <a:rPr lang="cs-CZ" sz="1400" b="1" dirty="0" smtClean="0"/>
              <a:t>2 </a:t>
            </a:r>
            <a:r>
              <a:rPr lang="cs-CZ" b="1" dirty="0" smtClean="0"/>
              <a:t>O</a:t>
            </a:r>
            <a:r>
              <a:rPr lang="cs-CZ" sz="1400" b="1" dirty="0" smtClean="0"/>
              <a:t>3</a:t>
            </a:r>
            <a:r>
              <a:rPr lang="cs-CZ" b="1" dirty="0" smtClean="0"/>
              <a:t> a </a:t>
            </a:r>
          </a:p>
          <a:p>
            <a:pPr marL="0" indent="0">
              <a:buNone/>
            </a:pPr>
            <a:r>
              <a:rPr lang="cs-CZ" b="1" dirty="0" smtClean="0"/>
              <a:t>z něho pak ……………………. vyrobí 99,8% hliník</a:t>
            </a:r>
          </a:p>
          <a:p>
            <a:pPr marL="0" indent="0">
              <a:buNone/>
            </a:pPr>
            <a:r>
              <a:rPr lang="cs-CZ" b="1" dirty="0" smtClean="0"/>
              <a:t>Pak se hliník odlévá do ………….. a …………….. kruhového nebo čtvercového průřezu</a:t>
            </a:r>
          </a:p>
        </p:txBody>
      </p:sp>
      <p:sp>
        <p:nvSpPr>
          <p:cNvPr id="4" name="TextovéPole 3"/>
          <p:cNvSpPr txBox="1"/>
          <p:nvPr/>
        </p:nvSpPr>
        <p:spPr>
          <a:xfrm>
            <a:off x="621259" y="1916832"/>
            <a:ext cx="36888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>
                <a:solidFill>
                  <a:srgbClr val="00B050"/>
                </a:solidFill>
              </a:rPr>
              <a:t>                             bauxitu</a:t>
            </a:r>
          </a:p>
        </p:txBody>
      </p:sp>
      <p:sp>
        <p:nvSpPr>
          <p:cNvPr id="5" name="TextovéPole 4"/>
          <p:cNvSpPr txBox="1"/>
          <p:nvPr/>
        </p:nvSpPr>
        <p:spPr>
          <a:xfrm>
            <a:off x="496640" y="2996952"/>
            <a:ext cx="178709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>
                <a:solidFill>
                  <a:srgbClr val="00B050"/>
                </a:solidFill>
              </a:rPr>
              <a:t>chemickou</a:t>
            </a:r>
            <a:endParaRPr lang="cs-CZ" sz="2800" b="1" dirty="0">
              <a:solidFill>
                <a:srgbClr val="00B050"/>
              </a:solidFill>
            </a:endParaRPr>
          </a:p>
        </p:txBody>
      </p:sp>
      <p:sp>
        <p:nvSpPr>
          <p:cNvPr id="7" name="Obdélník 6"/>
          <p:cNvSpPr/>
          <p:nvPr/>
        </p:nvSpPr>
        <p:spPr>
          <a:xfrm>
            <a:off x="2915816" y="3613666"/>
            <a:ext cx="20249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800" b="1" dirty="0" smtClean="0">
                <a:solidFill>
                  <a:srgbClr val="00B050"/>
                </a:solidFill>
              </a:rPr>
              <a:t>elektrolýzou</a:t>
            </a:r>
            <a:endParaRPr lang="cs-CZ" sz="2800" b="1" dirty="0">
              <a:solidFill>
                <a:srgbClr val="00B050"/>
              </a:solidFill>
            </a:endParaRPr>
          </a:p>
        </p:txBody>
      </p:sp>
      <p:sp>
        <p:nvSpPr>
          <p:cNvPr id="9" name="Obdélník 8"/>
          <p:cNvSpPr/>
          <p:nvPr/>
        </p:nvSpPr>
        <p:spPr>
          <a:xfrm>
            <a:off x="4716016" y="4136886"/>
            <a:ext cx="10230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800" b="1" dirty="0" smtClean="0">
                <a:solidFill>
                  <a:srgbClr val="00B050"/>
                </a:solidFill>
              </a:rPr>
              <a:t>bloků</a:t>
            </a:r>
            <a:endParaRPr lang="cs-CZ" sz="2800" b="1" dirty="0">
              <a:solidFill>
                <a:srgbClr val="00B050"/>
              </a:solidFill>
            </a:endParaRPr>
          </a:p>
        </p:txBody>
      </p:sp>
      <p:sp>
        <p:nvSpPr>
          <p:cNvPr id="10" name="Obdélník 9"/>
          <p:cNvSpPr/>
          <p:nvPr/>
        </p:nvSpPr>
        <p:spPr>
          <a:xfrm>
            <a:off x="6372200" y="4136886"/>
            <a:ext cx="11413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2800" b="1" dirty="0" smtClean="0">
                <a:solidFill>
                  <a:srgbClr val="00B050"/>
                </a:solidFill>
              </a:rPr>
              <a:t>ingotů</a:t>
            </a:r>
            <a:endParaRPr lang="cs-CZ" sz="2800" b="1" dirty="0">
              <a:solidFill>
                <a:srgbClr val="00B050"/>
              </a:solidFill>
            </a:endParaRPr>
          </a:p>
        </p:txBody>
      </p:sp>
      <p:sp>
        <p:nvSpPr>
          <p:cNvPr id="8" name="Obdélník 7"/>
          <p:cNvSpPr/>
          <p:nvPr/>
        </p:nvSpPr>
        <p:spPr>
          <a:xfrm>
            <a:off x="6936774" y="6541721"/>
            <a:ext cx="2220480" cy="2616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1100" dirty="0"/>
              <a:t>http://cs.wikipedia.org/wiki/Bauxit </a:t>
            </a:r>
          </a:p>
        </p:txBody>
      </p:sp>
      <p:sp>
        <p:nvSpPr>
          <p:cNvPr id="13" name="Veselý obličej 12"/>
          <p:cNvSpPr/>
          <p:nvPr/>
        </p:nvSpPr>
        <p:spPr>
          <a:xfrm>
            <a:off x="2771800" y="6030386"/>
            <a:ext cx="945265" cy="563865"/>
          </a:xfrm>
          <a:prstGeom prst="smileyFac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7" grpId="0"/>
      <p:bldP spid="9" grpId="0"/>
      <p:bldP spid="10" grpId="0"/>
      <p:bldP spid="13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6600" dirty="0" smtClean="0">
                <a:solidFill>
                  <a:schemeClr val="tx1">
                    <a:lumMod val="65000"/>
                  </a:schemeClr>
                </a:solidFill>
                <a:latin typeface="Arial Black" pitchFamily="34" charset="0"/>
              </a:rPr>
              <a:t>Výskyt v přírodě</a:t>
            </a:r>
            <a:endParaRPr lang="cs-CZ" sz="6600" dirty="0">
              <a:solidFill>
                <a:schemeClr val="tx1">
                  <a:lumMod val="65000"/>
                </a:schemeClr>
              </a:solidFill>
              <a:latin typeface="Arial Black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0" y="1412776"/>
            <a:ext cx="9144000" cy="5445224"/>
          </a:xfrm>
        </p:spPr>
        <p:txBody>
          <a:bodyPr>
            <a:normAutofit fontScale="32500" lnSpcReduction="20000"/>
          </a:bodyPr>
          <a:lstStyle/>
          <a:p>
            <a:pPr marL="0" indent="0">
              <a:buNone/>
            </a:pPr>
            <a:r>
              <a:rPr lang="cs-CZ" sz="11100" b="1" dirty="0" smtClean="0"/>
              <a:t>Hliník je …………….. nejvíce zastoupeným prvkem v zemské kůře. ( po kyslíku a křemíku). </a:t>
            </a:r>
          </a:p>
          <a:p>
            <a:pPr marL="0" indent="0">
              <a:buNone/>
            </a:pPr>
            <a:r>
              <a:rPr lang="cs-CZ" sz="11100" b="1" dirty="0" smtClean="0"/>
              <a:t>Jeho aktivita je v mořské vodě a ve vesmíru velmi nízká .</a:t>
            </a:r>
          </a:p>
          <a:p>
            <a:pPr marL="0" indent="0">
              <a:buNone/>
            </a:pPr>
            <a:r>
              <a:rPr lang="cs-CZ" sz="11100" b="1" dirty="0" smtClean="0"/>
              <a:t>Díky velké reaktivitě hliníku se v přírodě setkáváme prakticky pouze s jeho sloučeninami-nejznámější</a:t>
            </a:r>
            <a:r>
              <a:rPr lang="cs-CZ" sz="11100" b="1" dirty="0"/>
              <a:t>: </a:t>
            </a:r>
            <a:endParaRPr lang="cs-CZ" sz="11100" b="1" dirty="0" smtClean="0">
              <a:effectLst/>
            </a:endParaRPr>
          </a:p>
          <a:p>
            <a:r>
              <a:rPr lang="cs-CZ" sz="11100" b="1" dirty="0" smtClean="0"/>
              <a:t>………… </a:t>
            </a:r>
            <a:r>
              <a:rPr lang="cs-CZ" sz="11100" b="1" dirty="0"/>
              <a:t>Na</a:t>
            </a:r>
            <a:r>
              <a:rPr lang="cs-CZ" sz="11100" b="1" baseline="-25000" dirty="0"/>
              <a:t>3</a:t>
            </a:r>
            <a:r>
              <a:rPr lang="cs-CZ" sz="11100" b="1" dirty="0"/>
              <a:t>[AlF</a:t>
            </a:r>
            <a:r>
              <a:rPr lang="cs-CZ" sz="11100" b="1" baseline="-25000" dirty="0"/>
              <a:t>6</a:t>
            </a:r>
            <a:r>
              <a:rPr lang="cs-CZ" sz="11100" b="1" dirty="0"/>
              <a:t>] -</a:t>
            </a:r>
            <a:r>
              <a:rPr lang="cs-CZ" sz="11100" b="1" dirty="0" err="1"/>
              <a:t>hexafluorohlinitan</a:t>
            </a:r>
            <a:r>
              <a:rPr lang="cs-CZ" sz="11100" b="1" dirty="0"/>
              <a:t> </a:t>
            </a:r>
            <a:r>
              <a:rPr lang="cs-CZ" sz="11100" b="1" dirty="0" err="1"/>
              <a:t>trisodný</a:t>
            </a:r>
            <a:endParaRPr lang="cs-CZ" sz="11100" b="1" dirty="0" smtClean="0">
              <a:effectLst/>
            </a:endParaRPr>
          </a:p>
          <a:p>
            <a:r>
              <a:rPr lang="cs-CZ" sz="11100" b="1" dirty="0" smtClean="0"/>
              <a:t>………… </a:t>
            </a:r>
            <a:r>
              <a:rPr lang="cs-CZ" sz="11100" b="1" dirty="0"/>
              <a:t>Al</a:t>
            </a:r>
            <a:r>
              <a:rPr lang="cs-CZ" sz="11100" b="1" baseline="-25000" dirty="0"/>
              <a:t>2</a:t>
            </a:r>
            <a:r>
              <a:rPr lang="cs-CZ" sz="11100" b="1" dirty="0"/>
              <a:t>O</a:t>
            </a:r>
            <a:r>
              <a:rPr lang="cs-CZ" sz="11100" b="1" baseline="-25000" dirty="0"/>
              <a:t>3</a:t>
            </a:r>
            <a:endParaRPr lang="cs-CZ" sz="11100" b="1" dirty="0" smtClean="0">
              <a:effectLst/>
            </a:endParaRPr>
          </a:p>
          <a:p>
            <a:r>
              <a:rPr lang="cs-CZ" sz="11100" b="1" dirty="0" smtClean="0"/>
              <a:t>………… </a:t>
            </a:r>
            <a:r>
              <a:rPr lang="cs-CZ" sz="11100" b="1" dirty="0"/>
              <a:t>Al(OH)O - hydroxid-oxid </a:t>
            </a:r>
            <a:r>
              <a:rPr lang="cs-CZ" sz="11100" b="1" dirty="0" smtClean="0"/>
              <a:t>hlinitý</a:t>
            </a:r>
          </a:p>
          <a:p>
            <a:pPr>
              <a:buFont typeface="Wingdings" pitchFamily="2" charset="2"/>
              <a:buChar char="Ø"/>
            </a:pPr>
            <a:endParaRPr lang="cs-CZ" dirty="0" smtClean="0"/>
          </a:p>
          <a:p>
            <a:pPr>
              <a:buNone/>
            </a:pP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2123728" y="1268760"/>
            <a:ext cx="111755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>
                <a:solidFill>
                  <a:srgbClr val="00B050"/>
                </a:solidFill>
              </a:rPr>
              <a:t>třetím</a:t>
            </a:r>
            <a:endParaRPr lang="cs-CZ" sz="2800" b="1" dirty="0">
              <a:solidFill>
                <a:srgbClr val="00B050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539552" y="4581128"/>
            <a:ext cx="114743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>
                <a:solidFill>
                  <a:srgbClr val="00B050"/>
                </a:solidFill>
              </a:rPr>
              <a:t>kryolit</a:t>
            </a:r>
          </a:p>
        </p:txBody>
      </p:sp>
      <p:sp>
        <p:nvSpPr>
          <p:cNvPr id="8" name="TextovéPole 7"/>
          <p:cNvSpPr txBox="1"/>
          <p:nvPr/>
        </p:nvSpPr>
        <p:spPr>
          <a:xfrm>
            <a:off x="539552" y="5129398"/>
            <a:ext cx="12452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>
                <a:solidFill>
                  <a:srgbClr val="00B050"/>
                </a:solidFill>
              </a:rPr>
              <a:t>korund</a:t>
            </a:r>
            <a:endParaRPr lang="cs-CZ" sz="2800" b="1" dirty="0">
              <a:solidFill>
                <a:srgbClr val="00B050"/>
              </a:solidFill>
            </a:endParaRPr>
          </a:p>
        </p:txBody>
      </p:sp>
      <p:sp>
        <p:nvSpPr>
          <p:cNvPr id="9" name="TextovéPole 8"/>
          <p:cNvSpPr txBox="1"/>
          <p:nvPr/>
        </p:nvSpPr>
        <p:spPr>
          <a:xfrm>
            <a:off x="539552" y="5652618"/>
            <a:ext cx="11256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>
                <a:solidFill>
                  <a:srgbClr val="00B050"/>
                </a:solidFill>
              </a:rPr>
              <a:t>bauxit</a:t>
            </a:r>
            <a:endParaRPr lang="cs-CZ" sz="2800" b="1" dirty="0">
              <a:solidFill>
                <a:srgbClr val="00B050"/>
              </a:solidFill>
            </a:endParaRPr>
          </a:p>
        </p:txBody>
      </p:sp>
      <p:pic>
        <p:nvPicPr>
          <p:cNvPr id="4098" name="Picture 2" descr="C:\Users\Mirek\AppData\Local\Microsoft\Windows\Temporary Internet Files\Content.IE5\BITYWE3R\MP900400989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40352" y="3159348"/>
            <a:ext cx="1137146" cy="14217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Veselý obličej 10"/>
          <p:cNvSpPr/>
          <p:nvPr/>
        </p:nvSpPr>
        <p:spPr>
          <a:xfrm>
            <a:off x="7932233" y="5914228"/>
            <a:ext cx="945265" cy="563865"/>
          </a:xfrm>
          <a:prstGeom prst="smileyFac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6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8" grpId="0"/>
      <p:bldP spid="9" grpId="0"/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délník 1"/>
          <p:cNvSpPr/>
          <p:nvPr/>
        </p:nvSpPr>
        <p:spPr>
          <a:xfrm>
            <a:off x="755576" y="2551837"/>
            <a:ext cx="8064896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2800" b="1" dirty="0"/>
              <a:t>Drahé kameny, jejichž základním materiálem je oxid hlinitý se liší příměsí, která způsobuje jejich charakteristické zbarvení. Červený </a:t>
            </a:r>
            <a:r>
              <a:rPr lang="cs-CZ" sz="2800" b="1" dirty="0" smtClean="0"/>
              <a:t>………. </a:t>
            </a:r>
            <a:r>
              <a:rPr lang="cs-CZ" sz="2800" b="1" dirty="0"/>
              <a:t>je zbarven příměsí oxidu chromu, modrý </a:t>
            </a:r>
            <a:r>
              <a:rPr lang="cs-CZ" sz="2800" b="1" dirty="0" smtClean="0"/>
              <a:t>………………. </a:t>
            </a:r>
            <a:r>
              <a:rPr lang="cs-CZ" sz="2800" b="1" dirty="0"/>
              <a:t>obsahuje především stopová množství oxidů titanu a železa.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779912" y="3306443"/>
            <a:ext cx="3356147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cs-CZ" sz="2800" b="1" dirty="0" smtClean="0">
                <a:solidFill>
                  <a:srgbClr val="00B050"/>
                </a:solidFill>
              </a:rPr>
              <a:t>                          rubín</a:t>
            </a:r>
          </a:p>
          <a:p>
            <a:r>
              <a:rPr lang="cs-CZ" sz="2800" b="1" dirty="0" smtClean="0">
                <a:solidFill>
                  <a:srgbClr val="00B050"/>
                </a:solidFill>
              </a:rPr>
              <a:t>                          </a:t>
            </a:r>
            <a:r>
              <a:rPr lang="cs-CZ" sz="3200" b="1" dirty="0" smtClean="0">
                <a:solidFill>
                  <a:srgbClr val="00B050"/>
                </a:solidFill>
              </a:rPr>
              <a:t>safír</a:t>
            </a:r>
            <a:endParaRPr lang="cs-CZ" sz="3200" b="1" dirty="0">
              <a:solidFill>
                <a:srgbClr val="00B050"/>
              </a:solidFill>
            </a:endParaRPr>
          </a:p>
        </p:txBody>
      </p:sp>
      <p:sp>
        <p:nvSpPr>
          <p:cNvPr id="4" name="Obdélník 3"/>
          <p:cNvSpPr/>
          <p:nvPr/>
        </p:nvSpPr>
        <p:spPr>
          <a:xfrm>
            <a:off x="539552" y="2132856"/>
            <a:ext cx="7488832" cy="2616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cs-CZ" sz="1100" dirty="0"/>
              <a:t>http://cs.wikipedia.org/wiki/Soubor:Star-Saphire.jpg</a:t>
            </a:r>
          </a:p>
        </p:txBody>
      </p:sp>
      <p:pic>
        <p:nvPicPr>
          <p:cNvPr id="1026" name="Picture 2" descr="http://upload.wikimedia.org/wikipedia/commons/e/ee/Star-Saphire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76111"/>
            <a:ext cx="1556172" cy="1756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Obdélník 4"/>
          <p:cNvSpPr/>
          <p:nvPr/>
        </p:nvSpPr>
        <p:spPr>
          <a:xfrm>
            <a:off x="4470874" y="6390899"/>
            <a:ext cx="4572000" cy="26161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cs-CZ" sz="1050" dirty="0"/>
              <a:t>http://cs.wikipedia.org/wiki/Soubor:Cut_Ruby.jpg</a:t>
            </a:r>
          </a:p>
        </p:txBody>
      </p:sp>
      <p:pic>
        <p:nvPicPr>
          <p:cNvPr id="1028" name="Picture 4" descr="http://upload.wikimedia.org/wikipedia/commons/c/c4/Cut_Ruby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0682" y="4769822"/>
            <a:ext cx="1763682" cy="155946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Obdélník 5"/>
          <p:cNvSpPr/>
          <p:nvPr/>
        </p:nvSpPr>
        <p:spPr>
          <a:xfrm>
            <a:off x="3358580" y="692696"/>
            <a:ext cx="5245347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cs-CZ" sz="4800" dirty="0" smtClean="0">
                <a:solidFill>
                  <a:schemeClr val="tx1">
                    <a:lumMod val="65000"/>
                  </a:schemeClr>
                </a:solidFill>
                <a:latin typeface="Arial Black" pitchFamily="34" charset="0"/>
              </a:rPr>
              <a:t>Vhodně doplnit</a:t>
            </a:r>
            <a:endParaRPr lang="cs-CZ" sz="4800" dirty="0"/>
          </a:p>
        </p:txBody>
      </p:sp>
    </p:spTree>
    <p:extLst>
      <p:ext uri="{BB962C8B-B14F-4D97-AF65-F5344CB8AC3E}">
        <p14:creationId xmlns:p14="http://schemas.microsoft.com/office/powerpoint/2010/main" val="34816802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cs-CZ" dirty="0" smtClean="0">
                <a:solidFill>
                  <a:schemeClr val="tx1">
                    <a:lumMod val="75000"/>
                  </a:schemeClr>
                </a:solidFill>
                <a:latin typeface="Arial Black" pitchFamily="34" charset="0"/>
                <a:cs typeface="Aharoni" pitchFamily="2" charset="-79"/>
              </a:rPr>
              <a:t>Základní fyzikálně-chemické vlastnosti (doplňuj)</a:t>
            </a:r>
            <a:endParaRPr lang="cs-CZ" dirty="0">
              <a:solidFill>
                <a:schemeClr val="tx1">
                  <a:lumMod val="75000"/>
                </a:schemeClr>
              </a:solidFill>
              <a:latin typeface="Arial Black" pitchFamily="34" charset="0"/>
              <a:cs typeface="Aharoni" pitchFamily="2" charset="-79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467544" y="1772816"/>
            <a:ext cx="8568952" cy="470916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cs-CZ" dirty="0" smtClean="0"/>
              <a:t>Hustota je ………………………………………….</a:t>
            </a:r>
            <a:endParaRPr lang="cs-CZ" baseline="30000" dirty="0" smtClean="0"/>
          </a:p>
          <a:p>
            <a:pPr>
              <a:buFont typeface="Wingdings" pitchFamily="2" charset="2"/>
              <a:buChar char="q"/>
            </a:pPr>
            <a:r>
              <a:rPr lang="cs-CZ" dirty="0" smtClean="0"/>
              <a:t>Teplota tavení ……………………………………</a:t>
            </a:r>
          </a:p>
          <a:p>
            <a:pPr>
              <a:buFont typeface="Wingdings" pitchFamily="2" charset="2"/>
              <a:buChar char="q"/>
            </a:pPr>
            <a:r>
              <a:rPr lang="cs-CZ" dirty="0" smtClean="0"/>
              <a:t>Elektrická vodivost …………………………….. </a:t>
            </a:r>
          </a:p>
          <a:p>
            <a:pPr>
              <a:buFont typeface="Wingdings" pitchFamily="2" charset="2"/>
              <a:buChar char="q"/>
            </a:pPr>
            <a:r>
              <a:rPr lang="cs-CZ" dirty="0" smtClean="0"/>
              <a:t>Tepelná vodivost ……………………………….. </a:t>
            </a:r>
          </a:p>
          <a:p>
            <a:pPr>
              <a:buFont typeface="Wingdings" pitchFamily="2" charset="2"/>
              <a:buChar char="q"/>
            </a:pPr>
            <a:r>
              <a:rPr lang="cs-CZ" dirty="0" smtClean="0"/>
              <a:t>Tvárnost za tepla i za studena …………… </a:t>
            </a:r>
          </a:p>
          <a:p>
            <a:pPr>
              <a:buFont typeface="Wingdings" pitchFamily="2" charset="2"/>
              <a:buChar char="q"/>
            </a:pPr>
            <a:r>
              <a:rPr lang="cs-CZ" dirty="0" err="1" smtClean="0"/>
              <a:t>Pájitelnost</a:t>
            </a:r>
            <a:r>
              <a:rPr lang="cs-CZ" dirty="0" smtClean="0"/>
              <a:t> …………………………………………..</a:t>
            </a:r>
          </a:p>
          <a:p>
            <a:pPr>
              <a:buFont typeface="Wingdings" pitchFamily="2" charset="2"/>
              <a:buChar char="q"/>
            </a:pPr>
            <a:r>
              <a:rPr lang="cs-CZ" dirty="0" smtClean="0"/>
              <a:t>Odolnost proti korozi …………………………</a:t>
            </a:r>
          </a:p>
          <a:p>
            <a:pPr>
              <a:buFont typeface="Wingdings" pitchFamily="2" charset="2"/>
              <a:buChar char="q"/>
            </a:pPr>
            <a:r>
              <a:rPr lang="cs-CZ" dirty="0" smtClean="0"/>
              <a:t>Hliník a slitiny hliníku svařitelné ………..  </a:t>
            </a:r>
          </a:p>
          <a:p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7144257" y="1628800"/>
            <a:ext cx="1964640" cy="784830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>
                <a:solidFill>
                  <a:srgbClr val="00B050"/>
                </a:solidFill>
              </a:rPr>
              <a:t>2,7 </a:t>
            </a:r>
            <a:r>
              <a:rPr lang="cs-CZ" sz="2800" b="1" dirty="0" smtClean="0">
                <a:solidFill>
                  <a:srgbClr val="00B050"/>
                </a:solidFill>
              </a:rPr>
              <a:t>kg/dm</a:t>
            </a:r>
            <a:r>
              <a:rPr lang="cs-CZ" sz="2800" b="1" baseline="30000" dirty="0" smtClean="0">
                <a:solidFill>
                  <a:srgbClr val="00B050"/>
                </a:solidFill>
              </a:rPr>
              <a:t>3</a:t>
            </a:r>
          </a:p>
          <a:p>
            <a:r>
              <a:rPr lang="cs-CZ" sz="2800" b="1" dirty="0" smtClean="0">
                <a:solidFill>
                  <a:srgbClr val="00B050"/>
                </a:solidFill>
              </a:rPr>
              <a:t>660°C</a:t>
            </a:r>
          </a:p>
          <a:p>
            <a:endParaRPr lang="cs-CZ" sz="2800" b="1" dirty="0" smtClean="0">
              <a:solidFill>
                <a:srgbClr val="00B050"/>
              </a:solidFill>
            </a:endParaRPr>
          </a:p>
          <a:p>
            <a:r>
              <a:rPr lang="cs-CZ" sz="2800" b="1" dirty="0" smtClean="0">
                <a:solidFill>
                  <a:srgbClr val="00B050"/>
                </a:solidFill>
              </a:rPr>
              <a:t>velmi dobrá</a:t>
            </a:r>
          </a:p>
          <a:p>
            <a:r>
              <a:rPr lang="cs-CZ" sz="2800" b="1" dirty="0" smtClean="0">
                <a:solidFill>
                  <a:srgbClr val="00B050"/>
                </a:solidFill>
              </a:rPr>
              <a:t>velmi dobrá</a:t>
            </a:r>
          </a:p>
          <a:p>
            <a:endParaRPr lang="cs-CZ" sz="2800" b="1" dirty="0" smtClean="0">
              <a:solidFill>
                <a:srgbClr val="00B050"/>
              </a:solidFill>
            </a:endParaRPr>
          </a:p>
          <a:p>
            <a:r>
              <a:rPr lang="cs-CZ" sz="2800" b="1" dirty="0" smtClean="0">
                <a:solidFill>
                  <a:srgbClr val="00B050"/>
                </a:solidFill>
              </a:rPr>
              <a:t>velmi dobrá</a:t>
            </a:r>
          </a:p>
          <a:p>
            <a:r>
              <a:rPr lang="cs-CZ" sz="2800" b="1" dirty="0">
                <a:solidFill>
                  <a:srgbClr val="00B050"/>
                </a:solidFill>
              </a:rPr>
              <a:t>d</a:t>
            </a:r>
            <a:r>
              <a:rPr lang="cs-CZ" sz="2800" b="1" dirty="0" smtClean="0">
                <a:solidFill>
                  <a:srgbClr val="00B050"/>
                </a:solidFill>
              </a:rPr>
              <a:t>obrá</a:t>
            </a:r>
          </a:p>
          <a:p>
            <a:endParaRPr lang="cs-CZ" sz="2800" b="1" dirty="0" smtClean="0">
              <a:solidFill>
                <a:srgbClr val="00B050"/>
              </a:solidFill>
            </a:endParaRPr>
          </a:p>
          <a:p>
            <a:r>
              <a:rPr lang="cs-CZ" sz="2800" b="1" dirty="0" smtClean="0">
                <a:solidFill>
                  <a:srgbClr val="00B050"/>
                </a:solidFill>
              </a:rPr>
              <a:t>velmi dobrá</a:t>
            </a:r>
          </a:p>
          <a:p>
            <a:r>
              <a:rPr lang="cs-CZ" sz="2800" b="1" dirty="0">
                <a:solidFill>
                  <a:srgbClr val="00B050"/>
                </a:solidFill>
              </a:rPr>
              <a:t>velmi dobře</a:t>
            </a:r>
          </a:p>
          <a:p>
            <a:endParaRPr lang="cs-CZ" sz="2800" b="1" dirty="0">
              <a:solidFill>
                <a:srgbClr val="00B050"/>
              </a:solidFill>
            </a:endParaRPr>
          </a:p>
          <a:p>
            <a:endParaRPr lang="cs-CZ" sz="2800" b="1" dirty="0">
              <a:solidFill>
                <a:srgbClr val="00B050"/>
              </a:solidFill>
            </a:endParaRPr>
          </a:p>
          <a:p>
            <a:endParaRPr lang="cs-CZ" sz="2800" b="1" dirty="0">
              <a:solidFill>
                <a:srgbClr val="00B050"/>
              </a:solidFill>
            </a:endParaRPr>
          </a:p>
          <a:p>
            <a:endParaRPr lang="cs-CZ" sz="2800" b="1" dirty="0">
              <a:solidFill>
                <a:srgbClr val="00B050"/>
              </a:solidFill>
            </a:endParaRPr>
          </a:p>
          <a:p>
            <a:endParaRPr lang="cs-CZ" sz="2800" b="1" dirty="0">
              <a:solidFill>
                <a:srgbClr val="00B050"/>
              </a:solidFill>
            </a:endParaRPr>
          </a:p>
          <a:p>
            <a:endParaRPr lang="cs-CZ" sz="2800" b="1" dirty="0">
              <a:solidFill>
                <a:srgbClr val="00B050"/>
              </a:solidFill>
            </a:endParaRPr>
          </a:p>
          <a:p>
            <a:endParaRPr lang="cs-CZ" sz="2800" b="1" dirty="0">
              <a:solidFill>
                <a:srgbClr val="00B050"/>
              </a:solidFill>
            </a:endParaRPr>
          </a:p>
        </p:txBody>
      </p:sp>
      <p:sp>
        <p:nvSpPr>
          <p:cNvPr id="5" name="Veselý obličej 4"/>
          <p:cNvSpPr/>
          <p:nvPr/>
        </p:nvSpPr>
        <p:spPr>
          <a:xfrm>
            <a:off x="7957373" y="908720"/>
            <a:ext cx="945265" cy="563865"/>
          </a:xfrm>
          <a:prstGeom prst="smileyFac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00B05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cs-CZ" sz="6000" b="1" dirty="0" smtClean="0">
                <a:latin typeface="Arial Black" pitchFamily="34" charset="0"/>
              </a:rPr>
              <a:t>Slitiny hliníku</a:t>
            </a:r>
            <a:endParaRPr lang="cs-CZ" sz="6000" b="1" dirty="0">
              <a:latin typeface="Arial Black" pitchFamily="34" charset="0"/>
            </a:endParaRPr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137160" indent="0">
              <a:buNone/>
            </a:pPr>
            <a:r>
              <a:rPr lang="cs-CZ" dirty="0" smtClean="0"/>
              <a:t>Oproti hliníku jsou jeho slitiny celkem dobře obrobitelné. </a:t>
            </a:r>
          </a:p>
          <a:p>
            <a:pPr marL="651510" indent="-514350">
              <a:buAutoNum type="arabicParenR"/>
            </a:pPr>
            <a:r>
              <a:rPr lang="cs-CZ" dirty="0" smtClean="0"/>
              <a:t>Nejznámější a nejrozšířenější slitinou je ………, která obsahuje mimo hliník ještě měď a hořčík. </a:t>
            </a:r>
          </a:p>
          <a:p>
            <a:pPr marL="651510" indent="-514350">
              <a:buAutoNum type="arabicParenR"/>
            </a:pPr>
            <a:r>
              <a:rPr lang="cs-CZ" dirty="0" smtClean="0"/>
              <a:t>Pokud jsou na materiál kladeny vyšší požadavky např. na pevnost, pak se používá ……………… (……… s vyšším obsahem hořčíku).</a:t>
            </a:r>
          </a:p>
          <a:p>
            <a:pPr marL="137160" indent="0">
              <a:buNone/>
            </a:pPr>
            <a:r>
              <a:rPr lang="cs-CZ" dirty="0" smtClean="0"/>
              <a:t>3)  Slévárenskou slitinou hliníku je ………………..</a:t>
            </a:r>
            <a:endParaRPr lang="cs-CZ" dirty="0"/>
          </a:p>
        </p:txBody>
      </p:sp>
      <p:sp>
        <p:nvSpPr>
          <p:cNvPr id="4" name="TextovéPole 3"/>
          <p:cNvSpPr txBox="1"/>
          <p:nvPr/>
        </p:nvSpPr>
        <p:spPr>
          <a:xfrm>
            <a:off x="6444208" y="5157192"/>
            <a:ext cx="158248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 smtClean="0">
                <a:solidFill>
                  <a:srgbClr val="00B050"/>
                </a:solidFill>
              </a:rPr>
              <a:t>silumin</a:t>
            </a:r>
            <a:endParaRPr lang="cs-CZ" sz="3600" b="1" dirty="0">
              <a:solidFill>
                <a:srgbClr val="00B050"/>
              </a:solidFill>
            </a:endParaRPr>
          </a:p>
        </p:txBody>
      </p:sp>
      <p:sp>
        <p:nvSpPr>
          <p:cNvPr id="5" name="TextovéPole 4"/>
          <p:cNvSpPr txBox="1"/>
          <p:nvPr/>
        </p:nvSpPr>
        <p:spPr>
          <a:xfrm>
            <a:off x="2928946" y="4725143"/>
            <a:ext cx="1176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>
                <a:solidFill>
                  <a:srgbClr val="00B050"/>
                </a:solidFill>
              </a:rPr>
              <a:t>dural</a:t>
            </a:r>
          </a:p>
        </p:txBody>
      </p:sp>
      <p:sp>
        <p:nvSpPr>
          <p:cNvPr id="6" name="TextovéPole 5"/>
          <p:cNvSpPr txBox="1"/>
          <p:nvPr/>
        </p:nvSpPr>
        <p:spPr>
          <a:xfrm>
            <a:off x="689283" y="4741416"/>
            <a:ext cx="224798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 err="1">
                <a:solidFill>
                  <a:srgbClr val="00B050"/>
                </a:solidFill>
              </a:rPr>
              <a:t>s</a:t>
            </a:r>
            <a:r>
              <a:rPr lang="cs-CZ" sz="3600" b="1" dirty="0" err="1" smtClean="0">
                <a:solidFill>
                  <a:srgbClr val="00B050"/>
                </a:solidFill>
              </a:rPr>
              <a:t>uperdural</a:t>
            </a:r>
            <a:endParaRPr lang="cs-CZ" sz="3600" b="1" dirty="0">
              <a:solidFill>
                <a:srgbClr val="00B050"/>
              </a:solidFill>
            </a:endParaRPr>
          </a:p>
        </p:txBody>
      </p:sp>
      <p:sp>
        <p:nvSpPr>
          <p:cNvPr id="7" name="TextovéPole 6"/>
          <p:cNvSpPr txBox="1"/>
          <p:nvPr/>
        </p:nvSpPr>
        <p:spPr>
          <a:xfrm>
            <a:off x="899592" y="2852936"/>
            <a:ext cx="117641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3600" b="1" dirty="0">
                <a:solidFill>
                  <a:srgbClr val="00B050"/>
                </a:solidFill>
              </a:rPr>
              <a:t>dural</a:t>
            </a:r>
          </a:p>
        </p:txBody>
      </p:sp>
      <p:sp>
        <p:nvSpPr>
          <p:cNvPr id="8" name="Veselý obličej 7"/>
          <p:cNvSpPr/>
          <p:nvPr/>
        </p:nvSpPr>
        <p:spPr>
          <a:xfrm>
            <a:off x="7244786" y="6021288"/>
            <a:ext cx="945265" cy="563865"/>
          </a:xfrm>
          <a:prstGeom prst="smileyFac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cs-CZ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62054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/>
      <p:bldP spid="5" grpId="0"/>
      <p:bldP spid="6" grpId="0"/>
      <p:bldP spid="7" grpId="0"/>
      <p:bldP spid="8" grpId="0" animBg="1"/>
    </p:bld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965</TotalTime>
  <Words>707</Words>
  <Application>Microsoft Office PowerPoint</Application>
  <PresentationFormat>Předvádění na obrazovce (4:3)</PresentationFormat>
  <Paragraphs>136</Paragraphs>
  <Slides>11</Slides>
  <Notes>11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Motiv systému Office</vt:lpstr>
      <vt:lpstr>HLINÍK - procvičování</vt:lpstr>
      <vt:lpstr>Záznamový list výukového materiálu </vt:lpstr>
      <vt:lpstr>Hliník</vt:lpstr>
      <vt:lpstr>Prezentace aplikace PowerPoint</vt:lpstr>
      <vt:lpstr>              Výroba </vt:lpstr>
      <vt:lpstr>Výskyt v přírodě</vt:lpstr>
      <vt:lpstr>Prezentace aplikace PowerPoint</vt:lpstr>
      <vt:lpstr>Základní fyzikálně-chemické vlastnosti (doplňuj)</vt:lpstr>
      <vt:lpstr>Slitiny hliníku</vt:lpstr>
      <vt:lpstr>Využití(pozorně přečti text a pak doplnit)</vt:lpstr>
      <vt:lpstr>Seznam literatury a zdrojů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Hliník</dc:title>
  <dc:creator>hbvjjg</dc:creator>
  <cp:lastModifiedBy>Kralova</cp:lastModifiedBy>
  <cp:revision>36</cp:revision>
  <dcterms:created xsi:type="dcterms:W3CDTF">2013-03-17T18:27:41Z</dcterms:created>
  <dcterms:modified xsi:type="dcterms:W3CDTF">2013-07-01T06:39:46Z</dcterms:modified>
</cp:coreProperties>
</file>