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7" r:id="rId2"/>
    <p:sldId id="258" r:id="rId3"/>
    <p:sldId id="259" r:id="rId4"/>
    <p:sldId id="261" r:id="rId5"/>
    <p:sldId id="260" r:id="rId6"/>
    <p:sldId id="262" r:id="rId7"/>
    <p:sldId id="263" r:id="rId8"/>
    <p:sldId id="265" r:id="rId9"/>
    <p:sldId id="264" r:id="rId10"/>
    <p:sldId id="266" r:id="rId11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18EA03-33D9-4A6E-BE52-D6A004E9F7D0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A7B38C0-D8FD-4DAF-8EA3-1840A06A0287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839362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114360437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B38C0-D8FD-4DAF-8EA3-1840A06A0287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16306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6159127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B38C0-D8FD-4DAF-8EA3-1840A06A0287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597259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B38C0-D8FD-4DAF-8EA3-1840A06A0287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1510382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B38C0-D8FD-4DAF-8EA3-1840A06A0287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771516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B38C0-D8FD-4DAF-8EA3-1840A06A0287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093562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B38C0-D8FD-4DAF-8EA3-1840A06A0287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536474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B38C0-D8FD-4DAF-8EA3-1840A06A0287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903472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A7B38C0-D8FD-4DAF-8EA3-1840A06A0287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657545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B5D20-4D94-4A6E-93AC-E3E3EB144F1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C0B97-40B1-4F71-9516-BA93EA954E0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339778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B5D20-4D94-4A6E-93AC-E3E3EB144F1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C0B97-40B1-4F71-9516-BA93EA954E0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0988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B5D20-4D94-4A6E-93AC-E3E3EB144F1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C0B97-40B1-4F71-9516-BA93EA954E0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85213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B5D20-4D94-4A6E-93AC-E3E3EB144F1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C0B97-40B1-4F71-9516-BA93EA954E0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4285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B5D20-4D94-4A6E-93AC-E3E3EB144F1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C0B97-40B1-4F71-9516-BA93EA954E0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14125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B5D20-4D94-4A6E-93AC-E3E3EB144F1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C0B97-40B1-4F71-9516-BA93EA954E0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83113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B5D20-4D94-4A6E-93AC-E3E3EB144F1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C0B97-40B1-4F71-9516-BA93EA954E0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72837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B5D20-4D94-4A6E-93AC-E3E3EB144F1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C0B97-40B1-4F71-9516-BA93EA954E0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143403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B5D20-4D94-4A6E-93AC-E3E3EB144F1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C0B97-40B1-4F71-9516-BA93EA954E0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04860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B5D20-4D94-4A6E-93AC-E3E3EB144F1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C0B97-40B1-4F71-9516-BA93EA954E0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28301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B5D20-4D94-4A6E-93AC-E3E3EB144F1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7C0B97-40B1-4F71-9516-BA93EA954E0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85550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6B5D20-4D94-4A6E-93AC-E3E3EB144F1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7C0B97-40B1-4F71-9516-BA93EA954E0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76697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Vysok%C3%A1_pec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685800" y="3356992"/>
            <a:ext cx="7772400" cy="1323975"/>
          </a:xfrm>
        </p:spPr>
        <p:txBody>
          <a:bodyPr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eaLnBrk="1" hangingPunct="1"/>
            <a:r>
              <a:rPr lang="cs-CZ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Výroba surového železa</a:t>
            </a: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smtClean="0">
                <a:latin typeface="Calibri" pitchFamily="34" charset="0"/>
              </a:rPr>
              <a:t>VY_32_INOVACE_25_Výroba surového železa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069" y="1556792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9776783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rmAutofit/>
          </a:bodyPr>
          <a:lstStyle/>
          <a:p>
            <a:r>
              <a:rPr lang="cs-CZ" sz="3600" dirty="0" smtClean="0"/>
              <a:t>Seznam literatury a zdrojů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525963"/>
          </a:xfrm>
        </p:spPr>
        <p:txBody>
          <a:bodyPr/>
          <a:lstStyle/>
          <a:p>
            <a:r>
              <a:rPr lang="cs-CZ" sz="2800" dirty="0">
                <a:hlinkClick r:id="rId3"/>
              </a:rPr>
              <a:t>http://</a:t>
            </a:r>
            <a:r>
              <a:rPr lang="cs-CZ" sz="2800" dirty="0" smtClean="0">
                <a:hlinkClick r:id="rId3"/>
              </a:rPr>
              <a:t>cs.wikipedia.org/wiki/Vysok%C3%A1_pec</a:t>
            </a:r>
            <a:endParaRPr lang="cs-CZ" sz="2800" dirty="0"/>
          </a:p>
          <a:p>
            <a:r>
              <a:rPr lang="cs-CZ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zákonu.</a:t>
            </a:r>
          </a:p>
          <a:p>
            <a:r>
              <a:rPr lang="cs-CZ" dirty="0">
                <a:solidFill>
                  <a:schemeClr val="tx2"/>
                </a:solidFill>
              </a:rPr>
              <a:t>Otakar </a:t>
            </a:r>
            <a:r>
              <a:rPr lang="cs-CZ" dirty="0" err="1">
                <a:solidFill>
                  <a:schemeClr val="tx2"/>
                </a:solidFill>
              </a:rPr>
              <a:t>Bothe</a:t>
            </a:r>
            <a:r>
              <a:rPr lang="cs-CZ" dirty="0">
                <a:solidFill>
                  <a:schemeClr val="tx2"/>
                </a:solidFill>
              </a:rPr>
              <a:t>: Strojírenská technologie I</a:t>
            </a:r>
          </a:p>
          <a:p>
            <a:r>
              <a:rPr lang="cs-CZ" dirty="0">
                <a:solidFill>
                  <a:schemeClr val="tx2"/>
                </a:solidFill>
              </a:rPr>
              <a:t>Obrázky použity z knihovny Klipartu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220828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b="1" smtClean="0"/>
              <a:t>Záznamový list výukového materiálu</a:t>
            </a:r>
            <a:br>
              <a:rPr lang="cs-CZ" sz="1800" b="1" smtClean="0"/>
            </a:br>
            <a:endParaRPr lang="cs-CZ" sz="1800" smtClean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3225143"/>
              </p:ext>
            </p:extLst>
          </p:nvPr>
        </p:nvGraphicFramePr>
        <p:xfrm>
          <a:off x="457200" y="1600200"/>
          <a:ext cx="8229600" cy="4843467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Výroba surového železa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VY_32_INOVACE_25_Výroba surového železa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 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20.9.2012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výroby surového železa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908478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Vysoká pec.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Surové železo se vyrábí ve vysokých pecích, které pracují nepřetržitě, někdy až 10 let. Vysoké pece vyrobí denně přes 2000 tun surového železa. Vysoká pec je vysoká 30 – 40 m a jejími hlavními částmi jsou:</a:t>
            </a:r>
          </a:p>
          <a:p>
            <a:pPr>
              <a:buFontTx/>
              <a:buChar char="-"/>
            </a:pPr>
            <a:r>
              <a:rPr lang="cs-CZ" dirty="0"/>
              <a:t>s</a:t>
            </a:r>
            <a:r>
              <a:rPr lang="cs-CZ" dirty="0" smtClean="0"/>
              <a:t>azebna</a:t>
            </a:r>
          </a:p>
          <a:p>
            <a:pPr>
              <a:buFontTx/>
              <a:buChar char="-"/>
            </a:pPr>
            <a:r>
              <a:rPr lang="cs-CZ" dirty="0"/>
              <a:t>š</a:t>
            </a:r>
            <a:r>
              <a:rPr lang="cs-CZ" dirty="0" smtClean="0"/>
              <a:t>achta</a:t>
            </a:r>
          </a:p>
          <a:p>
            <a:pPr>
              <a:buFontTx/>
              <a:buChar char="-"/>
            </a:pPr>
            <a:r>
              <a:rPr lang="cs-CZ" dirty="0" smtClean="0"/>
              <a:t>nístěj</a:t>
            </a:r>
          </a:p>
          <a:p>
            <a:pPr>
              <a:buFontTx/>
              <a:buChar char="-"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6818024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755576" y="836712"/>
            <a:ext cx="8166082" cy="55092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Sazebnou se zaváží všechny suroviny do pece</a:t>
            </a:r>
          </a:p>
          <a:p>
            <a:r>
              <a:rPr lang="cs-CZ" sz="3200" dirty="0"/>
              <a:t>a</a:t>
            </a:r>
            <a:r>
              <a:rPr lang="cs-CZ" sz="3200" dirty="0" smtClean="0"/>
              <a:t> má dvojitý uzávěr (</a:t>
            </a:r>
            <a:r>
              <a:rPr lang="cs-CZ" sz="3200" dirty="0" err="1" smtClean="0"/>
              <a:t>kychta</a:t>
            </a:r>
            <a:r>
              <a:rPr lang="cs-CZ" sz="3200" dirty="0" smtClean="0"/>
              <a:t>). Šachta je </a:t>
            </a:r>
            <a:r>
              <a:rPr lang="cs-CZ" sz="3200" dirty="0" err="1" smtClean="0"/>
              <a:t>kuželo</a:t>
            </a:r>
            <a:r>
              <a:rPr lang="cs-CZ" sz="3200" dirty="0" smtClean="0"/>
              <a:t>-</a:t>
            </a:r>
          </a:p>
          <a:p>
            <a:r>
              <a:rPr lang="cs-CZ" sz="3200" dirty="0" smtClean="0"/>
              <a:t>vitá, protože vsázka nabývá na objemu a při </a:t>
            </a:r>
          </a:p>
          <a:p>
            <a:r>
              <a:rPr lang="cs-CZ" sz="3200" dirty="0" smtClean="0"/>
              <a:t>válcovité šachtě by mohla uváznout. </a:t>
            </a:r>
          </a:p>
          <a:p>
            <a:r>
              <a:rPr lang="cs-CZ" sz="3200" dirty="0" smtClean="0"/>
              <a:t>Nejspodnější</a:t>
            </a:r>
            <a:r>
              <a:rPr lang="cs-CZ" sz="3200" dirty="0"/>
              <a:t> </a:t>
            </a:r>
            <a:r>
              <a:rPr lang="cs-CZ" sz="3200" dirty="0" smtClean="0"/>
              <a:t>částí je válcovitá nístěj, kde se </a:t>
            </a:r>
          </a:p>
          <a:p>
            <a:r>
              <a:rPr lang="cs-CZ" sz="3200" dirty="0"/>
              <a:t>s</a:t>
            </a:r>
            <a:r>
              <a:rPr lang="cs-CZ" sz="3200" dirty="0" smtClean="0"/>
              <a:t>hromažďuje vytavené surové železo. Ve spodní</a:t>
            </a:r>
          </a:p>
          <a:p>
            <a:r>
              <a:rPr lang="cs-CZ" sz="3200" dirty="0"/>
              <a:t>č</a:t>
            </a:r>
            <a:r>
              <a:rPr lang="cs-CZ" sz="3200" dirty="0" smtClean="0"/>
              <a:t>ásti vysoké pece jsou výfučny (8 – 16), kterými</a:t>
            </a:r>
          </a:p>
          <a:p>
            <a:r>
              <a:rPr lang="cs-CZ" sz="3200" dirty="0"/>
              <a:t>s</a:t>
            </a:r>
            <a:r>
              <a:rPr lang="cs-CZ" sz="3200" dirty="0" smtClean="0"/>
              <a:t>e do pece vhání ohřátý vzduch. Pod nimi je </a:t>
            </a:r>
          </a:p>
          <a:p>
            <a:r>
              <a:rPr lang="cs-CZ" sz="3200" dirty="0" smtClean="0"/>
              <a:t>otvor, kterým nepřetržitě vytéká struska. Surové</a:t>
            </a:r>
          </a:p>
          <a:p>
            <a:r>
              <a:rPr lang="cs-CZ" sz="3200" dirty="0"/>
              <a:t>ž</a:t>
            </a:r>
            <a:r>
              <a:rPr lang="cs-CZ" sz="3200" dirty="0" smtClean="0"/>
              <a:t>elezo se vypouští odpichovým otvorem na dně</a:t>
            </a:r>
          </a:p>
          <a:p>
            <a:r>
              <a:rPr lang="cs-CZ" sz="3200" dirty="0"/>
              <a:t>n</a:t>
            </a:r>
            <a:r>
              <a:rPr lang="cs-CZ" sz="3200" dirty="0" smtClean="0"/>
              <a:t>ístěje.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4249199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456627"/>
            <a:ext cx="7416824" cy="6003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Obdélník 1"/>
          <p:cNvSpPr/>
          <p:nvPr/>
        </p:nvSpPr>
        <p:spPr>
          <a:xfrm>
            <a:off x="539552" y="6459654"/>
            <a:ext cx="49685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dirty="0"/>
              <a:t>http://cs.wikipedia.org/wiki/Vysok%C3%A1_pec</a:t>
            </a:r>
          </a:p>
        </p:txBody>
      </p:sp>
    </p:spTree>
    <p:extLst>
      <p:ext uri="{BB962C8B-B14F-4D97-AF65-F5344CB8AC3E}">
        <p14:creationId xmlns:p14="http://schemas.microsoft.com/office/powerpoint/2010/main" val="11297327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899592" y="836712"/>
            <a:ext cx="7404015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Ve vysoké peci jsou čtyři pásma, ve kterých </a:t>
            </a:r>
          </a:p>
          <a:p>
            <a:r>
              <a:rPr lang="cs-CZ" sz="3200" dirty="0"/>
              <a:t>d</a:t>
            </a:r>
            <a:r>
              <a:rPr lang="cs-CZ" sz="3200" dirty="0" smtClean="0"/>
              <a:t>ochází k různým chemickým reakcím:</a:t>
            </a:r>
          </a:p>
          <a:p>
            <a:pPr marL="514350" indent="-514350">
              <a:buAutoNum type="arabicPeriod"/>
            </a:pPr>
            <a:r>
              <a:rPr lang="cs-CZ" sz="3200" dirty="0" smtClean="0"/>
              <a:t>Sušící pásmo (200 – 500°C)</a:t>
            </a:r>
          </a:p>
          <a:p>
            <a:pPr marL="514350" indent="-514350">
              <a:buAutoNum type="arabicPeriod"/>
            </a:pPr>
            <a:r>
              <a:rPr lang="cs-CZ" sz="3200" dirty="0" smtClean="0"/>
              <a:t>Redukční pásmo (900°C)</a:t>
            </a:r>
          </a:p>
          <a:p>
            <a:pPr marL="514350" indent="-514350">
              <a:buAutoNum type="arabicPeriod"/>
            </a:pPr>
            <a:r>
              <a:rPr lang="cs-CZ" sz="3200" dirty="0" err="1" smtClean="0"/>
              <a:t>Zuhličovací</a:t>
            </a:r>
            <a:r>
              <a:rPr lang="cs-CZ" sz="3200" dirty="0"/>
              <a:t> </a:t>
            </a:r>
            <a:r>
              <a:rPr lang="cs-CZ" sz="3200" dirty="0" smtClean="0"/>
              <a:t>pásmo (1100°C)</a:t>
            </a:r>
          </a:p>
          <a:p>
            <a:pPr marL="514350" indent="-514350">
              <a:buAutoNum type="arabicPeriod"/>
            </a:pPr>
            <a:r>
              <a:rPr lang="cs-CZ" sz="3200" dirty="0" smtClean="0"/>
              <a:t>Spalovací pásmo (až 2000°C)</a:t>
            </a:r>
            <a:endParaRPr lang="cs-CZ" sz="3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4509119"/>
            <a:ext cx="1828800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9014440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755576" y="908720"/>
            <a:ext cx="7994368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Do vysoké pece musíme přivádět vzduch, aby</a:t>
            </a:r>
          </a:p>
          <a:p>
            <a:r>
              <a:rPr lang="cs-CZ" sz="3200" dirty="0"/>
              <a:t>a</a:t>
            </a:r>
            <a:r>
              <a:rPr lang="cs-CZ" sz="3200" dirty="0" smtClean="0"/>
              <a:t>by v ní hořelo palivo. Vhání se tam dmýchadly</a:t>
            </a:r>
          </a:p>
          <a:p>
            <a:r>
              <a:rPr lang="cs-CZ" sz="3200" dirty="0"/>
              <a:t>p</a:t>
            </a:r>
            <a:r>
              <a:rPr lang="cs-CZ" sz="3200" dirty="0" smtClean="0"/>
              <a:t>od tlakem 0,08 až 0,2 </a:t>
            </a:r>
            <a:r>
              <a:rPr lang="cs-CZ" sz="3200" dirty="0" err="1" smtClean="0"/>
              <a:t>Mpa</a:t>
            </a:r>
            <a:r>
              <a:rPr lang="cs-CZ" sz="3200" dirty="0" smtClean="0"/>
              <a:t>. Nejdřív se vzduch</a:t>
            </a:r>
          </a:p>
          <a:p>
            <a:r>
              <a:rPr lang="cs-CZ" sz="3200" dirty="0"/>
              <a:t>m</a:t>
            </a:r>
            <a:r>
              <a:rPr lang="cs-CZ" sz="3200" dirty="0" smtClean="0"/>
              <a:t>usí předehřát v </a:t>
            </a:r>
            <a:r>
              <a:rPr lang="cs-CZ" sz="3200" dirty="0" err="1" smtClean="0"/>
              <a:t>Cowperových</a:t>
            </a:r>
            <a:r>
              <a:rPr lang="cs-CZ" sz="3200" dirty="0" smtClean="0"/>
              <a:t> ohřívačích.</a:t>
            </a:r>
          </a:p>
          <a:p>
            <a:r>
              <a:rPr lang="cs-CZ" sz="3200" dirty="0" smtClean="0"/>
              <a:t>Každá vysoká pec má 3 až 4 ohřívače, které se</a:t>
            </a:r>
          </a:p>
          <a:p>
            <a:r>
              <a:rPr lang="cs-CZ" sz="3200" dirty="0"/>
              <a:t>v</a:t>
            </a:r>
            <a:r>
              <a:rPr lang="cs-CZ" sz="3200" dirty="0" smtClean="0"/>
              <a:t> provozu střídají. </a:t>
            </a:r>
          </a:p>
          <a:p>
            <a:r>
              <a:rPr lang="cs-CZ" sz="3200" dirty="0" smtClean="0"/>
              <a:t>Účelem ohřívání vzduchu je úspora paliva a </a:t>
            </a:r>
          </a:p>
          <a:p>
            <a:r>
              <a:rPr lang="cs-CZ" sz="3200" dirty="0"/>
              <a:t>d</a:t>
            </a:r>
            <a:r>
              <a:rPr lang="cs-CZ" sz="3200" dirty="0" smtClean="0"/>
              <a:t>osažení většího žáru.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97839656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Produkty vysoké pece.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Hlavním produktem vysoké pece je </a:t>
            </a:r>
            <a:r>
              <a:rPr lang="cs-CZ" dirty="0" smtClean="0">
                <a:solidFill>
                  <a:srgbClr val="FF0000"/>
                </a:solidFill>
              </a:rPr>
              <a:t>surové železo</a:t>
            </a:r>
            <a:r>
              <a:rPr lang="cs-CZ" dirty="0" smtClean="0"/>
              <a:t>. Odpichuje se v intervalech 3 – 6 hodin. Je to roztok železa a uhlíku. Kromě toho obsahuje ještě jiné prvky např. mangan, křemík, fosfor……</a:t>
            </a:r>
          </a:p>
          <a:p>
            <a:pPr marL="0" indent="0">
              <a:buNone/>
            </a:pPr>
            <a:r>
              <a:rPr lang="cs-CZ" dirty="0" smtClean="0"/>
              <a:t>Rozeznáváme surové železo ocelárenské a slévárenské. Až 90% produkce surového železa se používá dále na výrobu oceli.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93037393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755576" y="836712"/>
            <a:ext cx="184731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sz="3200" dirty="0" smtClean="0"/>
          </a:p>
          <a:p>
            <a:endParaRPr lang="cs-CZ" sz="32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539552" y="833103"/>
            <a:ext cx="8185511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Dalším produktem vysoké pece je </a:t>
            </a:r>
            <a:r>
              <a:rPr lang="cs-CZ" sz="3200" dirty="0" smtClean="0">
                <a:solidFill>
                  <a:srgbClr val="FF0000"/>
                </a:solidFill>
              </a:rPr>
              <a:t>vysokopecní</a:t>
            </a:r>
          </a:p>
          <a:p>
            <a:r>
              <a:rPr lang="cs-CZ" sz="3200" dirty="0">
                <a:solidFill>
                  <a:srgbClr val="FF0000"/>
                </a:solidFill>
              </a:rPr>
              <a:t>s</a:t>
            </a:r>
            <a:r>
              <a:rPr lang="cs-CZ" sz="3200" dirty="0" smtClean="0">
                <a:solidFill>
                  <a:srgbClr val="FF0000"/>
                </a:solidFill>
              </a:rPr>
              <a:t>truska</a:t>
            </a:r>
            <a:r>
              <a:rPr lang="cs-CZ" sz="3200" dirty="0" smtClean="0"/>
              <a:t>. Je to tavenina rudné hlušiny a strusko-</a:t>
            </a:r>
          </a:p>
          <a:p>
            <a:r>
              <a:rPr lang="cs-CZ" sz="3200" dirty="0" err="1"/>
              <a:t>t</a:t>
            </a:r>
            <a:r>
              <a:rPr lang="cs-CZ" sz="3200" dirty="0" err="1" smtClean="0"/>
              <a:t>vorných</a:t>
            </a:r>
            <a:r>
              <a:rPr lang="cs-CZ" sz="3200" dirty="0" smtClean="0"/>
              <a:t> přísad. Z vysoké pece se vypouští do</a:t>
            </a:r>
          </a:p>
          <a:p>
            <a:r>
              <a:rPr lang="cs-CZ" sz="3200" dirty="0"/>
              <a:t>ž</a:t>
            </a:r>
            <a:r>
              <a:rPr lang="cs-CZ" sz="3200" dirty="0" smtClean="0"/>
              <a:t>labu s vodou a vzniká granulovaná struska.</a:t>
            </a:r>
          </a:p>
          <a:p>
            <a:r>
              <a:rPr lang="cs-CZ" sz="3200" dirty="0" smtClean="0"/>
              <a:t>Využívá se na výrobu cementů, cihel, dlažebních</a:t>
            </a:r>
          </a:p>
          <a:p>
            <a:r>
              <a:rPr lang="cs-CZ" sz="3200" dirty="0"/>
              <a:t>k</a:t>
            </a:r>
            <a:r>
              <a:rPr lang="cs-CZ" sz="3200" dirty="0" smtClean="0"/>
              <a:t>ostek apod.</a:t>
            </a:r>
          </a:p>
          <a:p>
            <a:r>
              <a:rPr lang="cs-CZ" sz="3200" dirty="0" smtClean="0">
                <a:solidFill>
                  <a:srgbClr val="FF0000"/>
                </a:solidFill>
              </a:rPr>
              <a:t>Vysokopecní plyn </a:t>
            </a:r>
            <a:r>
              <a:rPr lang="cs-CZ" sz="3200" dirty="0" smtClean="0"/>
              <a:t>je cenné palivo. Využívá se </a:t>
            </a:r>
          </a:p>
          <a:p>
            <a:r>
              <a:rPr lang="cs-CZ" sz="3200" dirty="0"/>
              <a:t>p</a:t>
            </a:r>
            <a:r>
              <a:rPr lang="cs-CZ" sz="3200" dirty="0" smtClean="0"/>
              <a:t>ředevším u předehřívání vzduchu do vysoké</a:t>
            </a:r>
          </a:p>
          <a:p>
            <a:r>
              <a:rPr lang="cs-CZ" sz="3200" dirty="0"/>
              <a:t>p</a:t>
            </a:r>
            <a:r>
              <a:rPr lang="cs-CZ" sz="3200" dirty="0" smtClean="0"/>
              <a:t>ece a nebo jako palivo pro spalovací motory.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1126032870"/>
      </p:ext>
    </p:extLst>
  </p:cSld>
  <p:clrMapOvr>
    <a:masterClrMapping/>
  </p:clrMapOvr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202</TotalTime>
  <Words>515</Words>
  <Application>Microsoft Office PowerPoint</Application>
  <PresentationFormat>Předvádění na obrazovce (4:3)</PresentationFormat>
  <Paragraphs>86</Paragraphs>
  <Slides>10</Slides>
  <Notes>10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10</vt:i4>
      </vt:variant>
    </vt:vector>
  </HeadingPairs>
  <TitlesOfParts>
    <vt:vector size="11" baseType="lpstr">
      <vt:lpstr>Motiv systému Office</vt:lpstr>
      <vt:lpstr>Výroba surového železa</vt:lpstr>
      <vt:lpstr>Záznamový list výukového materiálu </vt:lpstr>
      <vt:lpstr>Vysoká pec.</vt:lpstr>
      <vt:lpstr>Prezentace aplikace PowerPoint</vt:lpstr>
      <vt:lpstr>Prezentace aplikace PowerPoint</vt:lpstr>
      <vt:lpstr>Prezentace aplikace PowerPoint</vt:lpstr>
      <vt:lpstr>Prezentace aplikace PowerPoint</vt:lpstr>
      <vt:lpstr>Produkty vysoké pece.</vt:lpstr>
      <vt:lpstr>Prezentace aplikace PowerPoint</vt:lpstr>
      <vt:lpstr>Seznam literatury a zdrojů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VY_32_INOVACE_23_Surove_zelezo</dc:title>
  <dc:creator>Kralova</dc:creator>
  <cp:lastModifiedBy>Kralova</cp:lastModifiedBy>
  <cp:revision>19</cp:revision>
  <dcterms:created xsi:type="dcterms:W3CDTF">2013-03-22T11:34:22Z</dcterms:created>
  <dcterms:modified xsi:type="dcterms:W3CDTF">2013-07-01T06:01:37Z</dcterms:modified>
</cp:coreProperties>
</file>