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38F508-4A58-4861-B9E7-73E61A93171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F37FDA-2F5C-4C93-AA0A-BE304911450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873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6242699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7FDA-2F5C-4C93-AA0A-BE304911450D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74662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7FDA-2F5C-4C93-AA0A-BE304911450D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654049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571048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7FDA-2F5C-4C93-AA0A-BE304911450D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0810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7FDA-2F5C-4C93-AA0A-BE304911450D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5315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7FDA-2F5C-4C93-AA0A-BE304911450D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9654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7FDA-2F5C-4C93-AA0A-BE304911450D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03693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7FDA-2F5C-4C93-AA0A-BE304911450D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89144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7FDA-2F5C-4C93-AA0A-BE304911450D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23546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7FDA-2F5C-4C93-AA0A-BE304911450D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50478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4918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0556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2479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8399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634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9747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472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7035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2320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0890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0098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4634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g"/><Relationship Id="rId5" Type="http://schemas.openxmlformats.org/officeDocument/2006/relationships/image" Target="../media/image9.gif"/><Relationship Id="rId4" Type="http://schemas.openxmlformats.org/officeDocument/2006/relationships/image" Target="../media/image8.w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684213" y="3068638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Druhy oceli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2195512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VY_32_INOVACE_29_Druhy oceli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3141663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0095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899592" y="836712"/>
            <a:ext cx="7762510" cy="25545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Vysokolegované oceli obsahují asi 10% </a:t>
            </a:r>
          </a:p>
          <a:p>
            <a:r>
              <a:rPr lang="cs-CZ" sz="3200" dirty="0" smtClean="0"/>
              <a:t>slitinových prvků. Používají se na výrobu </a:t>
            </a:r>
          </a:p>
          <a:p>
            <a:r>
              <a:rPr lang="cs-CZ" sz="3200" dirty="0" smtClean="0"/>
              <a:t>nástrojů s velkými řeznými rychlostmi. </a:t>
            </a:r>
          </a:p>
          <a:p>
            <a:r>
              <a:rPr lang="cs-CZ" sz="3200" dirty="0" smtClean="0"/>
              <a:t>Obsahují asi 0,9% uhlíku a hlavními přísadami</a:t>
            </a:r>
          </a:p>
          <a:p>
            <a:r>
              <a:rPr lang="cs-CZ" sz="3200" dirty="0"/>
              <a:t>j</a:t>
            </a:r>
            <a:r>
              <a:rPr lang="cs-CZ" sz="3200" dirty="0" smtClean="0"/>
              <a:t>sou wolfram, chrom a vanad.</a:t>
            </a:r>
            <a:endParaRPr lang="cs-CZ" sz="3200" dirty="0"/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789040"/>
            <a:ext cx="1744992" cy="244625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11960" y="4221088"/>
            <a:ext cx="1048486" cy="17824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536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r>
              <a:rPr lang="cs-CZ" dirty="0">
                <a:solidFill>
                  <a:schemeClr val="tx2"/>
                </a:solidFill>
              </a:rPr>
              <a:t>Otakar </a:t>
            </a:r>
            <a:r>
              <a:rPr lang="cs-CZ" dirty="0" err="1">
                <a:solidFill>
                  <a:schemeClr val="tx2"/>
                </a:solidFill>
              </a:rPr>
              <a:t>Bothe</a:t>
            </a:r>
            <a:r>
              <a:rPr lang="cs-CZ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dirty="0">
                <a:solidFill>
                  <a:schemeClr val="tx2"/>
                </a:solidFill>
              </a:rPr>
              <a:t>Obrázky použity z knihovny Klipartu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88306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54383081"/>
              </p:ext>
            </p:extLst>
          </p:nvPr>
        </p:nvGraphicFramePr>
        <p:xfrm>
          <a:off x="457200" y="1600200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Druhy oceli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VY_32_INOVACE_29_Druhy oceli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28.11.2012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rozdělení a označování oceli.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8679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cs-CZ" sz="3200" dirty="0" smtClean="0"/>
              <a:t>Druhy oceli.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Ocel třídy 10 a 11 je ocel obvyklých jakostí. Ocel třídy 10 je nejméně kvalitní ocel, která se používá ve stavebnictví, zámečnictví, na výrobu různých konstrukcí, šroubů, nýtů apod.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818694"/>
            <a:ext cx="1917804" cy="286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341813"/>
            <a:ext cx="1304925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5399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7544" y="908720"/>
            <a:ext cx="8560164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Ocel třídy 11 se používá pro výrobu různých </a:t>
            </a:r>
          </a:p>
          <a:p>
            <a:r>
              <a:rPr lang="cs-CZ" sz="3200" dirty="0" smtClean="0"/>
              <a:t>součástí. Je vhodná pro obrábění, je dobře tvárná</a:t>
            </a:r>
          </a:p>
          <a:p>
            <a:r>
              <a:rPr lang="cs-CZ" sz="3200" dirty="0" smtClean="0"/>
              <a:t>za tepla i za studena, pokud označení oceli končí</a:t>
            </a:r>
          </a:p>
          <a:p>
            <a:r>
              <a:rPr lang="cs-CZ" sz="3200" dirty="0" smtClean="0"/>
              <a:t>číslicí 3, tak je zaručeně svařitelná. Vyrábí se z ní </a:t>
            </a:r>
          </a:p>
          <a:p>
            <a:r>
              <a:rPr lang="cs-CZ" sz="3200" dirty="0" smtClean="0"/>
              <a:t>méně namáhané součásti jako hřídele, čepy, klíny, </a:t>
            </a:r>
          </a:p>
          <a:p>
            <a:r>
              <a:rPr lang="cs-CZ" sz="3200" dirty="0" smtClean="0"/>
              <a:t>pera….. </a:t>
            </a:r>
          </a:p>
          <a:p>
            <a:endParaRPr lang="cs-CZ" sz="3200" dirty="0"/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4149080"/>
            <a:ext cx="1818742" cy="1684325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02947" y="4448150"/>
            <a:ext cx="1826057" cy="12710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722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539552" y="764704"/>
            <a:ext cx="8347991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Další je třída oceli 12. Je to ušlechtilá uhlíková</a:t>
            </a:r>
          </a:p>
          <a:p>
            <a:r>
              <a:rPr lang="cs-CZ" sz="3200" dirty="0"/>
              <a:t>o</a:t>
            </a:r>
            <a:r>
              <a:rPr lang="cs-CZ" sz="3200" dirty="0" smtClean="0"/>
              <a:t>cel. Používá se tam, kde ocel třídy 11 už </a:t>
            </a:r>
          </a:p>
          <a:p>
            <a:r>
              <a:rPr lang="cs-CZ" sz="3200" dirty="0" smtClean="0"/>
              <a:t>nesplňuje požadavky na jakost. Používá se hlavně</a:t>
            </a:r>
          </a:p>
          <a:p>
            <a:r>
              <a:rPr lang="cs-CZ" sz="3200" dirty="0"/>
              <a:t>v</a:t>
            </a:r>
            <a:r>
              <a:rPr lang="cs-CZ" sz="3200" dirty="0" smtClean="0"/>
              <a:t> tepelně zpracovaném stavu (kalení, </a:t>
            </a:r>
          </a:p>
          <a:p>
            <a:r>
              <a:rPr lang="cs-CZ" sz="3200" dirty="0" smtClean="0"/>
              <a:t>cementování, zušlechťování. </a:t>
            </a:r>
          </a:p>
          <a:p>
            <a:r>
              <a:rPr lang="cs-CZ" sz="3200" dirty="0" smtClean="0"/>
              <a:t>Oceli třídy 13 bývá obvykle legována manganem </a:t>
            </a:r>
          </a:p>
          <a:p>
            <a:r>
              <a:rPr lang="cs-CZ" sz="3200" dirty="0" smtClean="0"/>
              <a:t>nebo křemíkem. Můžeme je zušlechťovat. Jinak </a:t>
            </a:r>
          </a:p>
          <a:p>
            <a:r>
              <a:rPr lang="cs-CZ" sz="3200" dirty="0" smtClean="0"/>
              <a:t>se jim také říká „pružinové oceli“, májí totiž </a:t>
            </a:r>
          </a:p>
          <a:p>
            <a:r>
              <a:rPr lang="cs-CZ" sz="3200" dirty="0" smtClean="0"/>
              <a:t>vysokou průtažnost, houževnatost a mez únavy.</a:t>
            </a:r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94573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8058"/>
          </a:xfrm>
        </p:spPr>
        <p:txBody>
          <a:bodyPr>
            <a:normAutofit fontScale="90000"/>
          </a:bodyPr>
          <a:lstStyle/>
          <a:p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Následují oceli třídy 14, které jsou legované hlavně chromem, manganem, křemíkem nebo hliníkem. Často se tepelně zpracovávají cementováním, zušlechťováním nebo kalením.</a:t>
            </a:r>
          </a:p>
          <a:p>
            <a:pPr marL="0" indent="0">
              <a:buNone/>
            </a:pPr>
            <a:r>
              <a:rPr lang="cs-CZ" dirty="0" smtClean="0"/>
              <a:t>Vyrábí se z nich součástí kuličkových a válečkových ložisek. Taky se používají na výrobu více namáhaných pružin motorových a kolejových vozidel.</a:t>
            </a:r>
            <a:endParaRPr lang="cs-CZ" dirty="0"/>
          </a:p>
        </p:txBody>
      </p:sp>
      <p:pic>
        <p:nvPicPr>
          <p:cNvPr id="1026" name="Picture 2" descr="C:\Users\Kralova\AppData\Local\Microsoft\Windows\Temporary Internet Files\Content.IE5\T0AEC2D1\MP900382852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20272" y="3933056"/>
            <a:ext cx="1637928" cy="22930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Kralova\AppData\Local\Microsoft\Windows\Temporary Internet Files\Content.IE5\DWH29H2H\MC90033983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5079605"/>
            <a:ext cx="550813" cy="1216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Kralova\AppData\Local\Microsoft\Windows\Temporary Internet Files\Content.IE5\QAYTFK6X\MM900356622[1].gif"/>
          <p:cNvPicPr>
            <a:picLocks noChangeAspect="1" noChangeArrowheads="1" noCrop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4845" y="5022639"/>
            <a:ext cx="1188715" cy="1188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57141" y="4374949"/>
            <a:ext cx="2032000" cy="1986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7479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683568" y="692696"/>
            <a:ext cx="7980262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Do oceli třídy 15 jsou přidávány legující prvky </a:t>
            </a:r>
          </a:p>
          <a:p>
            <a:r>
              <a:rPr lang="cs-CZ" sz="3200" dirty="0" smtClean="0"/>
              <a:t>jako např. chrom, vanad, molybden či wolfram.</a:t>
            </a:r>
          </a:p>
          <a:p>
            <a:r>
              <a:rPr lang="cs-CZ" sz="3200" dirty="0" smtClean="0"/>
              <a:t>Vyrábí se z nich vysokotlaké kotle, trubky, </a:t>
            </a:r>
          </a:p>
          <a:p>
            <a:r>
              <a:rPr lang="cs-CZ" sz="3200" dirty="0" smtClean="0"/>
              <a:t>součástí parních turbín a jiné.</a:t>
            </a:r>
          </a:p>
          <a:p>
            <a:r>
              <a:rPr lang="cs-CZ" sz="3200" dirty="0" smtClean="0"/>
              <a:t>Oceli třídy 16 jsou taky legované některými </a:t>
            </a:r>
          </a:p>
          <a:p>
            <a:r>
              <a:rPr lang="cs-CZ" sz="3200" dirty="0"/>
              <a:t>p</a:t>
            </a:r>
            <a:r>
              <a:rPr lang="cs-CZ" sz="3200" dirty="0" smtClean="0"/>
              <a:t>rvky, jako např. nikl, chrom, wolfram, vanad.</a:t>
            </a:r>
          </a:p>
          <a:p>
            <a:r>
              <a:rPr lang="cs-CZ" sz="3200" dirty="0" smtClean="0"/>
              <a:t>Používají se na vysoko namáhané strojní </a:t>
            </a:r>
          </a:p>
          <a:p>
            <a:r>
              <a:rPr lang="cs-CZ" sz="3200" dirty="0" smtClean="0"/>
              <a:t>součástí menší a střední velikosti.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29880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611560" y="1124744"/>
            <a:ext cx="8121711" cy="3539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Poslední skupinou s konstrukční oceli je ocel </a:t>
            </a:r>
          </a:p>
          <a:p>
            <a:r>
              <a:rPr lang="cs-CZ" sz="3200" dirty="0" smtClean="0"/>
              <a:t>třídy 17. Jsou to vysokolegované oceli s příměsí </a:t>
            </a:r>
          </a:p>
          <a:p>
            <a:r>
              <a:rPr lang="cs-CZ" sz="3200" dirty="0"/>
              <a:t>c</a:t>
            </a:r>
            <a:r>
              <a:rPr lang="cs-CZ" sz="3200" dirty="0" smtClean="0"/>
              <a:t>hromu a niklu.</a:t>
            </a:r>
          </a:p>
          <a:p>
            <a:r>
              <a:rPr lang="cs-CZ" sz="3200" dirty="0" smtClean="0"/>
              <a:t>Jsou to oceli korozivzdorné, žárovzdorné a </a:t>
            </a:r>
          </a:p>
          <a:p>
            <a:r>
              <a:rPr lang="cs-CZ" sz="3200" dirty="0" smtClean="0"/>
              <a:t>žáropevné.</a:t>
            </a:r>
          </a:p>
          <a:p>
            <a:r>
              <a:rPr lang="cs-CZ" sz="3200" dirty="0" smtClean="0"/>
              <a:t>Vyrábí se z nich různé součásti a armatury </a:t>
            </a:r>
          </a:p>
          <a:p>
            <a:r>
              <a:rPr lang="cs-CZ" sz="3200" dirty="0" smtClean="0"/>
              <a:t>průmyslových pecí, parních kotlů apod.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08671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683568" y="692696"/>
            <a:ext cx="8038163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Další skupinou jsou nástrojové oceli a ty jsou</a:t>
            </a:r>
          </a:p>
          <a:p>
            <a:r>
              <a:rPr lang="cs-CZ" sz="3200" dirty="0"/>
              <a:t>o</a:t>
            </a:r>
            <a:r>
              <a:rPr lang="cs-CZ" sz="3200" dirty="0" smtClean="0"/>
              <a:t>značovány třídou 19.</a:t>
            </a:r>
          </a:p>
          <a:p>
            <a:r>
              <a:rPr lang="cs-CZ" sz="3200" dirty="0" smtClean="0"/>
              <a:t>Podle složení je rozdělujeme na uhlíkové, </a:t>
            </a:r>
          </a:p>
          <a:p>
            <a:r>
              <a:rPr lang="cs-CZ" sz="3200" dirty="0" smtClean="0"/>
              <a:t>slitinové nízkolegované a slitinové </a:t>
            </a:r>
            <a:r>
              <a:rPr lang="cs-CZ" sz="3200" dirty="0" err="1" smtClean="0"/>
              <a:t>vysokoleg</a:t>
            </a:r>
            <a:r>
              <a:rPr lang="cs-CZ" sz="3200" dirty="0" smtClean="0"/>
              <a:t>.</a:t>
            </a:r>
          </a:p>
          <a:p>
            <a:r>
              <a:rPr lang="cs-CZ" sz="3200" dirty="0" smtClean="0"/>
              <a:t>Uhlíkové mají obsah uhlíku 0,8 – 1,5%.</a:t>
            </a:r>
          </a:p>
          <a:p>
            <a:r>
              <a:rPr lang="cs-CZ" sz="3200" dirty="0" smtClean="0"/>
              <a:t>Nízkolegované oceli obsahují chrom, wolfram,</a:t>
            </a:r>
          </a:p>
          <a:p>
            <a:r>
              <a:rPr lang="cs-CZ" sz="3200" dirty="0"/>
              <a:t>m</a:t>
            </a:r>
            <a:r>
              <a:rPr lang="cs-CZ" sz="3200" dirty="0" smtClean="0"/>
              <a:t>angan, nikl. Používají se pro nástroje s malou </a:t>
            </a:r>
          </a:p>
          <a:p>
            <a:r>
              <a:rPr lang="cs-CZ" sz="3200" dirty="0" smtClean="0"/>
              <a:t>řeznou rychlostí (soustružnické nože na dřevo, </a:t>
            </a:r>
          </a:p>
          <a:p>
            <a:r>
              <a:rPr lang="cs-CZ" sz="3200" dirty="0" smtClean="0"/>
              <a:t>lehké kovy nebo mosaz.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78768429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467</TotalTime>
  <Words>570</Words>
  <Application>Microsoft Office PowerPoint</Application>
  <PresentationFormat>Předvádění na obrazovce (4:3)</PresentationFormat>
  <Paragraphs>91</Paragraphs>
  <Slides>11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Druhy oceli</vt:lpstr>
      <vt:lpstr>Záznamový list výukového materiálu </vt:lpstr>
      <vt:lpstr>Druhy oceli.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Hořčík</dc:title>
  <dc:creator>Kralova</dc:creator>
  <cp:lastModifiedBy>Kralova</cp:lastModifiedBy>
  <cp:revision>43</cp:revision>
  <dcterms:created xsi:type="dcterms:W3CDTF">2013-04-14T15:19:07Z</dcterms:created>
  <dcterms:modified xsi:type="dcterms:W3CDTF">2013-07-01T06:27:24Z</dcterms:modified>
</cp:coreProperties>
</file>