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7" r:id="rId2"/>
    <p:sldId id="259" r:id="rId3"/>
    <p:sldId id="267" r:id="rId4"/>
    <p:sldId id="268" r:id="rId5"/>
    <p:sldId id="260" r:id="rId6"/>
    <p:sldId id="272" r:id="rId7"/>
    <p:sldId id="261" r:id="rId8"/>
    <p:sldId id="262" r:id="rId9"/>
    <p:sldId id="269" r:id="rId10"/>
    <p:sldId id="264" r:id="rId11"/>
    <p:sldId id="270" r:id="rId12"/>
    <p:sldId id="271" r:id="rId13"/>
    <p:sldId id="265" r:id="rId14"/>
    <p:sldId id="274" r:id="rId1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701F7-85EB-4F2A-8B05-23E14847C193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B52AE-0F24-4D08-BC1F-188677079BE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215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20595141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60684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60684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798470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41420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7453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22455327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6882478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739409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24321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777609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80042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852522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85252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5/59/Siemensmartin12nb.jpg" TargetMode="External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hyperlink" Target="//upload.wikimedia.org/wikipedia/commons/1/1f/Siemens_Martin_Ofen_Brandenburg.jpg" TargetMode="External"/><Relationship Id="rId5" Type="http://schemas.openxmlformats.org/officeDocument/2006/relationships/image" Target="../media/image6.pn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c/c7/Schema_kopie.jpg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e/ea/Hattingen_-_Henrichsh%C3%BCtte_07_ies.jpg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3239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cs-CZ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Výroba oceli.</a:t>
            </a:r>
            <a:endParaRPr lang="cs-CZ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VY_32_INOVACE_27_Výroba oceli-procvičovaní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69" y="15567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58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kral\AppData\Local\Microsoft\Windows\Temporary Internet Files\Content.IE5\7H563VPZ\MC900053427[1].wmf"/>
          <p:cNvPicPr>
            <a:picLocks noChangeAspect="1" noChangeArrowheads="1"/>
          </p:cNvPicPr>
          <p:nvPr/>
        </p:nvPicPr>
        <p:blipFill>
          <a:blip r:embed="rId3" cstate="print">
            <a:lum bright="40000" contrast="-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298" y="332656"/>
            <a:ext cx="948510" cy="12961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ovéPole 1"/>
          <p:cNvSpPr txBox="1"/>
          <p:nvPr/>
        </p:nvSpPr>
        <p:spPr>
          <a:xfrm>
            <a:off x="755576" y="980728"/>
            <a:ext cx="855336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Dalším konvertorem, který se používá už </a:t>
            </a:r>
          </a:p>
          <a:p>
            <a:r>
              <a:rPr lang="cs-CZ" sz="3200" dirty="0" smtClean="0"/>
              <a:t>v dnešní době je ……….. konvertor. Rozdíl </a:t>
            </a:r>
          </a:p>
          <a:p>
            <a:r>
              <a:rPr lang="cs-CZ" sz="3200" dirty="0"/>
              <a:t>o</a:t>
            </a:r>
            <a:r>
              <a:rPr lang="cs-CZ" sz="3200" dirty="0" smtClean="0"/>
              <a:t>proti předešlým je v přivádění kyslíku, který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e tady přivádí ……….. Velikost kyslíkových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onvertorů bývá do 300 t vsázky. Doba tavby</a:t>
            </a:r>
          </a:p>
          <a:p>
            <a:r>
              <a:rPr lang="cs-CZ" sz="3200" dirty="0"/>
              <a:t>j</a:t>
            </a:r>
            <a:r>
              <a:rPr lang="cs-CZ" sz="3200" dirty="0" smtClean="0"/>
              <a:t>e 20 – 40 minut. Největší výhodou u tohoto</a:t>
            </a:r>
          </a:p>
          <a:p>
            <a:r>
              <a:rPr lang="cs-CZ" sz="3200" dirty="0"/>
              <a:t>z</a:t>
            </a:r>
            <a:r>
              <a:rPr lang="cs-CZ" sz="3200" dirty="0" smtClean="0"/>
              <a:t>působu výroby je velmi malý obsah ……… a</a:t>
            </a:r>
          </a:p>
          <a:p>
            <a:r>
              <a:rPr lang="cs-CZ" sz="3200" dirty="0" smtClean="0"/>
              <a:t>………….. Tato výroba je nejvhodnější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 automatizaci.</a:t>
            </a:r>
            <a:endParaRPr lang="cs-CZ" sz="32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60876"/>
            <a:ext cx="9159144" cy="1336377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386664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55576" y="980728"/>
            <a:ext cx="8553367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Dalším konvertorem, který se používá už </a:t>
            </a:r>
          </a:p>
          <a:p>
            <a:r>
              <a:rPr lang="cs-CZ" sz="3200" dirty="0" smtClean="0"/>
              <a:t>v dnešní době je </a:t>
            </a:r>
            <a:r>
              <a:rPr lang="cs-CZ" sz="3200" b="1" dirty="0" smtClean="0">
                <a:solidFill>
                  <a:srgbClr val="FF0000"/>
                </a:solidFill>
              </a:rPr>
              <a:t>kyslíkový</a:t>
            </a:r>
            <a:r>
              <a:rPr lang="cs-CZ" sz="3200" dirty="0" smtClean="0"/>
              <a:t> konvertor. Rozdíl </a:t>
            </a:r>
          </a:p>
          <a:p>
            <a:r>
              <a:rPr lang="cs-CZ" sz="3200" dirty="0"/>
              <a:t>o</a:t>
            </a:r>
            <a:r>
              <a:rPr lang="cs-CZ" sz="3200" dirty="0" smtClean="0"/>
              <a:t>proti předešlým je v přivádění kyslíku, který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e tady přivádí </a:t>
            </a:r>
            <a:r>
              <a:rPr lang="cs-CZ" sz="3200" b="1" dirty="0" smtClean="0">
                <a:solidFill>
                  <a:srgbClr val="FF0000"/>
                </a:solidFill>
              </a:rPr>
              <a:t>shora</a:t>
            </a:r>
            <a:r>
              <a:rPr lang="cs-CZ" sz="3200" dirty="0" smtClean="0"/>
              <a:t>. Velikost kyslíkových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onvertorů bývá do 300 t vsázky. Doba tavby</a:t>
            </a:r>
          </a:p>
          <a:p>
            <a:r>
              <a:rPr lang="cs-CZ" sz="3200" dirty="0"/>
              <a:t>j</a:t>
            </a:r>
            <a:r>
              <a:rPr lang="cs-CZ" sz="3200" dirty="0" smtClean="0"/>
              <a:t>e 20 – 40 minut. Největší výhodou u tohoto</a:t>
            </a:r>
          </a:p>
          <a:p>
            <a:r>
              <a:rPr lang="cs-CZ" sz="3200" dirty="0"/>
              <a:t>z</a:t>
            </a:r>
            <a:r>
              <a:rPr lang="cs-CZ" sz="3200" dirty="0" smtClean="0"/>
              <a:t>působu výroby je velmi malý obsah </a:t>
            </a:r>
            <a:r>
              <a:rPr lang="cs-CZ" sz="3200" b="1" dirty="0" smtClean="0">
                <a:solidFill>
                  <a:srgbClr val="FF0000"/>
                </a:solidFill>
              </a:rPr>
              <a:t>dusíku</a:t>
            </a:r>
            <a:r>
              <a:rPr lang="cs-CZ" sz="3200" dirty="0" smtClean="0"/>
              <a:t> a</a:t>
            </a:r>
          </a:p>
          <a:p>
            <a:r>
              <a:rPr lang="cs-CZ" sz="3200" b="1" dirty="0">
                <a:solidFill>
                  <a:srgbClr val="FF0000"/>
                </a:solidFill>
              </a:rPr>
              <a:t>v</a:t>
            </a:r>
            <a:r>
              <a:rPr lang="cs-CZ" sz="3200" b="1" dirty="0" smtClean="0">
                <a:solidFill>
                  <a:srgbClr val="FF0000"/>
                </a:solidFill>
              </a:rPr>
              <a:t>odíku</a:t>
            </a:r>
            <a:r>
              <a:rPr lang="cs-CZ" sz="3200" dirty="0" smtClean="0"/>
              <a:t>. Tato výroba je nejvhodnější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 automatizaci.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7000705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cs-CZ" sz="3200" dirty="0" smtClean="0"/>
              <a:t>Výroba oceli v martinských pecích.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b="1" dirty="0" smtClean="0">
                <a:solidFill>
                  <a:schemeClr val="tx1"/>
                </a:solidFill>
              </a:rPr>
              <a:t>1.   Martinská pec pro výrobu oceli  je výhodná proto, </a:t>
            </a:r>
          </a:p>
          <a:p>
            <a:pPr marL="0" indent="0">
              <a:buNone/>
            </a:pPr>
            <a:r>
              <a:rPr lang="cs-CZ" b="1" dirty="0" smtClean="0">
                <a:solidFill>
                  <a:schemeClr val="tx1"/>
                </a:solidFill>
              </a:rPr>
              <a:t>      že její kapacita je až ……….. tun.</a:t>
            </a:r>
          </a:p>
          <a:p>
            <a:pPr marL="0" indent="0">
              <a:buNone/>
            </a:pPr>
            <a:endParaRPr lang="cs-CZ" b="1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 startAt="2"/>
            </a:pPr>
            <a:r>
              <a:rPr lang="cs-CZ" b="1" dirty="0" smtClean="0">
                <a:solidFill>
                  <a:schemeClr val="tx1"/>
                </a:solidFill>
              </a:rPr>
              <a:t>Má plochou nístěj ze ………………….. zdiva.</a:t>
            </a:r>
          </a:p>
          <a:p>
            <a:pPr marL="0" indent="0">
              <a:buNone/>
            </a:pPr>
            <a:endParaRPr lang="cs-CZ" b="1" dirty="0" smtClean="0">
              <a:solidFill>
                <a:schemeClr val="tx1"/>
              </a:solidFill>
            </a:endParaRPr>
          </a:p>
          <a:p>
            <a:pPr marL="457200" indent="-457200">
              <a:buAutoNum type="arabicPeriod" startAt="3"/>
            </a:pPr>
            <a:r>
              <a:rPr lang="cs-CZ" b="1" dirty="0" smtClean="0">
                <a:solidFill>
                  <a:schemeClr val="tx1"/>
                </a:solidFill>
              </a:rPr>
              <a:t>Ohřívá </a:t>
            </a:r>
            <a:r>
              <a:rPr lang="cs-CZ" b="1" dirty="0">
                <a:solidFill>
                  <a:schemeClr val="tx1"/>
                </a:solidFill>
              </a:rPr>
              <a:t>se pomocí topného </a:t>
            </a:r>
            <a:r>
              <a:rPr lang="cs-CZ" b="1" dirty="0" smtClean="0">
                <a:solidFill>
                  <a:schemeClr val="tx1"/>
                </a:solidFill>
              </a:rPr>
              <a:t>………. </a:t>
            </a:r>
            <a:r>
              <a:rPr lang="cs-CZ" b="1" dirty="0">
                <a:solidFill>
                  <a:schemeClr val="tx1"/>
                </a:solidFill>
              </a:rPr>
              <a:t>nebo </a:t>
            </a:r>
            <a:r>
              <a:rPr lang="cs-CZ" b="1" dirty="0" smtClean="0">
                <a:solidFill>
                  <a:schemeClr val="tx1"/>
                </a:solidFill>
              </a:rPr>
              <a:t>spalováním   </a:t>
            </a:r>
            <a:r>
              <a:rPr lang="cs-CZ" b="1" dirty="0">
                <a:solidFill>
                  <a:schemeClr val="tx1"/>
                </a:solidFill>
              </a:rPr>
              <a:t>těžkých  olejů. </a:t>
            </a:r>
          </a:p>
          <a:p>
            <a:pPr marL="0" indent="0">
              <a:buNone/>
            </a:pPr>
            <a:endParaRPr lang="cs-CZ" dirty="0" smtClean="0"/>
          </a:p>
        </p:txBody>
      </p:sp>
      <p:sp>
        <p:nvSpPr>
          <p:cNvPr id="5" name="TextovéPole 4"/>
          <p:cNvSpPr txBox="1"/>
          <p:nvPr/>
        </p:nvSpPr>
        <p:spPr>
          <a:xfrm>
            <a:off x="2555776" y="836712"/>
            <a:ext cx="41777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(doplň správná slova</a:t>
            </a:r>
            <a:r>
              <a:rPr lang="cs-CZ" dirty="0" smtClean="0"/>
              <a:t>)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4211960" y="1916832"/>
            <a:ext cx="10823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1 000 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3982090" y="2780928"/>
            <a:ext cx="26981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>
                <a:solidFill>
                  <a:srgbClr val="FF0000"/>
                </a:solidFill>
              </a:rPr>
              <a:t>ž</a:t>
            </a:r>
            <a:r>
              <a:rPr lang="cs-CZ" sz="2800" b="1" dirty="0" smtClean="0">
                <a:solidFill>
                  <a:srgbClr val="FF0000"/>
                </a:solidFill>
              </a:rPr>
              <a:t>árovzdornéh</a:t>
            </a:r>
            <a:r>
              <a:rPr lang="cs-CZ" sz="2800" b="1" dirty="0">
                <a:solidFill>
                  <a:srgbClr val="FF0000"/>
                </a:solidFill>
              </a:rPr>
              <a:t>o</a:t>
            </a:r>
            <a:r>
              <a:rPr lang="cs-CZ" dirty="0" smtClean="0"/>
              <a:t> </a:t>
            </a:r>
            <a:endParaRPr lang="cs-CZ" dirty="0"/>
          </a:p>
        </p:txBody>
      </p:sp>
      <p:sp>
        <p:nvSpPr>
          <p:cNvPr id="7" name="TextovéPole 6"/>
          <p:cNvSpPr txBox="1"/>
          <p:nvPr/>
        </p:nvSpPr>
        <p:spPr>
          <a:xfrm>
            <a:off x="4932040" y="3645024"/>
            <a:ext cx="1164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plynu</a:t>
            </a:r>
            <a:endParaRPr lang="cs-CZ" sz="2800" b="1" dirty="0">
              <a:solidFill>
                <a:srgbClr val="FF0000"/>
              </a:solidFill>
            </a:endParaRPr>
          </a:p>
        </p:txBody>
      </p:sp>
      <p:pic>
        <p:nvPicPr>
          <p:cNvPr id="2050" name="Picture 2" descr="C:\Users\kral\AppData\Local\Microsoft\Windows\Temporary Internet Files\Content.IE5\3T6V8WNY\MC90035320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94338" y="4492625"/>
            <a:ext cx="1604962" cy="18145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4628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6189" y="908720"/>
            <a:ext cx="905728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 startAt="4"/>
            </a:pPr>
            <a:r>
              <a:rPr lang="cs-CZ" sz="3200" dirty="0" smtClean="0"/>
              <a:t>Proces, kde převážnou část vsázky tvoří</a:t>
            </a:r>
          </a:p>
          <a:p>
            <a:r>
              <a:rPr lang="cs-CZ" sz="3200" dirty="0"/>
              <a:t> </a:t>
            </a:r>
            <a:r>
              <a:rPr lang="cs-CZ" sz="3200" dirty="0" smtClean="0"/>
              <a:t>    ocelový odpad, menší část pevné surové</a:t>
            </a:r>
          </a:p>
          <a:p>
            <a:r>
              <a:rPr lang="cs-CZ" sz="3200" dirty="0"/>
              <a:t> </a:t>
            </a:r>
            <a:r>
              <a:rPr lang="cs-CZ" sz="3200" dirty="0" smtClean="0"/>
              <a:t>    železo se nazývá …………   ………………</a:t>
            </a:r>
          </a:p>
          <a:p>
            <a:r>
              <a:rPr lang="cs-CZ" sz="3200" dirty="0" smtClean="0"/>
              <a:t>5.  Odpadový pochod s tekutým ……………</a:t>
            </a:r>
          </a:p>
          <a:p>
            <a:r>
              <a:rPr lang="cs-CZ" sz="3200" dirty="0" smtClean="0"/>
              <a:t>6.  ………… pochod, který je nejvíce rozšířen.</a:t>
            </a:r>
          </a:p>
          <a:p>
            <a:r>
              <a:rPr lang="cs-CZ" sz="3200" dirty="0" smtClean="0"/>
              <a:t>Zkujňování trvá 7 až 12 hodin a kyslík se přivádí</a:t>
            </a:r>
          </a:p>
          <a:p>
            <a:r>
              <a:rPr lang="cs-CZ" sz="3200" dirty="0" smtClean="0"/>
              <a:t>shora jako u kyslíkového konvertoru. Největší </a:t>
            </a:r>
          </a:p>
          <a:p>
            <a:r>
              <a:rPr lang="cs-CZ" sz="3200" dirty="0"/>
              <a:t>č</a:t>
            </a:r>
            <a:r>
              <a:rPr lang="cs-CZ" sz="3200" dirty="0" smtClean="0"/>
              <a:t>ást oceli se vyrábí v martinských pecích.</a:t>
            </a:r>
          </a:p>
          <a:p>
            <a:endParaRPr lang="cs-CZ" sz="3200" dirty="0" smtClean="0"/>
          </a:p>
          <a:p>
            <a:endParaRPr lang="cs-CZ" sz="3200" dirty="0" smtClean="0"/>
          </a:p>
        </p:txBody>
      </p:sp>
      <p:sp>
        <p:nvSpPr>
          <p:cNvPr id="3" name="TextovéPole 2"/>
          <p:cNvSpPr txBox="1"/>
          <p:nvPr/>
        </p:nvSpPr>
        <p:spPr>
          <a:xfrm>
            <a:off x="4139952" y="1775826"/>
            <a:ext cx="46698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>
                <a:solidFill>
                  <a:srgbClr val="FF0000"/>
                </a:solidFill>
              </a:rPr>
              <a:t>o</a:t>
            </a:r>
            <a:r>
              <a:rPr lang="cs-CZ" sz="3200" b="1" dirty="0" smtClean="0">
                <a:solidFill>
                  <a:srgbClr val="FF0000"/>
                </a:solidFill>
              </a:rPr>
              <a:t>dpadový            pochod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550364" y="2299046"/>
            <a:ext cx="17123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železem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971600" y="2832324"/>
            <a:ext cx="145584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Rudný</a:t>
            </a:r>
            <a:endParaRPr lang="cs-CZ" sz="32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Soubor:Siemensmartin12nb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5616" y="4797152"/>
            <a:ext cx="2088232" cy="1670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Public doma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43041" y="6467737"/>
            <a:ext cx="433382" cy="43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Soubor:Siemens Martin Ofen Brandenburg.jp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4956805"/>
            <a:ext cx="1800200" cy="13512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3923928" y="6394267"/>
            <a:ext cx="6120680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50" dirty="0"/>
              <a:t>http://cs.wikipedia.org/wiki/Soubor:Siemens_Martin_Ofen_Brandenburg.jpg#file</a:t>
            </a:r>
          </a:p>
        </p:txBody>
      </p:sp>
    </p:spTree>
    <p:extLst>
      <p:ext uri="{BB962C8B-B14F-4D97-AF65-F5344CB8AC3E}">
        <p14:creationId xmlns:p14="http://schemas.microsoft.com/office/powerpoint/2010/main" val="3302962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979512"/>
          </a:xfrm>
        </p:spPr>
        <p:txBody>
          <a:bodyPr/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 fontScale="92500"/>
          </a:bodyPr>
          <a:lstStyle/>
          <a:p>
            <a:r>
              <a:rPr lang="en-US" dirty="0"/>
              <a:t>By Frank </a:t>
            </a:r>
            <a:r>
              <a:rPr lang="en-US" dirty="0" err="1"/>
              <a:t>Vincentz</a:t>
            </a:r>
            <a:r>
              <a:rPr lang="en-US" dirty="0"/>
              <a:t> (Own work) [GFDL (http://www.gnu.org/copyleft/fdl.html) or CC-BY-SA-3.0 </a:t>
            </a:r>
            <a:endParaRPr lang="cs-CZ" dirty="0"/>
          </a:p>
          <a:p>
            <a:r>
              <a:rPr lang="en-US" dirty="0"/>
              <a:t>(http://creativecommons.org/licenses/by-sa/3.0)], via Wikimedia </a:t>
            </a:r>
            <a:r>
              <a:rPr lang="en-US" dirty="0" smtClean="0"/>
              <a:t>Commons</a:t>
            </a:r>
            <a:endParaRPr lang="cs-CZ" dirty="0" smtClean="0"/>
          </a:p>
          <a:p>
            <a:r>
              <a:rPr lang="cs-CZ" dirty="0"/>
              <a:t>http://cs.wikipedia.org/wiki/Soubor:Siemens_Martin_Ofen_Brandenburg.jpg#file</a:t>
            </a:r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30817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75772103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Výroba oceli-procvičování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VY_32_INOVACE_27_Výroba oceli-procvičování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9.11.2012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V tomto výukovém materiálu žáci procvičují své vědomosti o výrobě oceli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362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01646" y="1593960"/>
            <a:ext cx="87129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/>
              <a:t>Výroba oceli je </a:t>
            </a:r>
            <a:r>
              <a:rPr lang="cs-CZ" sz="3200" b="1" dirty="0" smtClean="0"/>
              <a:t>metalurgický </a:t>
            </a:r>
            <a:r>
              <a:rPr lang="cs-CZ" sz="3200" b="1" dirty="0"/>
              <a:t>postup získání oceli ze</a:t>
            </a:r>
            <a:r>
              <a:rPr lang="cs-CZ" sz="3200" b="1" dirty="0">
                <a:solidFill>
                  <a:srgbClr val="0000FF"/>
                </a:solidFill>
              </a:rPr>
              <a:t> ……………… </a:t>
            </a:r>
            <a:r>
              <a:rPr lang="cs-CZ" sz="3200" b="1" dirty="0"/>
              <a:t>odstraňováním přebytečného </a:t>
            </a:r>
            <a:r>
              <a:rPr lang="cs-CZ" sz="3200" b="1" dirty="0">
                <a:solidFill>
                  <a:srgbClr val="0000FF"/>
                </a:solidFill>
              </a:rPr>
              <a:t>………….</a:t>
            </a:r>
            <a:r>
              <a:rPr lang="cs-CZ" sz="3200" b="1" dirty="0" smtClean="0"/>
              <a:t> </a:t>
            </a:r>
            <a:r>
              <a:rPr lang="cs-CZ" sz="3200" b="1" dirty="0"/>
              <a:t>a dalších nežádoucích </a:t>
            </a:r>
            <a:r>
              <a:rPr lang="cs-CZ" sz="3200" b="1" dirty="0">
                <a:solidFill>
                  <a:srgbClr val="0000FF"/>
                </a:solidFill>
              </a:rPr>
              <a:t>……...</a:t>
            </a:r>
            <a:r>
              <a:rPr lang="cs-CZ" sz="3200" b="1" dirty="0" smtClean="0"/>
              <a:t> </a:t>
            </a:r>
            <a:r>
              <a:rPr lang="cs-CZ" sz="3200" b="1" dirty="0"/>
              <a:t>jako je </a:t>
            </a:r>
            <a:r>
              <a:rPr lang="cs-CZ" sz="3200" b="1" dirty="0" smtClean="0"/>
              <a:t>fosfor </a:t>
            </a:r>
            <a:r>
              <a:rPr lang="cs-CZ" sz="3200" b="1" dirty="0"/>
              <a:t>a </a:t>
            </a:r>
            <a:r>
              <a:rPr lang="cs-CZ" sz="3200" b="1" dirty="0" smtClean="0"/>
              <a:t>síra </a:t>
            </a:r>
            <a:r>
              <a:rPr lang="cs-CZ" sz="3200" b="1" dirty="0"/>
              <a:t>a dodáním žádoucích prvků, např. </a:t>
            </a:r>
            <a:r>
              <a:rPr lang="cs-CZ" sz="3200" b="1" dirty="0">
                <a:solidFill>
                  <a:srgbClr val="0000FF"/>
                </a:solidFill>
              </a:rPr>
              <a:t>………….</a:t>
            </a:r>
            <a:r>
              <a:rPr lang="cs-CZ" sz="3200" b="1" dirty="0" smtClean="0"/>
              <a:t>, </a:t>
            </a:r>
            <a:r>
              <a:rPr lang="cs-CZ" sz="3200" b="1" dirty="0">
                <a:solidFill>
                  <a:srgbClr val="0000FF"/>
                </a:solidFill>
              </a:rPr>
              <a:t>………..</a:t>
            </a:r>
            <a:r>
              <a:rPr lang="cs-CZ" sz="3200" b="1" dirty="0" smtClean="0"/>
              <a:t>, </a:t>
            </a:r>
            <a:r>
              <a:rPr lang="cs-CZ" sz="3200" b="1" dirty="0">
                <a:solidFill>
                  <a:srgbClr val="0000FF"/>
                </a:solidFill>
              </a:rPr>
              <a:t>…………</a:t>
            </a:r>
            <a:r>
              <a:rPr lang="cs-CZ" sz="3200" b="1" dirty="0" smtClean="0"/>
              <a:t> </a:t>
            </a:r>
            <a:r>
              <a:rPr lang="cs-CZ" sz="3200" b="1" dirty="0"/>
              <a:t>a dalších. Ocel se vyrábí ve specializovaném </a:t>
            </a:r>
            <a:r>
              <a:rPr lang="cs-CZ" sz="3200" b="1" dirty="0" smtClean="0"/>
              <a:t>hutním </a:t>
            </a:r>
            <a:r>
              <a:rPr lang="cs-CZ" sz="3200" b="1" dirty="0"/>
              <a:t>provozu, který se nazývá </a:t>
            </a:r>
            <a:r>
              <a:rPr lang="cs-CZ" sz="3200" b="1" dirty="0" smtClean="0">
                <a:solidFill>
                  <a:srgbClr val="0000FF"/>
                </a:solidFill>
              </a:rPr>
              <a:t>………….</a:t>
            </a:r>
            <a:endParaRPr lang="cs-CZ" sz="3200" b="1" dirty="0">
              <a:solidFill>
                <a:srgbClr val="0000FF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755576" y="116632"/>
            <a:ext cx="747512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400" b="1" dirty="0"/>
              <a:t>Výroba </a:t>
            </a:r>
            <a:r>
              <a:rPr lang="cs-CZ" sz="5400" b="1" dirty="0" smtClean="0"/>
              <a:t>oceli – definice</a:t>
            </a:r>
          </a:p>
          <a:p>
            <a:pPr algn="ctr"/>
            <a:r>
              <a:rPr lang="cs-CZ" sz="3600" b="1" dirty="0" smtClean="0">
                <a:solidFill>
                  <a:srgbClr val="FF0000"/>
                </a:solidFill>
              </a:rPr>
              <a:t>(doplňuj chybějící slova)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1646" y="5949280"/>
            <a:ext cx="832375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>
                <a:solidFill>
                  <a:srgbClr val="FF0000"/>
                </a:solidFill>
              </a:rPr>
              <a:t>m</a:t>
            </a:r>
            <a:r>
              <a:rPr lang="cs-CZ" sz="2400" b="1" dirty="0" smtClean="0">
                <a:solidFill>
                  <a:srgbClr val="FF0000"/>
                </a:solidFill>
              </a:rPr>
              <a:t>etalurgický, surového železa, uhlíku, prvků, fosfor, síra,</a:t>
            </a:r>
          </a:p>
          <a:p>
            <a:r>
              <a:rPr lang="cs-CZ" sz="2400" b="1" dirty="0" smtClean="0">
                <a:solidFill>
                  <a:srgbClr val="FF0000"/>
                </a:solidFill>
              </a:rPr>
              <a:t>manganu, hliníku, křemíku, hutním, ocelárna</a:t>
            </a:r>
            <a:endParaRPr lang="cs-CZ" sz="2400" b="1" dirty="0">
              <a:solidFill>
                <a:srgbClr val="FF0000"/>
              </a:solidFill>
            </a:endParaRPr>
          </a:p>
        </p:txBody>
      </p:sp>
      <p:sp>
        <p:nvSpPr>
          <p:cNvPr id="6" name="TextovéPole 5"/>
          <p:cNvSpPr txBox="1"/>
          <p:nvPr/>
        </p:nvSpPr>
        <p:spPr>
          <a:xfrm>
            <a:off x="149666" y="5661684"/>
            <a:ext cx="8590834" cy="1406188"/>
          </a:xfrm>
          <a:prstGeom prst="rightArrow">
            <a:avLst/>
          </a:prstGeom>
          <a:blipFill>
            <a:blip r:embed="rId3"/>
            <a:tile tx="0" ty="0" sx="100000" sy="100000" flip="none" algn="tl"/>
          </a:blipFill>
        </p:spPr>
        <p:txBody>
          <a:bodyPr wrap="square" rtlCol="0">
            <a:spAutoFit/>
          </a:bodyPr>
          <a:lstStyle/>
          <a:p>
            <a:r>
              <a:rPr lang="cs-CZ" sz="4000" b="1" dirty="0" smtClean="0">
                <a:solidFill>
                  <a:schemeClr val="accent5">
                    <a:lumMod val="75000"/>
                  </a:schemeClr>
                </a:solidFill>
              </a:rPr>
              <a:t>Správné odpovědi</a:t>
            </a:r>
            <a:endParaRPr lang="cs-CZ" sz="4000" b="1" dirty="0">
              <a:solidFill>
                <a:schemeClr val="accent5">
                  <a:lumMod val="75000"/>
                </a:schemeClr>
              </a:solidFill>
            </a:endParaRPr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149666" y="5949280"/>
            <a:ext cx="8032979" cy="83099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73919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301646" y="1593960"/>
            <a:ext cx="8712968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b="1" dirty="0"/>
              <a:t>Výroba oceli je </a:t>
            </a:r>
            <a:r>
              <a:rPr lang="cs-CZ" sz="3200" b="1" dirty="0" smtClean="0"/>
              <a:t>metalurgický </a:t>
            </a:r>
            <a:r>
              <a:rPr lang="cs-CZ" sz="3200" b="1" dirty="0"/>
              <a:t>postup získání oceli ze</a:t>
            </a:r>
            <a:r>
              <a:rPr lang="cs-CZ" sz="3200" b="1" dirty="0">
                <a:solidFill>
                  <a:srgbClr val="0000FF"/>
                </a:solidFill>
              </a:rPr>
              <a:t> ……………… </a:t>
            </a:r>
            <a:r>
              <a:rPr lang="cs-CZ" sz="3200" b="1" dirty="0"/>
              <a:t>odstraňováním přebytečného </a:t>
            </a:r>
            <a:r>
              <a:rPr lang="cs-CZ" sz="3200" b="1" dirty="0">
                <a:solidFill>
                  <a:srgbClr val="0000FF"/>
                </a:solidFill>
              </a:rPr>
              <a:t>………….</a:t>
            </a:r>
            <a:r>
              <a:rPr lang="cs-CZ" sz="3200" b="1" dirty="0" smtClean="0"/>
              <a:t> </a:t>
            </a:r>
            <a:r>
              <a:rPr lang="cs-CZ" sz="3200" b="1" dirty="0"/>
              <a:t>a dalších nežádoucích </a:t>
            </a:r>
            <a:r>
              <a:rPr lang="cs-CZ" sz="3200" b="1" dirty="0">
                <a:solidFill>
                  <a:srgbClr val="0000FF"/>
                </a:solidFill>
              </a:rPr>
              <a:t>……...</a:t>
            </a:r>
            <a:r>
              <a:rPr lang="cs-CZ" sz="3200" b="1" dirty="0" smtClean="0"/>
              <a:t> </a:t>
            </a:r>
            <a:r>
              <a:rPr lang="cs-CZ" sz="3200" b="1" dirty="0"/>
              <a:t>jako je </a:t>
            </a:r>
            <a:r>
              <a:rPr lang="cs-CZ" sz="3200" b="1" dirty="0" smtClean="0"/>
              <a:t>fosfor </a:t>
            </a:r>
            <a:r>
              <a:rPr lang="cs-CZ" sz="3200" b="1" dirty="0"/>
              <a:t>a </a:t>
            </a:r>
            <a:r>
              <a:rPr lang="cs-CZ" sz="3200" b="1" dirty="0" smtClean="0"/>
              <a:t>síra </a:t>
            </a:r>
            <a:r>
              <a:rPr lang="cs-CZ" sz="3200" b="1" dirty="0"/>
              <a:t>a dodáním žádoucích prvků, např. </a:t>
            </a:r>
            <a:r>
              <a:rPr lang="cs-CZ" sz="3200" b="1" dirty="0">
                <a:solidFill>
                  <a:srgbClr val="0000FF"/>
                </a:solidFill>
              </a:rPr>
              <a:t>………….</a:t>
            </a:r>
            <a:r>
              <a:rPr lang="cs-CZ" sz="3200" b="1" dirty="0" smtClean="0"/>
              <a:t>, </a:t>
            </a:r>
            <a:r>
              <a:rPr lang="cs-CZ" sz="3200" b="1" dirty="0">
                <a:solidFill>
                  <a:srgbClr val="0000FF"/>
                </a:solidFill>
              </a:rPr>
              <a:t>………..</a:t>
            </a:r>
            <a:r>
              <a:rPr lang="cs-CZ" sz="3200" b="1" dirty="0" smtClean="0"/>
              <a:t>, </a:t>
            </a:r>
            <a:r>
              <a:rPr lang="cs-CZ" sz="3200" b="1" dirty="0">
                <a:solidFill>
                  <a:srgbClr val="0000FF"/>
                </a:solidFill>
              </a:rPr>
              <a:t>…………</a:t>
            </a:r>
            <a:r>
              <a:rPr lang="cs-CZ" sz="3200" b="1" dirty="0" smtClean="0"/>
              <a:t> </a:t>
            </a:r>
            <a:r>
              <a:rPr lang="cs-CZ" sz="3200" b="1" dirty="0"/>
              <a:t>a dalších. Ocel se vyrábí ve specializovaném </a:t>
            </a:r>
            <a:r>
              <a:rPr lang="cs-CZ" sz="3200" b="1" dirty="0" smtClean="0"/>
              <a:t>hutním </a:t>
            </a:r>
            <a:r>
              <a:rPr lang="cs-CZ" sz="3200" b="1" dirty="0"/>
              <a:t>provozu, který se nazývá </a:t>
            </a:r>
            <a:r>
              <a:rPr lang="cs-CZ" sz="3200" b="1" dirty="0" smtClean="0">
                <a:solidFill>
                  <a:srgbClr val="0000FF"/>
                </a:solidFill>
              </a:rPr>
              <a:t>………….</a:t>
            </a:r>
            <a:endParaRPr lang="cs-CZ" sz="3200" b="1" dirty="0">
              <a:solidFill>
                <a:srgbClr val="0000FF"/>
              </a:solidFill>
            </a:endParaRPr>
          </a:p>
        </p:txBody>
      </p:sp>
      <p:sp>
        <p:nvSpPr>
          <p:cNvPr id="3" name="Obdélník 2"/>
          <p:cNvSpPr/>
          <p:nvPr/>
        </p:nvSpPr>
        <p:spPr>
          <a:xfrm>
            <a:off x="755576" y="116632"/>
            <a:ext cx="7475123" cy="147732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5400" b="1" dirty="0"/>
              <a:t>Výroba </a:t>
            </a:r>
            <a:r>
              <a:rPr lang="cs-CZ" sz="5400" b="1" dirty="0" smtClean="0"/>
              <a:t>oceli – definice</a:t>
            </a:r>
          </a:p>
          <a:p>
            <a:pPr algn="ctr"/>
            <a:r>
              <a:rPr lang="cs-CZ" sz="3600" b="1" dirty="0" smtClean="0">
                <a:solidFill>
                  <a:srgbClr val="FF0000"/>
                </a:solidFill>
              </a:rPr>
              <a:t>(doplňuj chybějící slova)</a:t>
            </a:r>
            <a:endParaRPr lang="cs-CZ" sz="3600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301646" y="5949280"/>
            <a:ext cx="541366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400" b="1" dirty="0" smtClean="0">
                <a:solidFill>
                  <a:srgbClr val="FF0000"/>
                </a:solidFill>
              </a:rPr>
              <a:t>surového železa, uhlíku, prvků, </a:t>
            </a:r>
          </a:p>
          <a:p>
            <a:r>
              <a:rPr lang="cs-CZ" sz="2400" b="1" dirty="0" smtClean="0">
                <a:solidFill>
                  <a:srgbClr val="FF0000"/>
                </a:solidFill>
              </a:rPr>
              <a:t>manganu, hliníku, křemíku, ocelárna</a:t>
            </a:r>
            <a:endParaRPr lang="cs-CZ" sz="24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5505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/>
          </a:bodyPr>
          <a:lstStyle/>
          <a:p>
            <a:r>
              <a:rPr lang="cs-CZ" sz="6600" b="1" dirty="0" smtClean="0">
                <a:solidFill>
                  <a:schemeClr val="tx1"/>
                </a:solidFill>
              </a:rPr>
              <a:t>Výroba oceli</a:t>
            </a:r>
            <a:endParaRPr lang="cs-CZ" sz="6600" b="1" dirty="0">
              <a:solidFill>
                <a:schemeClr val="tx1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2780928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Ocel je veškeré kujné ………………, s obsahem uhlíku maximálně 2%.</a:t>
            </a:r>
          </a:p>
          <a:p>
            <a:pPr marL="0" indent="0">
              <a:buNone/>
            </a:pPr>
            <a:r>
              <a:rPr lang="cs-CZ" b="1" dirty="0" smtClean="0"/>
              <a:t>Vyrábí se zkujňováním surového železa a z menší části i zpracováním ocelového odpadu.</a:t>
            </a:r>
          </a:p>
          <a:p>
            <a:pPr marL="0" indent="0">
              <a:buNone/>
            </a:pPr>
            <a:r>
              <a:rPr lang="cs-CZ" b="1" dirty="0" smtClean="0"/>
              <a:t>Princip je v tom, že se tekuté železo musí zbavit přebytečného …………… a to tím, že se tam přivádí ……………... To se v dnešní době děje hlavně v martinských pecích nebo v kyslíkových konvertorech.</a:t>
            </a:r>
            <a:endParaRPr lang="cs-CZ" b="1" dirty="0"/>
          </a:p>
        </p:txBody>
      </p:sp>
      <p:sp>
        <p:nvSpPr>
          <p:cNvPr id="4" name="TextovéPole 3"/>
          <p:cNvSpPr txBox="1"/>
          <p:nvPr/>
        </p:nvSpPr>
        <p:spPr>
          <a:xfrm rot="20214875">
            <a:off x="293175" y="682021"/>
            <a:ext cx="15215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chemeClr val="accent5">
                    <a:lumMod val="75000"/>
                  </a:schemeClr>
                </a:solidFill>
                <a:latin typeface="Algerian" pitchFamily="82" charset="0"/>
              </a:rPr>
              <a:t>Železo</a:t>
            </a:r>
            <a:endParaRPr lang="cs-CZ" sz="2800" b="1" dirty="0">
              <a:solidFill>
                <a:schemeClr val="accent5">
                  <a:lumMod val="75000"/>
                </a:schemeClr>
              </a:solidFill>
              <a:latin typeface="Algerian" pitchFamily="82" charset="0"/>
            </a:endParaRPr>
          </a:p>
        </p:txBody>
      </p:sp>
      <p:sp>
        <p:nvSpPr>
          <p:cNvPr id="6" name="TextovéPole 5"/>
          <p:cNvSpPr txBox="1"/>
          <p:nvPr/>
        </p:nvSpPr>
        <p:spPr>
          <a:xfrm rot="738439">
            <a:off x="3883283" y="1220988"/>
            <a:ext cx="13981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  <a:latin typeface="Algerian" pitchFamily="82" charset="0"/>
              </a:rPr>
              <a:t>uhlíku</a:t>
            </a:r>
            <a:endParaRPr lang="cs-CZ" sz="2800" b="1" dirty="0">
              <a:solidFill>
                <a:srgbClr val="FF0000"/>
              </a:solidFill>
              <a:latin typeface="Algerian" pitchFamily="82" charset="0"/>
            </a:endParaRPr>
          </a:p>
        </p:txBody>
      </p:sp>
      <p:sp>
        <p:nvSpPr>
          <p:cNvPr id="7" name="TextovéPole 6"/>
          <p:cNvSpPr txBox="1"/>
          <p:nvPr/>
        </p:nvSpPr>
        <p:spPr>
          <a:xfrm rot="18863895">
            <a:off x="7430771" y="562322"/>
            <a:ext cx="152505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4800" b="1" dirty="0" smtClean="0">
                <a:solidFill>
                  <a:srgbClr val="0000FF"/>
                </a:solidFill>
                <a:latin typeface="Blackadder ITC" pitchFamily="82" charset="0"/>
              </a:rPr>
              <a:t>kyslík</a:t>
            </a:r>
            <a:endParaRPr lang="cs-CZ" sz="2800" b="1" dirty="0">
              <a:solidFill>
                <a:srgbClr val="0000FF"/>
              </a:solidFill>
              <a:latin typeface="Blackadder ITC" pitchFamily="82" charset="0"/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827584" y="2276872"/>
            <a:ext cx="710803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(Doplň správně tato 3 slova, správnost kontroluje pedagog)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331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Soubor:Schema kopie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332656"/>
            <a:ext cx="6324600" cy="5705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Public domai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6165397"/>
            <a:ext cx="433382" cy="4333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0086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251520" y="476672"/>
            <a:ext cx="864096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400" dirty="0" smtClean="0"/>
              <a:t>Kdysi se na výrobu oceli používal Bessemerův nebo Thomasův konvertor. Základní rozdíl byl v tom, že u Bessemerova konvertoru byla kyselá vyzdívka a u Thomasova byla zásaditá.</a:t>
            </a:r>
          </a:p>
          <a:p>
            <a:r>
              <a:rPr lang="cs-CZ" sz="2400" dirty="0" smtClean="0"/>
              <a:t>U Thomasova pochodu se uvolňovalo potřebné teplo spalováním fosforu, kterého muselo být v surovém železe aspoň 1,7%. Taky se tam přidávalo pálené vápno, aby se vázaly oxid křemičitý a fosforečný. Proces trval 40 – 60 minut. </a:t>
            </a:r>
            <a:endParaRPr lang="cs-CZ" sz="2400" dirty="0"/>
          </a:p>
        </p:txBody>
      </p:sp>
      <p:sp>
        <p:nvSpPr>
          <p:cNvPr id="3" name="Obdélník 2"/>
          <p:cNvSpPr/>
          <p:nvPr/>
        </p:nvSpPr>
        <p:spPr>
          <a:xfrm>
            <a:off x="278873" y="5786843"/>
            <a:ext cx="596298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/>
              <a:t>By Frank </a:t>
            </a:r>
            <a:r>
              <a:rPr lang="en-US" sz="1000" dirty="0" err="1"/>
              <a:t>Vincentz</a:t>
            </a:r>
            <a:r>
              <a:rPr lang="en-US" sz="1000" dirty="0"/>
              <a:t> (Own work) [GFDL (http://www.gnu.org/copyleft/fdl.html) or CC-BY-SA-3.0 </a:t>
            </a:r>
            <a:endParaRPr lang="cs-CZ" sz="1000" dirty="0" smtClean="0"/>
          </a:p>
          <a:p>
            <a:r>
              <a:rPr lang="en-US" sz="1000" dirty="0" smtClean="0"/>
              <a:t>(</a:t>
            </a:r>
            <a:r>
              <a:rPr lang="en-US" sz="1000" dirty="0"/>
              <a:t>http://creativecommons.org/licenses/by-sa/3.0)], via Wikimedia Commons</a:t>
            </a:r>
            <a:endParaRPr lang="cs-CZ" sz="1000" dirty="0"/>
          </a:p>
        </p:txBody>
      </p:sp>
      <p:pic>
        <p:nvPicPr>
          <p:cNvPr id="1026" name="Picture 2" descr="File:Hattingen - Henrichshütte 07 ies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873" y="3523660"/>
            <a:ext cx="3242386" cy="216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ovéPole 3"/>
          <p:cNvSpPr txBox="1"/>
          <p:nvPr/>
        </p:nvSpPr>
        <p:spPr>
          <a:xfrm>
            <a:off x="3779912" y="3789040"/>
            <a:ext cx="517321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000" b="1" dirty="0" smtClean="0">
                <a:solidFill>
                  <a:srgbClr val="FF0000"/>
                </a:solidFill>
              </a:rPr>
              <a:t>Pozorně přečti text a odpověz na otázku:</a:t>
            </a:r>
          </a:p>
          <a:p>
            <a:r>
              <a:rPr lang="cs-CZ" sz="2000" b="1" dirty="0" smtClean="0">
                <a:solidFill>
                  <a:srgbClr val="FF0000"/>
                </a:solidFill>
              </a:rPr>
              <a:t>„Jak se jmenuje zařízení na výrobu oceli </a:t>
            </a:r>
          </a:p>
          <a:p>
            <a:r>
              <a:rPr lang="cs-CZ" sz="2000" b="1" dirty="0">
                <a:solidFill>
                  <a:srgbClr val="FF0000"/>
                </a:solidFill>
              </a:rPr>
              <a:t>a</a:t>
            </a:r>
            <a:r>
              <a:rPr lang="cs-CZ" sz="2000" b="1" dirty="0" smtClean="0">
                <a:solidFill>
                  <a:srgbClr val="FF0000"/>
                </a:solidFill>
              </a:rPr>
              <a:t> zároveň popiš základní rozdíl BK a TK?“</a:t>
            </a:r>
            <a:endParaRPr lang="cs-CZ" sz="20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2936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3528" y="476672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U Bessemerova pochodu je hlavním zdrojem</a:t>
            </a:r>
          </a:p>
          <a:p>
            <a:r>
              <a:rPr lang="cs-CZ" sz="3200" dirty="0"/>
              <a:t>t</a:t>
            </a:r>
            <a:r>
              <a:rPr lang="cs-CZ" sz="3200" dirty="0" smtClean="0"/>
              <a:t>epla spalování křemíku, kterého musí být </a:t>
            </a:r>
          </a:p>
          <a:p>
            <a:r>
              <a:rPr lang="cs-CZ" sz="3200" dirty="0"/>
              <a:t>m</a:t>
            </a:r>
            <a:r>
              <a:rPr lang="cs-CZ" sz="3200" dirty="0" smtClean="0"/>
              <a:t>ezi 1 a 2%. Zkujňování probíhá přibližně 15 </a:t>
            </a:r>
          </a:p>
          <a:p>
            <a:r>
              <a:rPr lang="cs-CZ" sz="3200" dirty="0" smtClean="0"/>
              <a:t>minut. Bessemerova ocel má podobné 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lastnosti  jako Thomasova.</a:t>
            </a:r>
          </a:p>
          <a:p>
            <a:r>
              <a:rPr lang="cs-CZ" sz="3200" dirty="0" smtClean="0"/>
              <a:t>Používá se na výrobu …….., ………., ………., pro mostní ……………, …….. apod. U těchto konvertorů se kyslík přiváděl ze spodu konvertoru …………….     ……….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-14456" y="5373215"/>
            <a:ext cx="96359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kolejnic, šroubů, nosníků. ,mostní konstrukce, plechy       </a:t>
            </a:r>
          </a:p>
          <a:p>
            <a:r>
              <a:rPr lang="cs-CZ" sz="2800" b="1" dirty="0" smtClean="0"/>
              <a:t>děrovaným dnem</a:t>
            </a:r>
            <a:endParaRPr lang="cs-CZ" sz="28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118" y="5287444"/>
            <a:ext cx="8928992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cs-CZ" sz="6000" b="1" dirty="0" smtClean="0"/>
              <a:t>SPRÁVNÁ  ODPOVĚĎ</a:t>
            </a:r>
            <a:endParaRPr lang="cs-CZ" sz="6000" b="1" dirty="0"/>
          </a:p>
        </p:txBody>
      </p:sp>
    </p:spTree>
    <p:extLst>
      <p:ext uri="{BB962C8B-B14F-4D97-AF65-F5344CB8AC3E}">
        <p14:creationId xmlns:p14="http://schemas.microsoft.com/office/powerpoint/2010/main" val="57830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23528" y="476672"/>
            <a:ext cx="8496944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U Bessemerova pochodu je hlavním zdrojem</a:t>
            </a:r>
          </a:p>
          <a:p>
            <a:r>
              <a:rPr lang="cs-CZ" sz="3200" dirty="0"/>
              <a:t>t</a:t>
            </a:r>
            <a:r>
              <a:rPr lang="cs-CZ" sz="3200" dirty="0" smtClean="0"/>
              <a:t>epla spalování křemíku, kterého musí být </a:t>
            </a:r>
          </a:p>
          <a:p>
            <a:r>
              <a:rPr lang="cs-CZ" sz="3200" dirty="0"/>
              <a:t>m</a:t>
            </a:r>
            <a:r>
              <a:rPr lang="cs-CZ" sz="3200" dirty="0" smtClean="0"/>
              <a:t>ezi 1 a 2%. Zkujňování probíhá přibližně 15 </a:t>
            </a:r>
          </a:p>
          <a:p>
            <a:r>
              <a:rPr lang="cs-CZ" sz="3200" dirty="0" smtClean="0"/>
              <a:t>minut. Bessemerova ocel má podobné 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lastnosti  jako Thomasova.</a:t>
            </a:r>
          </a:p>
          <a:p>
            <a:r>
              <a:rPr lang="cs-CZ" sz="3200" dirty="0" smtClean="0"/>
              <a:t>Používá se na výrobu </a:t>
            </a:r>
            <a:r>
              <a:rPr lang="cs-CZ" sz="3200" b="1" dirty="0" smtClean="0">
                <a:solidFill>
                  <a:srgbClr val="FF0000"/>
                </a:solidFill>
              </a:rPr>
              <a:t>kolejnic, šroubů, nosníků</a:t>
            </a:r>
            <a:r>
              <a:rPr lang="cs-CZ" sz="3200" dirty="0" smtClean="0"/>
              <a:t>, pro </a:t>
            </a:r>
            <a:r>
              <a:rPr lang="cs-CZ" sz="3200" b="1" dirty="0" smtClean="0">
                <a:solidFill>
                  <a:srgbClr val="FF0000"/>
                </a:solidFill>
              </a:rPr>
              <a:t>mostní konstrukce</a:t>
            </a:r>
            <a:r>
              <a:rPr lang="cs-CZ" sz="3200" dirty="0" smtClean="0"/>
              <a:t>, </a:t>
            </a:r>
            <a:r>
              <a:rPr lang="cs-CZ" sz="3200" b="1" dirty="0" smtClean="0">
                <a:solidFill>
                  <a:srgbClr val="FF0000"/>
                </a:solidFill>
              </a:rPr>
              <a:t>plechy</a:t>
            </a:r>
            <a:r>
              <a:rPr lang="cs-CZ" sz="3200" dirty="0" smtClean="0">
                <a:solidFill>
                  <a:srgbClr val="FF0000"/>
                </a:solidFill>
              </a:rPr>
              <a:t> </a:t>
            </a:r>
            <a:r>
              <a:rPr lang="cs-CZ" sz="3200" dirty="0" smtClean="0"/>
              <a:t>apod. U těchto konvertorů se kyslík přiváděl ze spodu konvertoru </a:t>
            </a:r>
            <a:r>
              <a:rPr lang="cs-CZ" sz="3200" b="1" dirty="0" smtClean="0">
                <a:solidFill>
                  <a:srgbClr val="FF0000"/>
                </a:solidFill>
              </a:rPr>
              <a:t>děrovaným dnem</a:t>
            </a:r>
            <a:r>
              <a:rPr lang="cs-CZ" sz="3200" dirty="0" smtClean="0"/>
              <a:t>.</a:t>
            </a:r>
            <a:endParaRPr lang="cs-CZ" sz="3200" dirty="0"/>
          </a:p>
        </p:txBody>
      </p:sp>
      <p:pic>
        <p:nvPicPr>
          <p:cNvPr id="4098" name="Picture 2" descr="C:\Users\kral\AppData\Local\Microsoft\Windows\Temporary Internet Files\Content.IE5\7H563VPZ\MC9003573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7100" y="4806950"/>
            <a:ext cx="1295400" cy="18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716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xekutivní">
  <a:themeElements>
    <a:clrScheme name="Exekutivní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Exekutivní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Exekutivní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382</TotalTime>
  <Words>912</Words>
  <Application>Microsoft Office PowerPoint</Application>
  <PresentationFormat>Předvádění na obrazovce (4:3)</PresentationFormat>
  <Paragraphs>131</Paragraphs>
  <Slides>14</Slides>
  <Notes>14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14</vt:i4>
      </vt:variant>
    </vt:vector>
  </HeadingPairs>
  <TitlesOfParts>
    <vt:vector size="15" baseType="lpstr">
      <vt:lpstr>Exekutivní</vt:lpstr>
      <vt:lpstr>Výroba oceli.</vt:lpstr>
      <vt:lpstr>Záznamový list výukového materiálu </vt:lpstr>
      <vt:lpstr>Prezentace aplikace PowerPoint</vt:lpstr>
      <vt:lpstr>Prezentace aplikace PowerPoint</vt:lpstr>
      <vt:lpstr>Výroba oceli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Výroba oceli v martinských pecích.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Výroba oceli.</dc:title>
  <dc:creator>Kralova</dc:creator>
  <cp:lastModifiedBy>Kralova</cp:lastModifiedBy>
  <cp:revision>40</cp:revision>
  <dcterms:created xsi:type="dcterms:W3CDTF">2013-03-26T08:23:12Z</dcterms:created>
  <dcterms:modified xsi:type="dcterms:W3CDTF">2013-07-01T06:18:56Z</dcterms:modified>
</cp:coreProperties>
</file>