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64" r:id="rId2"/>
    <p:sldId id="265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27DE30D-2784-46CD-A3A3-D8E33909D431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A18E938-DCA4-4A72-8A15-8EF49DC82BD9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91083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67970193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116412011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2392363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3800795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3148109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33452343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0796588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0984266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A18E938-DCA4-4A72-8A15-8EF49DC82BD9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78929596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A3FDA5C-57FF-4DA9-97DC-AD0C65EEC21E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968BCEA-FA46-45C9-BD36-43EA799D3812}" type="slidenum">
              <a:rPr lang="cs-CZ" smtClean="0"/>
              <a:t>‹#›</a:t>
            </a:fld>
            <a:endParaRPr lang="cs-CZ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tupe%C5%88_Celsia" TargetMode="Externa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Ho%C5%99%C4%8D%C3%ADk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doplnky.vitalion.cz/horcik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Hořčík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VY_32_INOVACE_35_Hořčík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750" y="3141663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336890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smtClean="0"/>
              <a:t>Záznamový list výukového materiálu</a:t>
            </a:r>
            <a:br>
              <a:rPr lang="cs-CZ" sz="1800" b="1" smtClean="0"/>
            </a:br>
            <a:endParaRPr lang="cs-CZ" sz="180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84144783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Hořčík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VY_32_INOVACE_35_Hořčík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24.1.2013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lehkých neželezných kovů jmenovitě hořčíku.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69438845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400" dirty="0">
                <a:effectLst/>
              </a:rPr>
              <a:t>Základní fyzikálně-chemické vlastnosti</a:t>
            </a:r>
            <a:r>
              <a:rPr lang="cs-CZ" sz="2400" b="0" dirty="0">
                <a:effectLst/>
              </a:rPr>
              <a:t/>
            </a:r>
            <a:br>
              <a:rPr lang="cs-CZ" sz="2400" b="0" dirty="0">
                <a:effectLst/>
              </a:rPr>
            </a:br>
            <a:endParaRPr lang="cs-CZ" sz="2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 smtClean="0"/>
              <a:t>Je to </a:t>
            </a:r>
            <a:r>
              <a:rPr lang="cs-CZ" dirty="0"/>
              <a:t>středně tvrdý, lehký, tažný </a:t>
            </a:r>
            <a:r>
              <a:rPr lang="cs-CZ" dirty="0" smtClean="0"/>
              <a:t>kov</a:t>
            </a:r>
          </a:p>
          <a:p>
            <a:r>
              <a:rPr lang="cs-CZ" dirty="0" smtClean="0"/>
              <a:t>Velmi dobře se slévá s jinými kovy</a:t>
            </a:r>
          </a:p>
          <a:p>
            <a:r>
              <a:rPr lang="cs-CZ" dirty="0" smtClean="0"/>
              <a:t>Při </a:t>
            </a:r>
            <a:r>
              <a:rPr lang="cs-CZ" dirty="0"/>
              <a:t>hoření hořčíku na vzduchu </a:t>
            </a:r>
            <a:r>
              <a:rPr lang="cs-CZ" dirty="0" smtClean="0"/>
              <a:t>vzniká silné bílé světlo</a:t>
            </a:r>
          </a:p>
          <a:p>
            <a:r>
              <a:rPr lang="cs-CZ" dirty="0" smtClean="0"/>
              <a:t>Má velmi dobrou tažnost a proto se dá snadno válcovat na plechy a dráty</a:t>
            </a:r>
          </a:p>
          <a:p>
            <a:r>
              <a:rPr lang="cs-CZ" dirty="0" smtClean="0"/>
              <a:t>Jeho odolnost vůči korozi je malá</a:t>
            </a:r>
          </a:p>
          <a:p>
            <a:r>
              <a:rPr lang="cs-CZ" dirty="0" smtClean="0"/>
              <a:t>Hořčík nelze pájet, slévatelnost je omezená a při svařování vyžaduje opatrnost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5130512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2800" dirty="0" smtClean="0">
                <a:effectLst/>
              </a:rPr>
              <a:t>Fyzikální </a:t>
            </a:r>
            <a:r>
              <a:rPr lang="cs-CZ" sz="2800" dirty="0">
                <a:effectLst/>
              </a:rPr>
              <a:t>vlastnosti</a:t>
            </a:r>
            <a:endParaRPr lang="cs-CZ" sz="28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608"/>
          </a:xfrm>
        </p:spPr>
        <p:txBody>
          <a:bodyPr>
            <a:normAutofit/>
          </a:bodyPr>
          <a:lstStyle/>
          <a:p>
            <a:r>
              <a:rPr lang="cs-CZ" u="sng" dirty="0" smtClean="0"/>
              <a:t>Skupenství</a:t>
            </a:r>
            <a:r>
              <a:rPr lang="cs-CZ" dirty="0" smtClean="0"/>
              <a:t>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   	</a:t>
            </a:r>
            <a:r>
              <a:rPr lang="cs-CZ" dirty="0" smtClean="0"/>
              <a:t>pevné</a:t>
            </a:r>
            <a:endParaRPr lang="cs-CZ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cs-CZ" u="sng" dirty="0" smtClean="0"/>
              <a:t>Hustota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   	      	</a:t>
            </a:r>
            <a:r>
              <a:rPr lang="cs-CZ" dirty="0" smtClean="0"/>
              <a:t>1 </a:t>
            </a:r>
            <a:r>
              <a:rPr lang="cs-CZ" dirty="0"/>
              <a:t>738 </a:t>
            </a:r>
            <a:r>
              <a:rPr lang="cs-CZ" dirty="0" smtClean="0"/>
              <a:t>kg/m</a:t>
            </a:r>
            <a:r>
              <a:rPr lang="cs-CZ" baseline="30000" dirty="0" smtClean="0"/>
              <a:t>3</a:t>
            </a:r>
          </a:p>
          <a:p>
            <a:r>
              <a:rPr lang="cs-CZ" u="sng" dirty="0" smtClean="0"/>
              <a:t>Tvrdost</a:t>
            </a:r>
            <a:r>
              <a:rPr lang="cs-CZ" dirty="0" smtClean="0"/>
              <a:t>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        		</a:t>
            </a:r>
            <a:r>
              <a:rPr lang="cs-CZ" dirty="0" smtClean="0"/>
              <a:t>40 HB</a:t>
            </a:r>
            <a:endParaRPr lang="cs-CZ" u="sng" dirty="0" smtClean="0">
              <a:solidFill>
                <a:schemeClr val="accent5">
                  <a:lumMod val="50000"/>
                </a:schemeClr>
              </a:solidFill>
            </a:endParaRPr>
          </a:p>
          <a:p>
            <a:r>
              <a:rPr lang="cs-CZ" u="sng" dirty="0" smtClean="0"/>
              <a:t>Teplota tání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    	</a:t>
            </a:r>
            <a:r>
              <a:rPr lang="cs-CZ" dirty="0" smtClean="0"/>
              <a:t>650</a:t>
            </a:r>
            <a:r>
              <a:rPr lang="cs-CZ" dirty="0"/>
              <a:t> </a:t>
            </a:r>
            <a:r>
              <a:rPr lang="cs-CZ" dirty="0" smtClean="0"/>
              <a:t>°</a:t>
            </a:r>
            <a:r>
              <a:rPr lang="cs-CZ" dirty="0"/>
              <a:t>C</a:t>
            </a:r>
            <a:endParaRPr lang="cs-CZ" dirty="0" smtClean="0"/>
          </a:p>
          <a:p>
            <a:r>
              <a:rPr lang="cs-CZ" u="sng" dirty="0"/>
              <a:t>Teplota</a:t>
            </a:r>
            <a:r>
              <a:rPr lang="cs-CZ" u="sng" dirty="0" smtClean="0"/>
              <a:t> varu</a:t>
            </a:r>
            <a:r>
              <a:rPr lang="cs-CZ" dirty="0"/>
              <a:t>	</a:t>
            </a:r>
            <a:r>
              <a:rPr lang="cs-CZ" dirty="0" smtClean="0"/>
              <a:t>  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cs-CZ" dirty="0" smtClean="0"/>
              <a:t>1 091</a:t>
            </a:r>
            <a:r>
              <a:rPr lang="cs-CZ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cs-CZ" dirty="0" smtClean="0"/>
              <a:t>°C</a:t>
            </a:r>
            <a:endParaRPr lang="cs-CZ" dirty="0" smtClean="0">
              <a:solidFill>
                <a:schemeClr val="accent5">
                  <a:lumMod val="50000"/>
                </a:schemeClr>
              </a:solidFill>
              <a:hlinkClick r:id="rId3" tooltip="Stupeň Celsia"/>
            </a:endParaRPr>
          </a:p>
          <a:p>
            <a:r>
              <a:rPr lang="cs-CZ" u="sng" dirty="0"/>
              <a:t>Tvárnost za tepla</a:t>
            </a:r>
            <a:r>
              <a:rPr lang="cs-CZ" dirty="0" smtClean="0">
                <a:solidFill>
                  <a:schemeClr val="accent5">
                    <a:lumMod val="50000"/>
                  </a:schemeClr>
                </a:solidFill>
              </a:rPr>
              <a:t>	</a:t>
            </a:r>
            <a:r>
              <a:rPr lang="cs-CZ" dirty="0" smtClean="0"/>
              <a:t>dobrá</a:t>
            </a:r>
            <a:endParaRPr lang="cs-CZ" u="sng" dirty="0">
              <a:solidFill>
                <a:schemeClr val="accent5">
                  <a:lumMod val="50000"/>
                </a:schemeClr>
              </a:solidFill>
              <a:hlinkClick r:id="rId3" tooltip="Stupeň Celsia"/>
            </a:endParaRPr>
          </a:p>
          <a:p>
            <a:r>
              <a:rPr lang="cs-CZ" dirty="0"/>
              <a:t>Reakce hořčíku s kyslíkem probíhá za vývoje značného množství tepla (lze tak dosáhnout teplot kolem 2 200 °C</a:t>
            </a:r>
            <a:r>
              <a:rPr lang="cs-CZ" dirty="0" smtClean="0"/>
              <a:t>)</a:t>
            </a:r>
          </a:p>
          <a:p>
            <a:pPr marL="137160" indent="0">
              <a:buNone/>
            </a:pPr>
            <a:endParaRPr lang="cs-CZ" dirty="0" smtClean="0">
              <a:hlinkClick r:id="rId3" tooltip="Stupeň Celsia"/>
            </a:endParaRPr>
          </a:p>
          <a:p>
            <a:pPr marL="137160" indent="0">
              <a:buNone/>
            </a:pPr>
            <a:endParaRPr lang="cs-CZ" u="sng" dirty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9462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b="0" dirty="0" smtClean="0">
                <a:effectLst/>
              </a:rPr>
              <a:t/>
            </a:r>
            <a:br>
              <a:rPr lang="cs-CZ" b="0" dirty="0" smtClean="0">
                <a:effectLst/>
              </a:rPr>
            </a:br>
            <a:r>
              <a:rPr lang="cs-CZ" b="0" dirty="0">
                <a:effectLst/>
              </a:rPr>
              <a:t/>
            </a:r>
            <a:br>
              <a:rPr lang="cs-CZ" b="0" dirty="0">
                <a:effectLst/>
              </a:rPr>
            </a:br>
            <a:r>
              <a:rPr lang="cs-CZ" sz="3600" dirty="0" smtClean="0">
                <a:effectLst/>
              </a:rPr>
              <a:t>Výskyt </a:t>
            </a:r>
            <a:r>
              <a:rPr lang="cs-CZ" sz="3600" dirty="0">
                <a:effectLst/>
              </a:rPr>
              <a:t>v přírodě</a:t>
            </a:r>
            <a:r>
              <a:rPr lang="cs-CZ" b="0" dirty="0">
                <a:effectLst/>
              </a:rPr>
              <a:t/>
            </a:r>
            <a:br>
              <a:rPr lang="cs-CZ" b="0" dirty="0">
                <a:effectLst/>
              </a:rPr>
            </a:br>
            <a:endParaRPr lang="cs-CZ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cs-CZ" dirty="0"/>
              <a:t>Díky své poměrně velké reaktivitě se v přírodě hořčík vyskytuje pouze ve sloučeninách</a:t>
            </a:r>
            <a:r>
              <a:rPr lang="cs-CZ" dirty="0" smtClean="0"/>
              <a:t>.</a:t>
            </a:r>
          </a:p>
          <a:p>
            <a:r>
              <a:rPr lang="cs-CZ" dirty="0"/>
              <a:t>Hořčík je silně zastoupen jak v zemské </a:t>
            </a:r>
            <a:r>
              <a:rPr lang="cs-CZ" dirty="0" smtClean="0"/>
              <a:t>kůře</a:t>
            </a:r>
          </a:p>
          <a:p>
            <a:r>
              <a:rPr lang="cs-CZ" dirty="0" smtClean="0"/>
              <a:t>Vyskytuje se ve všech zelených rostlinách</a:t>
            </a:r>
          </a:p>
          <a:p>
            <a:r>
              <a:rPr lang="cs-CZ" dirty="0" smtClean="0"/>
              <a:t>Nachází se </a:t>
            </a:r>
            <a:r>
              <a:rPr lang="cs-CZ" dirty="0"/>
              <a:t>v jižní Evropě, Brazílii, jižní Austrálii i Severní </a:t>
            </a:r>
            <a:r>
              <a:rPr lang="cs-CZ" dirty="0" smtClean="0"/>
              <a:t>Americe</a:t>
            </a:r>
          </a:p>
          <a:p>
            <a:r>
              <a:rPr lang="cs-CZ" dirty="0" smtClean="0"/>
              <a:t>Vyskytuje se </a:t>
            </a:r>
            <a:r>
              <a:rPr lang="cs-CZ" dirty="0"/>
              <a:t>v nerostech i v mořské vodě </a:t>
            </a:r>
            <a:endParaRPr lang="cs-CZ" dirty="0" smtClean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05288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200" dirty="0" smtClean="0">
                <a:effectLst/>
              </a:rPr>
              <a:t/>
            </a:r>
            <a:br>
              <a:rPr lang="cs-CZ" sz="3200" dirty="0" smtClean="0">
                <a:effectLst/>
              </a:rPr>
            </a:br>
            <a:r>
              <a:rPr lang="cs-CZ" sz="3200" dirty="0" smtClean="0">
                <a:effectLst/>
              </a:rPr>
              <a:t>  Bezpečnost</a:t>
            </a:r>
            <a:endParaRPr lang="cs-CZ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endParaRPr lang="cs-CZ" b="1" dirty="0"/>
          </a:p>
          <a:p>
            <a:endParaRPr lang="cs-CZ" b="1" dirty="0" smtClean="0"/>
          </a:p>
          <a:p>
            <a:r>
              <a:rPr lang="cs-CZ" b="1" i="1" dirty="0" smtClean="0"/>
              <a:t>Vysoce hořlavý</a:t>
            </a:r>
          </a:p>
          <a:p>
            <a:endParaRPr lang="cs-CZ" b="1" i="1" dirty="0"/>
          </a:p>
          <a:p>
            <a:endParaRPr lang="cs-CZ" b="1" i="1" dirty="0" smtClean="0"/>
          </a:p>
          <a:p>
            <a:r>
              <a:rPr lang="cs-CZ" b="1" i="1" dirty="0"/>
              <a:t> </a:t>
            </a:r>
            <a:r>
              <a:rPr lang="cs-CZ" dirty="0"/>
              <a:t>Při hoření hořčíku vzniká i určité množství UV </a:t>
            </a:r>
            <a:r>
              <a:rPr lang="cs-CZ" dirty="0" smtClean="0"/>
              <a:t>záření</a:t>
            </a:r>
            <a:endParaRPr lang="cs-CZ" dirty="0"/>
          </a:p>
        </p:txBody>
      </p:sp>
      <p:pic>
        <p:nvPicPr>
          <p:cNvPr id="2050" name="Picture 2" descr="C:\Documents and Settings\aaa\Plocha\Hazard_F.svg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132856"/>
            <a:ext cx="1800200" cy="1800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Documents and Settings\aaa\Plocha\SouborMagnesium_Sparks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2264874"/>
            <a:ext cx="3511255" cy="30723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706166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3600" dirty="0" smtClean="0">
                <a:effectLst/>
              </a:rPr>
              <a:t/>
            </a:r>
            <a:br>
              <a:rPr lang="cs-CZ" sz="3600" dirty="0" smtClean="0">
                <a:effectLst/>
              </a:rPr>
            </a:br>
            <a:r>
              <a:rPr lang="cs-CZ" sz="3600" dirty="0" smtClean="0">
                <a:effectLst/>
              </a:rPr>
              <a:t>Využití</a:t>
            </a:r>
            <a:endParaRPr lang="cs-CZ" sz="3600" dirty="0">
              <a:effectLst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dirty="0"/>
              <a:t>N</a:t>
            </a:r>
            <a:r>
              <a:rPr lang="cs-CZ" dirty="0" smtClean="0"/>
              <a:t>ejčastěji se setkáme </a:t>
            </a:r>
            <a:r>
              <a:rPr lang="cs-CZ" dirty="0"/>
              <a:t>se slitinami </a:t>
            </a:r>
            <a:r>
              <a:rPr lang="cs-CZ" dirty="0" smtClean="0"/>
              <a:t>hořčíku s</a:t>
            </a:r>
            <a:r>
              <a:rPr lang="cs-CZ" dirty="0"/>
              <a:t> hliníkem, mědí a manganem, které jsou známy pod názvem </a:t>
            </a:r>
            <a:r>
              <a:rPr lang="cs-CZ" dirty="0" smtClean="0"/>
              <a:t>dural</a:t>
            </a:r>
          </a:p>
          <a:p>
            <a:r>
              <a:rPr lang="cs-CZ" dirty="0" smtClean="0"/>
              <a:t>Používá se hlavně ve zdravotnickém průmyslu.</a:t>
            </a:r>
          </a:p>
          <a:p>
            <a:r>
              <a:rPr lang="cs-CZ" dirty="0"/>
              <a:t>D</a:t>
            </a:r>
            <a:r>
              <a:rPr lang="cs-CZ" dirty="0" smtClean="0"/>
              <a:t>ural je </a:t>
            </a:r>
            <a:r>
              <a:rPr lang="cs-CZ" dirty="0"/>
              <a:t>ideální </a:t>
            </a:r>
            <a:r>
              <a:rPr lang="cs-CZ" dirty="0" smtClean="0"/>
              <a:t>materiál pro letecký</a:t>
            </a:r>
            <a:r>
              <a:rPr lang="cs-CZ" dirty="0"/>
              <a:t> a </a:t>
            </a:r>
            <a:r>
              <a:rPr lang="cs-CZ" dirty="0" smtClean="0"/>
              <a:t> automobilový průmysl</a:t>
            </a:r>
          </a:p>
        </p:txBody>
      </p:sp>
    </p:spTree>
    <p:extLst>
      <p:ext uri="{BB962C8B-B14F-4D97-AF65-F5344CB8AC3E}">
        <p14:creationId xmlns:p14="http://schemas.microsoft.com/office/powerpoint/2010/main" val="1202517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3600" dirty="0" smtClean="0"/>
              <a:t/>
            </a:r>
            <a:br>
              <a:rPr lang="cs-CZ" sz="3600" dirty="0" smtClean="0"/>
            </a:br>
            <a:r>
              <a:rPr lang="cs-CZ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Vzhled</a:t>
            </a:r>
            <a:endParaRPr lang="cs-CZ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37160" indent="0">
              <a:buNone/>
            </a:pPr>
            <a:endParaRPr lang="cs-CZ" dirty="0" smtClean="0"/>
          </a:p>
          <a:p>
            <a:endParaRPr lang="cs-CZ" dirty="0"/>
          </a:p>
          <a:p>
            <a:endParaRPr lang="cs-CZ" dirty="0" smtClean="0"/>
          </a:p>
          <a:p>
            <a:pPr marL="137160" indent="0">
              <a:buNone/>
            </a:pPr>
            <a:r>
              <a:rPr lang="cs-CZ" dirty="0"/>
              <a:t> </a:t>
            </a:r>
            <a:r>
              <a:rPr lang="cs-CZ" dirty="0" smtClean="0"/>
              <a:t>                                           Magnezit </a:t>
            </a:r>
            <a:r>
              <a:rPr lang="cs-CZ" dirty="0"/>
              <a:t>– MgCO</a:t>
            </a:r>
            <a:r>
              <a:rPr lang="cs-CZ" baseline="-25000" dirty="0"/>
              <a:t>3</a:t>
            </a:r>
            <a:r>
              <a:rPr lang="cs-CZ" dirty="0" smtClean="0"/>
              <a:t> </a:t>
            </a:r>
            <a:endParaRPr lang="cs-CZ" dirty="0"/>
          </a:p>
          <a:p>
            <a:pPr marL="137160" indent="0">
              <a:buNone/>
            </a:pPr>
            <a:r>
              <a:rPr lang="cs-CZ" dirty="0"/>
              <a:t>Dolomit – </a:t>
            </a:r>
            <a:r>
              <a:rPr lang="cs-CZ" dirty="0" smtClean="0"/>
              <a:t>CaMg(CO</a:t>
            </a:r>
            <a:r>
              <a:rPr lang="cs-CZ" baseline="-25000" dirty="0" smtClean="0"/>
              <a:t>3</a:t>
            </a:r>
            <a:r>
              <a:rPr lang="cs-CZ" dirty="0" smtClean="0"/>
              <a:t>)</a:t>
            </a:r>
            <a:r>
              <a:rPr lang="cs-CZ" baseline="-25000" dirty="0" smtClean="0"/>
              <a:t>2</a:t>
            </a:r>
          </a:p>
          <a:p>
            <a:pPr marL="137160" indent="0">
              <a:buNone/>
            </a:pPr>
            <a:endParaRPr lang="cs-CZ" baseline="-25000" dirty="0"/>
          </a:p>
          <a:p>
            <a:pPr marL="137160" indent="0">
              <a:buNone/>
            </a:pPr>
            <a:r>
              <a:rPr lang="cs-CZ" baseline="-25000" dirty="0" smtClean="0"/>
              <a:t>                                  </a:t>
            </a:r>
            <a:r>
              <a:rPr lang="cs-CZ" sz="4000" baseline="-25000" dirty="0" smtClean="0"/>
              <a:t>Krystal Hořčíku</a:t>
            </a:r>
            <a:endParaRPr lang="cs-CZ" sz="4000" dirty="0" smtClean="0"/>
          </a:p>
        </p:txBody>
      </p:sp>
      <p:pic>
        <p:nvPicPr>
          <p:cNvPr id="3074" name="Picture 2" descr="C:\Documents and Settings\aaa\Plocha\SouborDolomit_Rumuni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1844824"/>
            <a:ext cx="2465392" cy="18490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Documents and Settings\aaa\Plocha\SouborMineraly.sk_-_magnezit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7904" y="1340768"/>
            <a:ext cx="3175000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Documents and Settings\aaa\Plocha\SouborMagnesium_crystals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5348" y="4141058"/>
            <a:ext cx="3238500" cy="2438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151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cs-CZ" sz="3600" dirty="0" smtClean="0"/>
              <a:t>Zdroje</a:t>
            </a:r>
            <a:endParaRPr lang="cs-CZ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cs-CZ" u="sng" dirty="0">
                <a:solidFill>
                  <a:srgbClr val="FF0000"/>
                </a:solidFill>
                <a:hlinkClick r:id="rId3"/>
              </a:rPr>
              <a:t>http://</a:t>
            </a:r>
            <a:r>
              <a:rPr lang="cs-CZ" u="sng" dirty="0" smtClean="0">
                <a:solidFill>
                  <a:srgbClr val="FF0000"/>
                </a:solidFill>
                <a:hlinkClick r:id="rId3"/>
              </a:rPr>
              <a:t>cs.wikipedia.org/wiki/Ho%C5%99%C4%8D%C3%ADk</a:t>
            </a:r>
            <a:endParaRPr lang="cs-CZ" u="sng" dirty="0" smtClean="0">
              <a:solidFill>
                <a:srgbClr val="FF0000"/>
              </a:solidFill>
            </a:endParaRPr>
          </a:p>
          <a:p>
            <a:r>
              <a:rPr lang="cs-CZ" u="sng" dirty="0">
                <a:solidFill>
                  <a:srgbClr val="FF0000"/>
                </a:solidFill>
                <a:hlinkClick r:id="rId4"/>
              </a:rPr>
              <a:t>http://doplnky.vitalion.cz/horcik</a:t>
            </a:r>
            <a:r>
              <a:rPr lang="cs-CZ" u="sng" dirty="0" smtClean="0">
                <a:solidFill>
                  <a:srgbClr val="FF0000"/>
                </a:solidFill>
                <a:hlinkClick r:id="rId4"/>
              </a:rPr>
              <a:t>/</a:t>
            </a:r>
            <a:endParaRPr lang="cs-CZ" u="sng" dirty="0" smtClean="0">
              <a:solidFill>
                <a:srgbClr val="FF0000"/>
              </a:solidFill>
            </a:endParaRPr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endParaRPr lang="cs-CZ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721872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284</TotalTime>
  <Words>242</Words>
  <Application>Microsoft Office PowerPoint</Application>
  <PresentationFormat>Předvádění na obrazovce (4:3)</PresentationFormat>
  <Paragraphs>86</Paragraphs>
  <Slides>9</Slides>
  <Notes>9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9</vt:i4>
      </vt:variant>
    </vt:vector>
  </HeadingPairs>
  <TitlesOfParts>
    <vt:vector size="10" baseType="lpstr">
      <vt:lpstr>Apex</vt:lpstr>
      <vt:lpstr>Hořčík</vt:lpstr>
      <vt:lpstr>Záznamový list výukového materiálu </vt:lpstr>
      <vt:lpstr>Základní fyzikálně-chemické vlastnosti </vt:lpstr>
      <vt:lpstr>Fyzikální vlastnosti</vt:lpstr>
      <vt:lpstr>  Výskyt v přírodě </vt:lpstr>
      <vt:lpstr>   Bezpečnost</vt:lpstr>
      <vt:lpstr> Využití</vt:lpstr>
      <vt:lpstr> Vzhled</vt:lpstr>
      <vt:lpstr>Zdroje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Hořčík</dc:title>
  <dc:creator>pc</dc:creator>
  <cp:lastModifiedBy>Kralova</cp:lastModifiedBy>
  <cp:revision>19</cp:revision>
  <dcterms:created xsi:type="dcterms:W3CDTF">2013-03-05T17:47:23Z</dcterms:created>
  <dcterms:modified xsi:type="dcterms:W3CDTF">2013-07-01T06:41:28Z</dcterms:modified>
</cp:coreProperties>
</file>