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8D972-E732-4C5D-B6B0-D6E220B5CFD3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1BA3B-414B-4E47-A25E-FA83FCAAF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4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904643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75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744003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8033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77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6086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608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4107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243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529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476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9235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793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15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09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195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41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54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699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963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534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270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%C5%BDelezn%C3%A1_ruda" TargetMode="External"/><Relationship Id="rId3" Type="http://schemas.openxmlformats.org/officeDocument/2006/relationships/hyperlink" Target="http://cs.wikipedia.org/wiki/P%C3%A1skovan%C3%A1_%C5%BEelezn%C3%A1_ruda" TargetMode="External"/><Relationship Id="rId7" Type="http://schemas.openxmlformats.org/officeDocument/2006/relationships/hyperlink" Target="http://cs.wikipedia.org/wiki/Magneti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Hn%C4%9Bdel" TargetMode="External"/><Relationship Id="rId5" Type="http://schemas.openxmlformats.org/officeDocument/2006/relationships/hyperlink" Target="http://cs.wikipedia.org/wiki/Krevel" TargetMode="External"/><Relationship Id="rId4" Type="http://schemas.openxmlformats.org/officeDocument/2006/relationships/hyperlink" Target="http://cs.wikipedia.org/wiki/Ocele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1004644" y="3063994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Technické železo</a:t>
            </a:r>
            <a:endParaRPr lang="cs-CZ" sz="4800" dirty="0" smtClean="0">
              <a:solidFill>
                <a:schemeClr val="tx1"/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smtClean="0">
                <a:latin typeface="Calibri" pitchFamily="34" charset="0"/>
              </a:rPr>
              <a:t>VY_32_INOVACE_22_Technické železo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40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cs-CZ" sz="2400" dirty="0">
                <a:hlinkClick r:id="rId3"/>
              </a:rPr>
              <a:t>http://cs.wikipedia.org/wiki/P%C3%A1skovan%C3%A1_%</a:t>
            </a:r>
            <a:r>
              <a:rPr lang="cs-CZ" sz="2400" dirty="0" smtClean="0">
                <a:hlinkClick r:id="rId3"/>
              </a:rPr>
              <a:t>C5%BEelezn%C3%A1_ruda</a:t>
            </a:r>
            <a:endParaRPr lang="cs-CZ" sz="2400" dirty="0" smtClean="0"/>
          </a:p>
          <a:p>
            <a:r>
              <a:rPr lang="cs-CZ" sz="2400" dirty="0">
                <a:hlinkClick r:id="rId4"/>
              </a:rPr>
              <a:t>http://</a:t>
            </a:r>
            <a:r>
              <a:rPr lang="cs-CZ" sz="2400" dirty="0" smtClean="0">
                <a:hlinkClick r:id="rId4"/>
              </a:rPr>
              <a:t>cs.wikipedia.org/wiki/Ocelek</a:t>
            </a:r>
            <a:endParaRPr lang="cs-CZ" sz="2400" dirty="0" smtClean="0"/>
          </a:p>
          <a:p>
            <a:r>
              <a:rPr lang="cs-CZ" sz="2400" dirty="0">
                <a:hlinkClick r:id="rId5"/>
              </a:rPr>
              <a:t>http://</a:t>
            </a:r>
            <a:r>
              <a:rPr lang="cs-CZ" sz="2400" dirty="0" smtClean="0">
                <a:hlinkClick r:id="rId5"/>
              </a:rPr>
              <a:t>cs.wikipedia.org/wiki/Krevel</a:t>
            </a:r>
            <a:endParaRPr lang="cs-CZ" sz="2400" dirty="0" smtClean="0"/>
          </a:p>
          <a:p>
            <a:r>
              <a:rPr lang="cs-CZ" sz="2400" dirty="0">
                <a:hlinkClick r:id="rId6"/>
              </a:rPr>
              <a:t>http://</a:t>
            </a:r>
            <a:r>
              <a:rPr lang="cs-CZ" sz="2400" dirty="0" smtClean="0">
                <a:hlinkClick r:id="rId6"/>
              </a:rPr>
              <a:t>cs.wikipedia.org/wiki/Hn%C4%9Bdel</a:t>
            </a:r>
            <a:endParaRPr lang="cs-CZ" sz="2400" dirty="0" smtClean="0"/>
          </a:p>
          <a:p>
            <a:r>
              <a:rPr lang="cs-CZ" sz="2400" dirty="0">
                <a:hlinkClick r:id="rId7"/>
              </a:rPr>
              <a:t>http://</a:t>
            </a:r>
            <a:r>
              <a:rPr lang="cs-CZ" sz="2400" dirty="0" smtClean="0">
                <a:hlinkClick r:id="rId7"/>
              </a:rPr>
              <a:t>cs.wikipedia.org/wiki/Magnetit</a:t>
            </a:r>
            <a:endParaRPr lang="cs-CZ" sz="2400" dirty="0" smtClean="0"/>
          </a:p>
          <a:p>
            <a:r>
              <a:rPr lang="cs-CZ" sz="2400" dirty="0">
                <a:hlinkClick r:id="rId8"/>
              </a:rPr>
              <a:t>http://cs.wikipedia.org/wiki/%</a:t>
            </a:r>
            <a:r>
              <a:rPr lang="cs-CZ" sz="2400" dirty="0" smtClean="0">
                <a:hlinkClick r:id="rId8"/>
              </a:rPr>
              <a:t>C5%BDelezn%C3%A1_ruda</a:t>
            </a:r>
            <a:endParaRPr lang="cs-CZ" sz="2400" dirty="0" smtClean="0"/>
          </a:p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sz="2400" dirty="0">
                <a:solidFill>
                  <a:schemeClr val="tx2"/>
                </a:solidFill>
              </a:rPr>
              <a:t>Otakar </a:t>
            </a:r>
            <a:r>
              <a:rPr lang="cs-CZ" sz="2400" dirty="0" err="1">
                <a:solidFill>
                  <a:schemeClr val="tx2"/>
                </a:solidFill>
              </a:rPr>
              <a:t>Bothe</a:t>
            </a:r>
            <a:r>
              <a:rPr lang="cs-CZ" sz="24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400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1222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572285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Technické železo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VY_32_INOVACE_22_Technicke_zelezo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20.9.2012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výroby surového železa.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Výroba surového železa.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Čisté železo se v přírodě nevyskytuje, ale získává se zpracováním rud, ve kterých je obsažené. Železná ruda je hornina, která obsahuje železo (minimálně 22%) v takové formě, která ho umožňuje získat hutnickými metodami. 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82323"/>
            <a:ext cx="2095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997124" y="5726434"/>
            <a:ext cx="58071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http://cs.wikipedia.org/wiki/%C5%BDelezn%C3%A1_ruda</a:t>
            </a:r>
          </a:p>
        </p:txBody>
      </p:sp>
    </p:spTree>
    <p:extLst>
      <p:ext uri="{BB962C8B-B14F-4D97-AF65-F5344CB8AC3E}">
        <p14:creationId xmlns:p14="http://schemas.microsoft.com/office/powerpoint/2010/main" val="3000163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Podle toho, jakou chemickou </a:t>
            </a:r>
            <a:r>
              <a:rPr lang="cs-CZ" dirty="0" smtClean="0"/>
              <a:t>sloučeninu </a:t>
            </a:r>
            <a:r>
              <a:rPr lang="cs-CZ" dirty="0"/>
              <a:t>železa ruda obsahuje, rozlišují se následující typy </a:t>
            </a:r>
            <a:r>
              <a:rPr lang="cs-CZ" dirty="0" smtClean="0"/>
              <a:t>rud:</a:t>
            </a:r>
          </a:p>
          <a:p>
            <a:r>
              <a:rPr lang="cs-CZ" dirty="0" smtClean="0"/>
              <a:t>Magnetovec (magnetit)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Hnědel (limonit)</a:t>
            </a:r>
          </a:p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82924"/>
            <a:ext cx="23622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102" y="4089731"/>
            <a:ext cx="23622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4460191" y="5870906"/>
            <a:ext cx="3347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http://cs.wikipedia.org/wiki/Hn%C4%9Bdel</a:t>
            </a:r>
          </a:p>
        </p:txBody>
      </p:sp>
      <p:sp>
        <p:nvSpPr>
          <p:cNvPr id="5" name="Obdélník 4"/>
          <p:cNvSpPr/>
          <p:nvPr/>
        </p:nvSpPr>
        <p:spPr>
          <a:xfrm>
            <a:off x="5148064" y="3645024"/>
            <a:ext cx="29538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http://cs.wikipedia.org/wiki/Magnetit</a:t>
            </a:r>
          </a:p>
        </p:txBody>
      </p:sp>
    </p:spTree>
    <p:extLst>
      <p:ext uri="{BB962C8B-B14F-4D97-AF65-F5344CB8AC3E}">
        <p14:creationId xmlns:p14="http://schemas.microsoft.com/office/powerpoint/2010/main" val="2310599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15616" y="1340768"/>
            <a:ext cx="3327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/>
              <a:t>Krevel (hematit)</a:t>
            </a:r>
            <a:endParaRPr lang="cs-CZ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183" y="454943"/>
            <a:ext cx="23622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352204" y="2348880"/>
            <a:ext cx="27321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http://cs.wikipedia.org/wiki/Krevel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192977" y="4743313"/>
            <a:ext cx="3851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/>
              <a:t>Chamosit (</a:t>
            </a:r>
            <a:r>
              <a:rPr lang="cs-CZ" sz="3200" dirty="0" err="1" smtClean="0"/>
              <a:t>šamozit</a:t>
            </a:r>
            <a:r>
              <a:rPr lang="cs-CZ" sz="3200" dirty="0" smtClean="0"/>
              <a:t>)</a:t>
            </a:r>
            <a:endParaRPr lang="cs-CZ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789" y="4952484"/>
            <a:ext cx="20955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3100031" y="6237312"/>
            <a:ext cx="56960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/>
              <a:t>http://cs.wikipedia.org/wiki/P%C3%A1skovan%C3%A1_%C5%BEelezn%C3%A1_ruda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192977" y="3085755"/>
            <a:ext cx="3172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/>
              <a:t>Ocelek (siderit)</a:t>
            </a:r>
            <a:endParaRPr lang="cs-CZ" sz="32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2763711"/>
            <a:ext cx="1757164" cy="177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932040" y="4531213"/>
            <a:ext cx="27784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http://cs.wikipedia.org/wiki/Ocelek</a:t>
            </a:r>
          </a:p>
        </p:txBody>
      </p:sp>
    </p:spTree>
    <p:extLst>
      <p:ext uri="{BB962C8B-B14F-4D97-AF65-F5344CB8AC3E}">
        <p14:creationId xmlns:p14="http://schemas.microsoft.com/office/powerpoint/2010/main" val="4217084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692696"/>
            <a:ext cx="7845353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Železné rudy se zpravidla těží v povrchových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olech. Nejvýznamnější naleziště železné rudy</a:t>
            </a:r>
          </a:p>
          <a:p>
            <a:r>
              <a:rPr lang="cs-CZ" sz="3200" dirty="0"/>
              <a:t>j</a:t>
            </a:r>
            <a:r>
              <a:rPr lang="cs-CZ" sz="3200" dirty="0" smtClean="0"/>
              <a:t>sou v Brazílii, Austrálii, Číně, Rusku, USA.</a:t>
            </a:r>
          </a:p>
          <a:p>
            <a:endParaRPr lang="cs-CZ" sz="3200" dirty="0" smtClean="0"/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 smtClean="0"/>
          </a:p>
          <a:p>
            <a:r>
              <a:rPr lang="cs-CZ" sz="3200" dirty="0" smtClean="0"/>
              <a:t>Aby se mohla železná ruda použít pro výrobu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urového železa, musí se pro výrobu připravit.</a:t>
            </a:r>
          </a:p>
          <a:p>
            <a:r>
              <a:rPr lang="cs-CZ" sz="3200" dirty="0" smtClean="0"/>
              <a:t>Nejdříve se ruda drtí v drtičích </a:t>
            </a:r>
          </a:p>
          <a:p>
            <a:r>
              <a:rPr lang="cs-CZ" sz="3200" dirty="0" smtClean="0"/>
              <a:t>(např. čelisťových, válcových, kuželových).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57580"/>
            <a:ext cx="1838325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54237"/>
            <a:ext cx="17430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078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1052736"/>
            <a:ext cx="829233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Nedílnou součástí drtícího zařízeni jsou třídiče,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e kterých se ruda třídí podle velikosti a zbavuje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e hlušiny, která v sobě neobsahuje žádné 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elezo. To se provádí pomocí elektromagnetu.</a:t>
            </a:r>
          </a:p>
          <a:p>
            <a:r>
              <a:rPr lang="cs-CZ" sz="3200" dirty="0" smtClean="0"/>
              <a:t>Po rozdrcení a roztřídění se prachová ruda </a:t>
            </a:r>
          </a:p>
          <a:p>
            <a:r>
              <a:rPr lang="cs-CZ" sz="3200" dirty="0" smtClean="0"/>
              <a:t>smíchaná s koksem a vápencem spéká při vysoké</a:t>
            </a:r>
          </a:p>
          <a:p>
            <a:r>
              <a:rPr lang="cs-CZ" sz="3200" dirty="0" smtClean="0"/>
              <a:t>teplotě. Účelem spékání je odstranění oxidu </a:t>
            </a:r>
          </a:p>
          <a:p>
            <a:r>
              <a:rPr lang="cs-CZ" sz="3200" dirty="0"/>
              <a:t>u</a:t>
            </a:r>
            <a:r>
              <a:rPr lang="cs-CZ" sz="3200" dirty="0" smtClean="0"/>
              <a:t>hličitého (CO</a:t>
            </a:r>
            <a:r>
              <a:rPr lang="cs-CZ" sz="1400" dirty="0" smtClean="0"/>
              <a:t>2</a:t>
            </a:r>
            <a:r>
              <a:rPr lang="cs-CZ" sz="3200" dirty="0" smtClean="0"/>
              <a:t>) z rudy.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292273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836712"/>
            <a:ext cx="792678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 důležitou a nezbytnou surovinou pro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ýrobu surového železa je palivo, které dodává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ysoké peci teplo potřebné pro hutní proces a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ále uhlík nebo oxid uhelnatý. </a:t>
            </a:r>
            <a:endParaRPr lang="cs-CZ" sz="3200" dirty="0"/>
          </a:p>
          <a:p>
            <a:r>
              <a:rPr lang="cs-CZ" sz="3200" dirty="0" smtClean="0"/>
              <a:t>Jako palivo se používá hutnický koks, protože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osahuje vyšších teplot než obyčejné uhlí.</a:t>
            </a:r>
          </a:p>
          <a:p>
            <a:r>
              <a:rPr lang="cs-CZ" sz="3200" dirty="0" smtClean="0"/>
              <a:t>Koks se vyrábí </a:t>
            </a:r>
            <a:r>
              <a:rPr lang="cs-CZ" sz="3200" dirty="0" err="1" smtClean="0"/>
              <a:t>vysokotepelnou</a:t>
            </a:r>
            <a:r>
              <a:rPr lang="cs-CZ" sz="3200" dirty="0" smtClean="0"/>
              <a:t> karbonizací</a:t>
            </a:r>
          </a:p>
          <a:p>
            <a:r>
              <a:rPr lang="cs-CZ" sz="3200" dirty="0" smtClean="0"/>
              <a:t>(tj. zahříváním asi při 1000 °C bez přístupu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zduchu) černého uhlí. </a:t>
            </a:r>
            <a:endParaRPr lang="cs-CZ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97152"/>
            <a:ext cx="1961753" cy="189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080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59" y="460222"/>
            <a:ext cx="819224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Poslední surovinou, která je nedílnou součástí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ýroby surového železa jsou struskotvorné </a:t>
            </a:r>
          </a:p>
          <a:p>
            <a:r>
              <a:rPr lang="cs-CZ" sz="3200" dirty="0" smtClean="0"/>
              <a:t>přísady, které mají čistící funkci. To znamená, 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e přebírají z rudy a koksu nežádoucí látky.</a:t>
            </a:r>
          </a:p>
          <a:p>
            <a:r>
              <a:rPr lang="cs-CZ" sz="3200" dirty="0" smtClean="0"/>
              <a:t>Dále chrání železo, aby mělo potřebné chemické</a:t>
            </a:r>
          </a:p>
          <a:p>
            <a:r>
              <a:rPr lang="cs-CZ" sz="3200" dirty="0" smtClean="0"/>
              <a:t>složení a nebylo nadměrně nasycováno uhlíkem</a:t>
            </a:r>
          </a:p>
          <a:p>
            <a:r>
              <a:rPr lang="cs-CZ" sz="3200" dirty="0"/>
              <a:t>n</a:t>
            </a:r>
            <a:r>
              <a:rPr lang="cs-CZ" sz="3200" dirty="0" smtClean="0"/>
              <a:t>ebo nebylo oxidováno vzduchem.</a:t>
            </a:r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680" y="4005064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2871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501</Words>
  <Application>Microsoft Office PowerPoint</Application>
  <PresentationFormat>Předvádění na obrazovce (4:3)</PresentationFormat>
  <Paragraphs>110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Technické železo</vt:lpstr>
      <vt:lpstr>Záznamový list výukového materiálu </vt:lpstr>
      <vt:lpstr>Výroba surového železa.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Technické železo</dc:title>
  <dc:creator>Kralova</dc:creator>
  <cp:lastModifiedBy>Kralova</cp:lastModifiedBy>
  <cp:revision>20</cp:revision>
  <dcterms:created xsi:type="dcterms:W3CDTF">2013-03-13T08:24:58Z</dcterms:created>
  <dcterms:modified xsi:type="dcterms:W3CDTF">2013-07-01T05:38:26Z</dcterms:modified>
</cp:coreProperties>
</file>