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7" r:id="rId2"/>
    <p:sldId id="259" r:id="rId3"/>
    <p:sldId id="26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8" r:id="rId13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08D972-E732-4C5D-B6B0-D6E220B5CFD3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71BA3B-414B-4E47-A25E-FA83FCAAFB5B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454545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6804531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BA3B-414B-4E47-A25E-FA83FCAAFB5B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52914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BA3B-414B-4E47-A25E-FA83FCAAFB5B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52914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BA3B-414B-4E47-A25E-FA83FCAAFB5B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01193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9353021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BA3B-414B-4E47-A25E-FA83FCAAFB5B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906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BA3B-414B-4E47-A25E-FA83FCAAFB5B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80338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BA3B-414B-4E47-A25E-FA83FCAAFB5B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97777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BA3B-414B-4E47-A25E-FA83FCAAFB5B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760862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BA3B-414B-4E47-A25E-FA83FCAAFB5B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360807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BA3B-414B-4E47-A25E-FA83FCAAFB5B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5410761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471BA3B-414B-4E47-A25E-FA83FCAAFB5B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22433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956E-7D02-4EC5-9F2B-1E50A254D68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7E03A-CBFC-4CEF-A310-E1AB8D09CB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47619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956E-7D02-4EC5-9F2B-1E50A254D68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7E03A-CBFC-4CEF-A310-E1AB8D09CB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29235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956E-7D02-4EC5-9F2B-1E50A254D68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7E03A-CBFC-4CEF-A310-E1AB8D09CB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779353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956E-7D02-4EC5-9F2B-1E50A254D68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7E03A-CBFC-4CEF-A310-E1AB8D09CB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11532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956E-7D02-4EC5-9F2B-1E50A254D68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7E03A-CBFC-4CEF-A310-E1AB8D09CB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509711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956E-7D02-4EC5-9F2B-1E50A254D68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7E03A-CBFC-4CEF-A310-E1AB8D09CB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019555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956E-7D02-4EC5-9F2B-1E50A254D68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7E03A-CBFC-4CEF-A310-E1AB8D09CB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414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956E-7D02-4EC5-9F2B-1E50A254D68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7E03A-CBFC-4CEF-A310-E1AB8D09CB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55454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956E-7D02-4EC5-9F2B-1E50A254D68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7E03A-CBFC-4CEF-A310-E1AB8D09CB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66997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956E-7D02-4EC5-9F2B-1E50A254D68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7E03A-CBFC-4CEF-A310-E1AB8D09CB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96350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49956E-7D02-4EC5-9F2B-1E50A254D68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77E03A-CBFC-4CEF-A310-E1AB8D09CB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53448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extLst>
              <a:ext uri="{BEBA8EAE-BF5A-486C-A8C5-ECC9F3942E4B}">
                <a14:imgProps xmlns:a14="http://schemas.microsoft.com/office/drawing/2010/main">
                  <a14:imgLayer r:embed="rId14">
                    <a14:imgEffect>
                      <a14:artisticMarker size="1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49956E-7D02-4EC5-9F2B-1E50A254D68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77E03A-CBFC-4CEF-A310-E1AB8D09CB8C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27082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slide" Target="slide1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://cs.wikipedia.org/wiki/%C5%BDelezn%C3%A1_ruda" TargetMode="External"/><Relationship Id="rId3" Type="http://schemas.openxmlformats.org/officeDocument/2006/relationships/hyperlink" Target="http://cs.wikipedia.org/wiki/P%C3%A1skovan%C3%A1_%C5%BEelezn%C3%A1_ruda" TargetMode="External"/><Relationship Id="rId7" Type="http://schemas.openxmlformats.org/officeDocument/2006/relationships/hyperlink" Target="http://cs.wikipedia.org/wiki/Magnetit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cs.wikipedia.org/wiki/Hn%C4%9Bdel" TargetMode="External"/><Relationship Id="rId5" Type="http://schemas.openxmlformats.org/officeDocument/2006/relationships/hyperlink" Target="http://cs.wikipedia.org/wiki/Krevel" TargetMode="External"/><Relationship Id="rId4" Type="http://schemas.openxmlformats.org/officeDocument/2006/relationships/hyperlink" Target="http://cs.wikipedia.org/wiki/Ocelek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png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w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1004644" y="3063994"/>
            <a:ext cx="7772400" cy="1323975"/>
          </a:xfrm>
        </p:spPr>
        <p:txBody>
          <a:bodyPr>
            <a:normAutofit/>
          </a:bodyPr>
          <a:lstStyle/>
          <a:p>
            <a:pPr eaLnBrk="1" hangingPunct="1"/>
            <a:r>
              <a:rPr lang="cs-CZ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60000" dist="29997" dir="5400000" sy="-100000" algn="bl" rotWithShape="0"/>
                </a:effectLst>
              </a:rPr>
              <a:t>Technické železo</a:t>
            </a:r>
            <a:endParaRPr lang="cs-CZ" sz="4800" dirty="0" smtClean="0">
              <a:solidFill>
                <a:schemeClr val="tx1"/>
              </a:solidFill>
              <a:effectLst>
                <a:reflection blurRad="6350" stA="60000" endA="900" endPos="60000" dist="29997" dir="5400000" sy="-100000" algn="bl" rotWithShape="0"/>
              </a:effectLst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VY_32_INOVACE_22_Technicke_zelezo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3141663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11400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:cut/>
      </p:transition>
    </mc:Choice>
    <mc:Fallback xmlns="">
      <p:transition spd="slow"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11559" y="460222"/>
            <a:ext cx="8635697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Poslední surovinou, která je nedílnou součástí</a:t>
            </a:r>
          </a:p>
          <a:p>
            <a:r>
              <a:rPr lang="cs-CZ" sz="3200" dirty="0"/>
              <a:t>v</a:t>
            </a:r>
            <a:r>
              <a:rPr lang="cs-CZ" sz="3200" dirty="0" smtClean="0"/>
              <a:t>ýroby surového železa jsou …………………………</a:t>
            </a:r>
          </a:p>
          <a:p>
            <a:r>
              <a:rPr lang="cs-CZ" sz="3200" dirty="0" smtClean="0"/>
              <a:t>..................., které mají čistící funkci. To znamená, </a:t>
            </a:r>
          </a:p>
          <a:p>
            <a:r>
              <a:rPr lang="cs-CZ" sz="3200" dirty="0"/>
              <a:t>ž</a:t>
            </a:r>
            <a:r>
              <a:rPr lang="cs-CZ" sz="3200" dirty="0" smtClean="0"/>
              <a:t>e přebírají z rudy a koksu nežádoucí látky.</a:t>
            </a:r>
          </a:p>
          <a:p>
            <a:r>
              <a:rPr lang="cs-CZ" sz="3200" dirty="0" smtClean="0"/>
              <a:t>Dále chrání železo, aby mělo potřebné chemické</a:t>
            </a:r>
          </a:p>
          <a:p>
            <a:r>
              <a:rPr lang="cs-CZ" sz="3200" dirty="0" smtClean="0"/>
              <a:t>složení a nebylo nadměrně nasycováno uhlíkem</a:t>
            </a:r>
          </a:p>
          <a:p>
            <a:r>
              <a:rPr lang="cs-CZ" sz="3200" dirty="0"/>
              <a:t>n</a:t>
            </a:r>
            <a:r>
              <a:rPr lang="cs-CZ" sz="3200" dirty="0" smtClean="0"/>
              <a:t>ebo nebylo oxidováno vzduchem.</a:t>
            </a:r>
          </a:p>
          <a:p>
            <a:endParaRPr lang="cs-CZ" sz="3200" dirty="0"/>
          </a:p>
          <a:p>
            <a:endParaRPr lang="cs-CZ" sz="3200" dirty="0" smtClean="0"/>
          </a:p>
          <a:p>
            <a:endParaRPr lang="cs-CZ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680" y="4005064"/>
            <a:ext cx="36576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395536" y="5805264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/>
              <a:t>struskotvorné </a:t>
            </a:r>
            <a:r>
              <a:rPr lang="cs-CZ" sz="2800" b="1" dirty="0" smtClean="0"/>
              <a:t> přísady</a:t>
            </a:r>
            <a:endParaRPr lang="cs-CZ" sz="2800" b="1" dirty="0"/>
          </a:p>
        </p:txBody>
      </p:sp>
      <p:sp>
        <p:nvSpPr>
          <p:cNvPr id="4" name="Obdélník 3">
            <a:hlinkClick r:id="rId4" action="ppaction://hlinksldjump"/>
          </p:cNvPr>
          <p:cNvSpPr/>
          <p:nvPr/>
        </p:nvSpPr>
        <p:spPr>
          <a:xfrm>
            <a:off x="323528" y="5805264"/>
            <a:ext cx="3744416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TextovéPole 4"/>
          <p:cNvSpPr txBox="1"/>
          <p:nvPr/>
        </p:nvSpPr>
        <p:spPr>
          <a:xfrm>
            <a:off x="319854" y="4293096"/>
            <a:ext cx="409419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Doplň vhodně do textu</a:t>
            </a:r>
          </a:p>
          <a:p>
            <a:r>
              <a:rPr lang="cs-CZ" sz="3200" b="1" dirty="0" smtClean="0">
                <a:solidFill>
                  <a:srgbClr val="FF0000"/>
                </a:solidFill>
              </a:rPr>
              <a:t>(řešení v rámečku)</a:t>
            </a:r>
            <a:endParaRPr lang="cs-CZ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73287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000">
        <p14:vortex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bdélník 3"/>
          <p:cNvSpPr/>
          <p:nvPr/>
        </p:nvSpPr>
        <p:spPr>
          <a:xfrm>
            <a:off x="323528" y="5805264"/>
            <a:ext cx="3744416" cy="5232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611559" y="460222"/>
            <a:ext cx="8635697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Poslední surovinou, která je nedílnou součástí</a:t>
            </a:r>
          </a:p>
          <a:p>
            <a:r>
              <a:rPr lang="cs-CZ" sz="3200" dirty="0"/>
              <a:t>v</a:t>
            </a:r>
            <a:r>
              <a:rPr lang="cs-CZ" sz="3200" dirty="0" smtClean="0"/>
              <a:t>ýroby surového železa jsou …………………………</a:t>
            </a:r>
          </a:p>
          <a:p>
            <a:r>
              <a:rPr lang="cs-CZ" sz="3200" dirty="0" smtClean="0"/>
              <a:t>..................., které mají čistící funkci. To znamená, </a:t>
            </a:r>
          </a:p>
          <a:p>
            <a:r>
              <a:rPr lang="cs-CZ" sz="3200" dirty="0"/>
              <a:t>ž</a:t>
            </a:r>
            <a:r>
              <a:rPr lang="cs-CZ" sz="3200" dirty="0" smtClean="0"/>
              <a:t>e přebírají z rudy a koksu nežádoucí látky.</a:t>
            </a:r>
          </a:p>
          <a:p>
            <a:r>
              <a:rPr lang="cs-CZ" sz="3200" dirty="0" smtClean="0"/>
              <a:t>Dále chrání železo, aby mělo potřebné chemické</a:t>
            </a:r>
          </a:p>
          <a:p>
            <a:r>
              <a:rPr lang="cs-CZ" sz="3200" dirty="0" smtClean="0"/>
              <a:t>složení a nebylo nadměrně nasycováno uhlíkem</a:t>
            </a:r>
          </a:p>
          <a:p>
            <a:r>
              <a:rPr lang="cs-CZ" sz="3200" dirty="0"/>
              <a:t>n</a:t>
            </a:r>
            <a:r>
              <a:rPr lang="cs-CZ" sz="3200" dirty="0" smtClean="0"/>
              <a:t>ebo nebylo oxidováno vzduchem.</a:t>
            </a:r>
          </a:p>
          <a:p>
            <a:endParaRPr lang="cs-CZ" sz="3200" dirty="0"/>
          </a:p>
          <a:p>
            <a:endParaRPr lang="cs-CZ" sz="3200" dirty="0" smtClean="0"/>
          </a:p>
          <a:p>
            <a:endParaRPr lang="cs-CZ" sz="3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7680" y="4005064"/>
            <a:ext cx="3657600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395536" y="5805264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/>
              <a:t>struskotvorné </a:t>
            </a:r>
            <a:r>
              <a:rPr lang="cs-CZ" sz="2800" b="1" dirty="0" smtClean="0"/>
              <a:t> přísady</a:t>
            </a:r>
            <a:endParaRPr lang="cs-CZ" sz="28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319854" y="4293096"/>
            <a:ext cx="4094198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Doplň vhodně do textu</a:t>
            </a:r>
          </a:p>
          <a:p>
            <a:r>
              <a:rPr lang="cs-CZ" sz="3200" b="1" dirty="0" smtClean="0">
                <a:solidFill>
                  <a:srgbClr val="FF0000"/>
                </a:solidFill>
              </a:rPr>
              <a:t>(řešení v rámečku)</a:t>
            </a:r>
            <a:endParaRPr lang="cs-CZ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68150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000">
        <p14:shred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cs-CZ" sz="3600" dirty="0" smtClean="0"/>
              <a:t>Seznam literatury a zdrojů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001419"/>
          </a:xfrm>
        </p:spPr>
        <p:txBody>
          <a:bodyPr>
            <a:normAutofit lnSpcReduction="10000"/>
          </a:bodyPr>
          <a:lstStyle/>
          <a:p>
            <a:r>
              <a:rPr lang="cs-CZ" sz="2400" dirty="0">
                <a:hlinkClick r:id="rId3"/>
              </a:rPr>
              <a:t>http://cs.wikipedia.org/wiki/P%C3%A1skovan%C3%A1_%</a:t>
            </a:r>
            <a:r>
              <a:rPr lang="cs-CZ" sz="2400" dirty="0" smtClean="0">
                <a:hlinkClick r:id="rId3"/>
              </a:rPr>
              <a:t>C5%BEelezn%C3%A1_ruda</a:t>
            </a:r>
            <a:endParaRPr lang="cs-CZ" sz="2400" dirty="0" smtClean="0"/>
          </a:p>
          <a:p>
            <a:r>
              <a:rPr lang="cs-CZ" sz="2400" dirty="0">
                <a:hlinkClick r:id="rId4"/>
              </a:rPr>
              <a:t>http://</a:t>
            </a:r>
            <a:r>
              <a:rPr lang="cs-CZ" sz="2400" dirty="0" smtClean="0">
                <a:hlinkClick r:id="rId4"/>
              </a:rPr>
              <a:t>cs.wikipedia.org/wiki/Ocelek</a:t>
            </a:r>
            <a:endParaRPr lang="cs-CZ" sz="2400" dirty="0" smtClean="0"/>
          </a:p>
          <a:p>
            <a:r>
              <a:rPr lang="cs-CZ" sz="2400" dirty="0">
                <a:hlinkClick r:id="rId5"/>
              </a:rPr>
              <a:t>http://</a:t>
            </a:r>
            <a:r>
              <a:rPr lang="cs-CZ" sz="2400" dirty="0" smtClean="0">
                <a:hlinkClick r:id="rId5"/>
              </a:rPr>
              <a:t>cs.wikipedia.org/wiki/Krevel</a:t>
            </a:r>
            <a:endParaRPr lang="cs-CZ" sz="2400" dirty="0" smtClean="0"/>
          </a:p>
          <a:p>
            <a:r>
              <a:rPr lang="cs-CZ" sz="2400" dirty="0">
                <a:hlinkClick r:id="rId6"/>
              </a:rPr>
              <a:t>http://</a:t>
            </a:r>
            <a:r>
              <a:rPr lang="cs-CZ" sz="2400" dirty="0" smtClean="0">
                <a:hlinkClick r:id="rId6"/>
              </a:rPr>
              <a:t>cs.wikipedia.org/wiki/Hn%C4%9Bdel</a:t>
            </a:r>
            <a:endParaRPr lang="cs-CZ" sz="2400" dirty="0" smtClean="0"/>
          </a:p>
          <a:p>
            <a:r>
              <a:rPr lang="cs-CZ" sz="2400" dirty="0">
                <a:hlinkClick r:id="rId7"/>
              </a:rPr>
              <a:t>http://</a:t>
            </a:r>
            <a:r>
              <a:rPr lang="cs-CZ" sz="2400" dirty="0" smtClean="0">
                <a:hlinkClick r:id="rId7"/>
              </a:rPr>
              <a:t>cs.wikipedia.org/wiki/Magnetit</a:t>
            </a:r>
            <a:endParaRPr lang="cs-CZ" sz="2400" dirty="0" smtClean="0"/>
          </a:p>
          <a:p>
            <a:r>
              <a:rPr lang="cs-CZ" sz="2400" dirty="0">
                <a:hlinkClick r:id="rId8"/>
              </a:rPr>
              <a:t>http://cs.wikipedia.org/wiki/%</a:t>
            </a:r>
            <a:r>
              <a:rPr lang="cs-CZ" sz="2400" dirty="0" smtClean="0">
                <a:hlinkClick r:id="rId8"/>
              </a:rPr>
              <a:t>C5%BDelezn%C3%A1_ruda</a:t>
            </a:r>
            <a:endParaRPr lang="cs-CZ" sz="2400" dirty="0" smtClean="0"/>
          </a:p>
          <a:p>
            <a:r>
              <a:rPr lang="cs-CZ" sz="2400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r>
              <a:rPr lang="cs-CZ" sz="2400" dirty="0">
                <a:solidFill>
                  <a:schemeClr val="tx2"/>
                </a:solidFill>
              </a:rPr>
              <a:t>Otakar </a:t>
            </a:r>
            <a:r>
              <a:rPr lang="cs-CZ" sz="2400" dirty="0" err="1">
                <a:solidFill>
                  <a:schemeClr val="tx2"/>
                </a:solidFill>
              </a:rPr>
              <a:t>Bothe</a:t>
            </a:r>
            <a:r>
              <a:rPr lang="cs-CZ" sz="2400" dirty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sz="2400" smtClean="0">
                <a:solidFill>
                  <a:schemeClr val="tx2"/>
                </a:solidFill>
              </a:rPr>
              <a:t>Ostatní obrázky </a:t>
            </a:r>
            <a:r>
              <a:rPr lang="cs-CZ" sz="2400" dirty="0">
                <a:solidFill>
                  <a:schemeClr val="tx2"/>
                </a:solidFill>
              </a:rPr>
              <a:t>použity z knihovny Klipartu</a:t>
            </a:r>
          </a:p>
          <a:p>
            <a:pPr marL="0" indent="0">
              <a:buNone/>
            </a:pPr>
            <a:endParaRPr lang="cs-CZ" sz="2400" dirty="0"/>
          </a:p>
          <a:p>
            <a:endParaRPr lang="cs-CZ" sz="2400" dirty="0"/>
          </a:p>
          <a:p>
            <a:pPr marL="0" indent="0">
              <a:buNone/>
            </a:pPr>
            <a:endParaRPr lang="cs-CZ" sz="2400" dirty="0"/>
          </a:p>
          <a:p>
            <a:endParaRPr lang="cs-CZ" sz="2400" dirty="0"/>
          </a:p>
          <a:p>
            <a:endParaRPr lang="cs-CZ" sz="2400" dirty="0"/>
          </a:p>
          <a:p>
            <a:endParaRPr lang="cs-CZ" sz="2400" dirty="0" smtClean="0"/>
          </a:p>
          <a:p>
            <a:endParaRPr lang="cs-CZ" sz="2400" dirty="0"/>
          </a:p>
          <a:p>
            <a:endParaRPr lang="cs-CZ" sz="2400" dirty="0" smtClean="0"/>
          </a:p>
          <a:p>
            <a:endParaRPr lang="cs-CZ" sz="2400" dirty="0"/>
          </a:p>
          <a:p>
            <a:endParaRPr lang="cs-CZ" sz="2400" dirty="0"/>
          </a:p>
        </p:txBody>
      </p:sp>
    </p:spTree>
    <p:extLst>
      <p:ext uri="{BB962C8B-B14F-4D97-AF65-F5344CB8AC3E}">
        <p14:creationId xmlns:p14="http://schemas.microsoft.com/office/powerpoint/2010/main" val="2721801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smtClean="0"/>
              <a:t>Záznamový list výukového materiálu</a:t>
            </a:r>
            <a:br>
              <a:rPr lang="cs-CZ" sz="1800" b="1" smtClean="0"/>
            </a:br>
            <a:endParaRPr lang="cs-CZ" sz="180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21612085"/>
              </p:ext>
            </p:extLst>
          </p:nvPr>
        </p:nvGraphicFramePr>
        <p:xfrm>
          <a:off x="457200" y="1600200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Technické železo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VY_32_INOVACE_22_Technicke_zelezo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12.10.2012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výroby surového železa.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6904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C:\Documents and Settings\kral\Local Settings\Temporary Internet Files\Content.IE5\9FXP47K0\MC90035736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41033" y="4071938"/>
            <a:ext cx="1295400" cy="1817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Documents and Settings\kral\Local Settings\Temporary Internet Files\Content.IE5\PGW5NDY0\MC90015577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3175" y="4277667"/>
            <a:ext cx="1762125" cy="1797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C:\Documents and Settings\kral\Local Settings\Temporary Internet Files\Content.IE5\4P1Y0VO1\MC900289985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1041429"/>
            <a:ext cx="2286000" cy="2478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 descr="C:\Documents and Settings\kral\Local Settings\Temporary Internet Files\Content.IE5\H57XJF3W\MC900240691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4277667"/>
            <a:ext cx="1827213" cy="1784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C:\Documents and Settings\kral\Local Settings\Temporary Internet Files\Content.IE5\9FXP47K0\MC900281081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092783"/>
            <a:ext cx="2697163" cy="2366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C:\Documents and Settings\kral\Local Settings\Temporary Internet Files\Content.IE5\9FXP47K0\MC900060119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3175" y="1637296"/>
            <a:ext cx="1304925" cy="182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1675781" y="260648"/>
            <a:ext cx="59028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>
                <a:solidFill>
                  <a:srgbClr val="FF0000"/>
                </a:solidFill>
              </a:rPr>
              <a:t>TROCHU INSPIRACE NA ÚVOD</a:t>
            </a:r>
            <a:endParaRPr lang="cs-CZ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0971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Marker size="100"/>
                    </a14:imgEffect>
                  </a14:imgLayer>
                </a14:imgProps>
              </a:ext>
            </a:extLst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cs-CZ" sz="3200" dirty="0" smtClean="0"/>
              <a:t>Výroba surového železa.</a:t>
            </a:r>
            <a:br>
              <a:rPr lang="cs-CZ" sz="3200" dirty="0" smtClean="0"/>
            </a:br>
            <a:r>
              <a:rPr lang="cs-CZ" sz="3200" b="1" dirty="0" smtClean="0">
                <a:solidFill>
                  <a:srgbClr val="FF0000"/>
                </a:solidFill>
              </a:rPr>
              <a:t>(doplň správné informace)</a:t>
            </a:r>
            <a:endParaRPr lang="cs-CZ" sz="3200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Čisté železo se v přírodě ……………., ale získává se zpracováním ……, ve kterých je obsažené. Železná ruda je hornina, která obsahuje železo (minimálně ……%) v takové formě, která ho umožňuje získat hutnickými metodami. </a:t>
            </a:r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582323"/>
            <a:ext cx="2095500" cy="1095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/>
          <p:nvPr/>
        </p:nvSpPr>
        <p:spPr>
          <a:xfrm>
            <a:off x="997124" y="5726434"/>
            <a:ext cx="5807124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400" dirty="0"/>
              <a:t>http://cs.wikipedia.org/wiki/%C5%BDelezn%C3%A1_ruda</a:t>
            </a:r>
          </a:p>
        </p:txBody>
      </p:sp>
      <p:pic>
        <p:nvPicPr>
          <p:cNvPr id="2050" name="Picture 2" descr="C:\Users\Mirek\AppData\Local\Microsoft\Windows\Temporary Internet Files\Content.IE5\ET3COPW5\MP900422819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4069533"/>
            <a:ext cx="1766371" cy="2648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00163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r>
              <a:rPr lang="cs-CZ" b="1" dirty="0" smtClean="0">
                <a:solidFill>
                  <a:srgbClr val="FF0000"/>
                </a:solidFill>
              </a:rPr>
              <a:t>Dokážeš označit správné rudy</a:t>
            </a:r>
            <a:endParaRPr lang="cs-CZ" b="1" dirty="0">
              <a:solidFill>
                <a:srgbClr val="FF00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/>
          <a:lstStyle/>
          <a:p>
            <a:pPr marL="0" indent="0">
              <a:buNone/>
            </a:pPr>
            <a:r>
              <a:rPr lang="cs-CZ" dirty="0"/>
              <a:t>Podle toho, jakou chemickou </a:t>
            </a:r>
            <a:r>
              <a:rPr lang="cs-CZ" dirty="0" smtClean="0"/>
              <a:t>sloučeninu </a:t>
            </a:r>
            <a:r>
              <a:rPr lang="cs-CZ" dirty="0"/>
              <a:t>železa ruda obsahuje, rozlišují se následující typy </a:t>
            </a:r>
            <a:r>
              <a:rPr lang="cs-CZ" dirty="0" smtClean="0"/>
              <a:t>rud:</a:t>
            </a:r>
          </a:p>
          <a:p>
            <a:r>
              <a:rPr lang="cs-CZ" dirty="0" smtClean="0"/>
              <a:t>………………………… (magnetit)</a:t>
            </a:r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sz="1400" dirty="0" smtClean="0"/>
          </a:p>
          <a:p>
            <a:pPr marL="0" indent="0">
              <a:buNone/>
            </a:pPr>
            <a:endParaRPr lang="cs-CZ" sz="1400" dirty="0" smtClean="0"/>
          </a:p>
          <a:p>
            <a:pPr marL="0" indent="0">
              <a:buNone/>
            </a:pPr>
            <a:endParaRPr lang="cs-CZ" dirty="0" smtClean="0"/>
          </a:p>
          <a:p>
            <a:r>
              <a:rPr lang="cs-CZ" dirty="0" smtClean="0"/>
              <a:t>…………………………… (limonit)</a:t>
            </a:r>
          </a:p>
          <a:p>
            <a:endParaRPr lang="cs-CZ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2082924"/>
            <a:ext cx="2362200" cy="1562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7102" y="4089731"/>
            <a:ext cx="2362200" cy="178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Obdélník 3"/>
          <p:cNvSpPr/>
          <p:nvPr/>
        </p:nvSpPr>
        <p:spPr>
          <a:xfrm>
            <a:off x="4460191" y="5870906"/>
            <a:ext cx="3347519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dirty="0"/>
              <a:t>http://cs.wikipedia.org/wiki/Hn%C4%9Bdel</a:t>
            </a:r>
          </a:p>
        </p:txBody>
      </p:sp>
      <p:sp>
        <p:nvSpPr>
          <p:cNvPr id="5" name="Obdélník 4"/>
          <p:cNvSpPr/>
          <p:nvPr/>
        </p:nvSpPr>
        <p:spPr>
          <a:xfrm>
            <a:off x="5148064" y="3645024"/>
            <a:ext cx="295382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dirty="0"/>
              <a:t>http://cs.wikipedia.org/wiki/Magnetit</a:t>
            </a:r>
          </a:p>
        </p:txBody>
      </p:sp>
    </p:spTree>
    <p:extLst>
      <p:ext uri="{BB962C8B-B14F-4D97-AF65-F5344CB8AC3E}">
        <p14:creationId xmlns:p14="http://schemas.microsoft.com/office/powerpoint/2010/main" val="231059965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115616" y="1340768"/>
            <a:ext cx="43166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cs-CZ" sz="3200" dirty="0" smtClean="0"/>
              <a:t>………………… (hematit)</a:t>
            </a:r>
            <a:endParaRPr lang="cs-CZ" sz="32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7183" y="454943"/>
            <a:ext cx="2362200" cy="177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5352204" y="2348880"/>
            <a:ext cx="2732158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dirty="0"/>
              <a:t>http://cs.wikipedia.org/wiki/Krevel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1192977" y="4743313"/>
            <a:ext cx="475906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cs-CZ" sz="3200" dirty="0" smtClean="0"/>
              <a:t>…………………….. (</a:t>
            </a:r>
            <a:r>
              <a:rPr lang="cs-CZ" sz="3200" dirty="0" err="1" smtClean="0"/>
              <a:t>šamozit</a:t>
            </a:r>
            <a:r>
              <a:rPr lang="cs-CZ" sz="3200" dirty="0" smtClean="0"/>
              <a:t>)</a:t>
            </a:r>
            <a:endParaRPr lang="cs-CZ" sz="3200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789" y="4952484"/>
            <a:ext cx="2095500" cy="1257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Obdélník 4"/>
          <p:cNvSpPr/>
          <p:nvPr/>
        </p:nvSpPr>
        <p:spPr>
          <a:xfrm>
            <a:off x="3100031" y="6237312"/>
            <a:ext cx="56960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200" dirty="0"/>
              <a:t>http://cs.wikipedia.org/wiki/P%C3%A1skovan%C3%A1_%C5%BEelezn%C3%A1_ruda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1192977" y="3085755"/>
            <a:ext cx="4517583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cs-CZ" sz="3200" dirty="0" smtClean="0"/>
              <a:t>…………………….. (siderit)</a:t>
            </a:r>
            <a:endParaRPr lang="cs-CZ" sz="3200" dirty="0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3100" y="2763711"/>
            <a:ext cx="1757164" cy="1771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Obdélník 6"/>
          <p:cNvSpPr/>
          <p:nvPr/>
        </p:nvSpPr>
        <p:spPr>
          <a:xfrm>
            <a:off x="4932040" y="4531213"/>
            <a:ext cx="2778453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400" dirty="0"/>
              <a:t>http://cs.wikipedia.org/wiki/Ocelek</a:t>
            </a:r>
          </a:p>
        </p:txBody>
      </p:sp>
    </p:spTree>
    <p:extLst>
      <p:ext uri="{BB962C8B-B14F-4D97-AF65-F5344CB8AC3E}">
        <p14:creationId xmlns:p14="http://schemas.microsoft.com/office/powerpoint/2010/main" val="421708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14:prism isInverted="1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83568" y="692696"/>
            <a:ext cx="7877478" cy="501675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Železné rudy se zpravidla těží v povrchových</a:t>
            </a:r>
          </a:p>
          <a:p>
            <a:r>
              <a:rPr lang="cs-CZ" sz="3200" dirty="0"/>
              <a:t>d</a:t>
            </a:r>
            <a:r>
              <a:rPr lang="cs-CZ" sz="3200" dirty="0" smtClean="0"/>
              <a:t>olech. Nejvýznamnější naleziště železné rudy</a:t>
            </a:r>
          </a:p>
          <a:p>
            <a:r>
              <a:rPr lang="cs-CZ" sz="3200" dirty="0"/>
              <a:t>j</a:t>
            </a:r>
            <a:r>
              <a:rPr lang="cs-CZ" sz="3200" dirty="0" smtClean="0"/>
              <a:t>sou v …………………………………………………………….</a:t>
            </a:r>
          </a:p>
          <a:p>
            <a:endParaRPr lang="cs-CZ" sz="3200" dirty="0" smtClean="0"/>
          </a:p>
          <a:p>
            <a:r>
              <a:rPr lang="cs-CZ" sz="3200" dirty="0" smtClean="0"/>
              <a:t>Brazílie                         Rusko USA                 Čína</a:t>
            </a:r>
            <a:endParaRPr lang="cs-CZ" sz="3200" dirty="0"/>
          </a:p>
          <a:p>
            <a:r>
              <a:rPr lang="cs-CZ" sz="3200" dirty="0" smtClean="0"/>
              <a:t>ČR, Finsko                    Kanada, JAR</a:t>
            </a:r>
          </a:p>
          <a:p>
            <a:endParaRPr lang="cs-CZ" sz="3200" dirty="0" smtClean="0"/>
          </a:p>
          <a:p>
            <a:r>
              <a:rPr lang="cs-CZ" sz="3200" dirty="0" smtClean="0"/>
              <a:t>Aby se mohla železná ruda použít pro výrobu</a:t>
            </a:r>
          </a:p>
          <a:p>
            <a:r>
              <a:rPr lang="cs-CZ" sz="3200" dirty="0"/>
              <a:t>s</a:t>
            </a:r>
            <a:r>
              <a:rPr lang="cs-CZ" sz="3200" dirty="0" smtClean="0"/>
              <a:t>urového železa, musí se pro výrobu připravit.</a:t>
            </a:r>
          </a:p>
          <a:p>
            <a:r>
              <a:rPr lang="cs-CZ" sz="3200" dirty="0" smtClean="0"/>
              <a:t>Nejdříve se ruda drtí v drtičích  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899592" y="46365"/>
            <a:ext cx="691586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dirty="0" smtClean="0">
                <a:solidFill>
                  <a:srgbClr val="FF0000"/>
                </a:solidFill>
              </a:rPr>
              <a:t>Vyber z nabízených možností 4 státy</a:t>
            </a:r>
            <a:endParaRPr lang="cs-CZ" sz="3600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Users\Mirek\AppData\Local\Microsoft\Windows\Temporary Internet Files\Content.IE5\J0OY2UGZ\MC90028079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2568718"/>
            <a:ext cx="1062037" cy="1417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Mirek\AppData\Local\Microsoft\Windows\Temporary Internet Files\Content.IE5\BITYWE3R\MC900329608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2063" y="2400300"/>
            <a:ext cx="1548191" cy="1586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61078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467544" y="1052736"/>
            <a:ext cx="8292335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Nedílnou součástí drtícího zařízeni jsou …………..,</a:t>
            </a:r>
          </a:p>
          <a:p>
            <a:r>
              <a:rPr lang="cs-CZ" sz="3200" dirty="0"/>
              <a:t>v</a:t>
            </a:r>
            <a:r>
              <a:rPr lang="cs-CZ" sz="3200" dirty="0" smtClean="0"/>
              <a:t>e kterých se ruda třídí podle velikosti a zbavuje</a:t>
            </a:r>
          </a:p>
          <a:p>
            <a:r>
              <a:rPr lang="cs-CZ" sz="3200" dirty="0"/>
              <a:t>s</a:t>
            </a:r>
            <a:r>
              <a:rPr lang="cs-CZ" sz="3200" dirty="0" smtClean="0"/>
              <a:t>e ……………., která v sobě neobsahuje žádné </a:t>
            </a:r>
          </a:p>
          <a:p>
            <a:r>
              <a:rPr lang="cs-CZ" sz="3200" dirty="0"/>
              <a:t>ž</a:t>
            </a:r>
            <a:r>
              <a:rPr lang="cs-CZ" sz="3200" dirty="0" smtClean="0"/>
              <a:t>elezo. To se provádí pomocí ………………………….</a:t>
            </a:r>
          </a:p>
          <a:p>
            <a:r>
              <a:rPr lang="cs-CZ" sz="3200" dirty="0" smtClean="0"/>
              <a:t>Po rozdrcení a roztřídění se prachová ruda </a:t>
            </a:r>
          </a:p>
          <a:p>
            <a:r>
              <a:rPr lang="cs-CZ" sz="3200" dirty="0" smtClean="0"/>
              <a:t>smíchaná s ………… a ……………spéká při vysoké</a:t>
            </a:r>
          </a:p>
          <a:p>
            <a:r>
              <a:rPr lang="cs-CZ" sz="3200" dirty="0" smtClean="0"/>
              <a:t>teplotě. Účelem spékání je odstranění oxidu </a:t>
            </a:r>
          </a:p>
          <a:p>
            <a:r>
              <a:rPr lang="cs-CZ" sz="3200" dirty="0"/>
              <a:t>u</a:t>
            </a:r>
            <a:r>
              <a:rPr lang="cs-CZ" sz="3200" dirty="0" smtClean="0"/>
              <a:t>hličitého (CO</a:t>
            </a:r>
            <a:r>
              <a:rPr lang="cs-CZ" sz="1400" dirty="0" smtClean="0"/>
              <a:t>2</a:t>
            </a:r>
            <a:r>
              <a:rPr lang="cs-CZ" sz="3200" dirty="0" smtClean="0"/>
              <a:t>) z rudy. </a:t>
            </a:r>
            <a:endParaRPr lang="cs-CZ" sz="3200" dirty="0"/>
          </a:p>
        </p:txBody>
      </p:sp>
      <p:sp>
        <p:nvSpPr>
          <p:cNvPr id="3" name="TextovéPole 2"/>
          <p:cNvSpPr txBox="1"/>
          <p:nvPr/>
        </p:nvSpPr>
        <p:spPr>
          <a:xfrm>
            <a:off x="611560" y="5733256"/>
            <a:ext cx="825193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„hlušiny, vápencem, elektromagnetu, koksem, třídiče“</a:t>
            </a:r>
            <a:endParaRPr lang="cs-CZ" sz="2800" b="1" dirty="0">
              <a:solidFill>
                <a:srgbClr val="FF0000"/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611560" y="548680"/>
            <a:ext cx="82571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FF0000"/>
                </a:solidFill>
              </a:rPr>
              <a:t>Ze zásobníku pod textem doplň správná slova do textu</a:t>
            </a:r>
            <a:endParaRPr lang="cs-CZ" sz="28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22736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11560" y="836712"/>
            <a:ext cx="7926785" cy="45243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dirty="0" smtClean="0"/>
              <a:t>Další důležitou a nezbytnou surovinou pro</a:t>
            </a:r>
          </a:p>
          <a:p>
            <a:r>
              <a:rPr lang="cs-CZ" sz="3200" dirty="0"/>
              <a:t>v</a:t>
            </a:r>
            <a:r>
              <a:rPr lang="cs-CZ" sz="3200" dirty="0" smtClean="0"/>
              <a:t>ýrobu surového železa je palivo, které dodává</a:t>
            </a:r>
          </a:p>
          <a:p>
            <a:r>
              <a:rPr lang="cs-CZ" sz="3200" dirty="0"/>
              <a:t>v</a:t>
            </a:r>
            <a:r>
              <a:rPr lang="cs-CZ" sz="3200" dirty="0" smtClean="0"/>
              <a:t>ysoké peci teplo potřebné pro hutní proces a</a:t>
            </a:r>
          </a:p>
          <a:p>
            <a:r>
              <a:rPr lang="cs-CZ" sz="3200" dirty="0"/>
              <a:t>d</a:t>
            </a:r>
            <a:r>
              <a:rPr lang="cs-CZ" sz="3200" dirty="0" smtClean="0"/>
              <a:t>ále uhlík nebo oxid uhelnatý. </a:t>
            </a:r>
            <a:endParaRPr lang="cs-CZ" sz="3200" dirty="0"/>
          </a:p>
          <a:p>
            <a:r>
              <a:rPr lang="cs-CZ" sz="3200" dirty="0" smtClean="0"/>
              <a:t>Jako palivo se používá hutnický koks, protože</a:t>
            </a:r>
          </a:p>
          <a:p>
            <a:r>
              <a:rPr lang="cs-CZ" sz="3200" dirty="0"/>
              <a:t>d</a:t>
            </a:r>
            <a:r>
              <a:rPr lang="cs-CZ" sz="3200" dirty="0" smtClean="0"/>
              <a:t>osahuje vyšších teplot než obyčejné uhlí.</a:t>
            </a:r>
          </a:p>
          <a:p>
            <a:r>
              <a:rPr lang="cs-CZ" sz="3200" dirty="0" smtClean="0"/>
              <a:t>Koks se vyrábí </a:t>
            </a:r>
            <a:r>
              <a:rPr lang="cs-CZ" sz="3200" dirty="0" err="1" smtClean="0"/>
              <a:t>vysokotepelnou</a:t>
            </a:r>
            <a:r>
              <a:rPr lang="cs-CZ" sz="3200" dirty="0" smtClean="0"/>
              <a:t> karbonizací</a:t>
            </a:r>
          </a:p>
          <a:p>
            <a:r>
              <a:rPr lang="cs-CZ" sz="3200" dirty="0" smtClean="0"/>
              <a:t>(tj. zahříváním asi při 1000 °C bez přístupu</a:t>
            </a:r>
          </a:p>
          <a:p>
            <a:r>
              <a:rPr lang="cs-CZ" sz="3200" dirty="0"/>
              <a:t>v</a:t>
            </a:r>
            <a:r>
              <a:rPr lang="cs-CZ" sz="3200" dirty="0" smtClean="0"/>
              <a:t>zduchu) černého uhlí. </a:t>
            </a:r>
            <a:endParaRPr lang="cs-CZ" sz="3200" dirty="0"/>
          </a:p>
        </p:txBody>
      </p:sp>
      <p:sp>
        <p:nvSpPr>
          <p:cNvPr id="3" name="Obdélník 2"/>
          <p:cNvSpPr/>
          <p:nvPr/>
        </p:nvSpPr>
        <p:spPr>
          <a:xfrm>
            <a:off x="4355976" y="2852936"/>
            <a:ext cx="2304256" cy="432048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" name="Obdélník 3"/>
          <p:cNvSpPr/>
          <p:nvPr/>
        </p:nvSpPr>
        <p:spPr>
          <a:xfrm>
            <a:off x="611560" y="3933056"/>
            <a:ext cx="864096" cy="36004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" name="Obdélník 4"/>
          <p:cNvSpPr/>
          <p:nvPr/>
        </p:nvSpPr>
        <p:spPr>
          <a:xfrm>
            <a:off x="3059832" y="3933056"/>
            <a:ext cx="468052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Obdélník 5"/>
          <p:cNvSpPr/>
          <p:nvPr/>
        </p:nvSpPr>
        <p:spPr>
          <a:xfrm>
            <a:off x="2195736" y="4869160"/>
            <a:ext cx="2160240" cy="36004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extovéPole 6"/>
          <p:cNvSpPr txBox="1"/>
          <p:nvPr/>
        </p:nvSpPr>
        <p:spPr>
          <a:xfrm>
            <a:off x="755576" y="5589240"/>
            <a:ext cx="7713009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Odsunutím zkontroluj chybějící text v článku</a:t>
            </a:r>
          </a:p>
          <a:p>
            <a:r>
              <a:rPr lang="cs-CZ" sz="3200" b="1" dirty="0" smtClean="0">
                <a:solidFill>
                  <a:srgbClr val="FF0000"/>
                </a:solidFill>
              </a:rPr>
              <a:t>(v případě prezentace kontroluje vyučující)</a:t>
            </a:r>
            <a:endParaRPr lang="cs-CZ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6080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237</TotalTime>
  <Words>606</Words>
  <Application>Microsoft Office PowerPoint</Application>
  <PresentationFormat>Předvádění na obrazovce (4:3)</PresentationFormat>
  <Paragraphs>132</Paragraphs>
  <Slides>12</Slides>
  <Notes>12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Motiv systému Office</vt:lpstr>
      <vt:lpstr>Technické železo</vt:lpstr>
      <vt:lpstr>Záznamový list výukového materiálu </vt:lpstr>
      <vt:lpstr>Prezentace aplikace PowerPoint</vt:lpstr>
      <vt:lpstr>Výroba surového železa. (doplň správné informace)</vt:lpstr>
      <vt:lpstr>Dokážeš označit správné rudy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Seznam literatury a zdrojů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Technické železo</dc:title>
  <dc:creator>Kralova</dc:creator>
  <cp:lastModifiedBy>Kralova</cp:lastModifiedBy>
  <cp:revision>29</cp:revision>
  <dcterms:created xsi:type="dcterms:W3CDTF">2013-03-13T08:24:58Z</dcterms:created>
  <dcterms:modified xsi:type="dcterms:W3CDTF">2013-07-01T05:41:29Z</dcterms:modified>
</cp:coreProperties>
</file>