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1"/>
  </p:notesMasterIdLst>
  <p:sldIdLst>
    <p:sldId id="264" r:id="rId2"/>
    <p:sldId id="265" r:id="rId3"/>
    <p:sldId id="257" r:id="rId4"/>
    <p:sldId id="258" r:id="rId5"/>
    <p:sldId id="259" r:id="rId6"/>
    <p:sldId id="261" r:id="rId7"/>
    <p:sldId id="262" r:id="rId8"/>
    <p:sldId id="266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DE30D-2784-46CD-A3A3-D8E33909D431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8E938-DCA4-4A72-8A15-8EF49DC82B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08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48093468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7626523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92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8007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48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796588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842663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0938738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29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Title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13259" y="1300786"/>
            <a:ext cx="6517482" cy="2509213"/>
          </a:xfrm>
        </p:spPr>
        <p:txBody>
          <a:bodyPr anchor="b">
            <a:normAutofit/>
          </a:bodyPr>
          <a:lstStyle>
            <a:lvl1pPr algn="ctr">
              <a:defRPr sz="48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13259" y="3886201"/>
            <a:ext cx="6517482" cy="1371599"/>
          </a:xfrm>
        </p:spPr>
        <p:txBody>
          <a:bodyPr>
            <a:normAutofit/>
          </a:bodyPr>
          <a:lstStyle>
            <a:lvl1pPr marL="0" indent="0" algn="ctr">
              <a:buNone/>
              <a:defRPr sz="22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0902454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46" y="4289374"/>
            <a:ext cx="7773324" cy="81161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888558" y="698261"/>
            <a:ext cx="7366899" cy="3214136"/>
          </a:xfrm>
          <a:prstGeom prst="roundRect">
            <a:avLst>
              <a:gd name="adj" fmla="val 4944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 algn="ctr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5108728"/>
            <a:ext cx="7773339" cy="682472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0776537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3427245"/>
          </a:xfrm>
        </p:spPr>
        <p:txBody>
          <a:bodyPr anchor="ctr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204821"/>
            <a:ext cx="7773339" cy="1586380"/>
          </a:xfrm>
        </p:spPr>
        <p:txBody>
          <a:bodyPr anchor="ctr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383598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4659" y="872588"/>
            <a:ext cx="6977064" cy="2729915"/>
          </a:xfrm>
        </p:spPr>
        <p:txBody>
          <a:bodyPr anchor="ctr"/>
          <a:lstStyle>
            <a:lvl1pPr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3"/>
          </p:nvPr>
        </p:nvSpPr>
        <p:spPr>
          <a:xfrm>
            <a:off x="1290484" y="3610032"/>
            <a:ext cx="6564224" cy="594788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372797"/>
            <a:ext cx="7773339" cy="1421053"/>
          </a:xfrm>
        </p:spPr>
        <p:txBody>
          <a:bodyPr anchor="ctr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  <p:sp>
        <p:nvSpPr>
          <p:cNvPr id="11" name="TextBox 10"/>
          <p:cNvSpPr txBox="1"/>
          <p:nvPr/>
        </p:nvSpPr>
        <p:spPr>
          <a:xfrm>
            <a:off x="737626" y="887859"/>
            <a:ext cx="546888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7850130" y="3120015"/>
            <a:ext cx="553641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30846903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2138722"/>
            <a:ext cx="7773339" cy="2511835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4662335"/>
            <a:ext cx="7773339" cy="1140644"/>
          </a:xfrm>
        </p:spPr>
        <p:txBody>
          <a:bodyPr anchor="t"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220275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5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7773339" cy="1605094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7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3"/>
            <a:ext cx="2474232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8" name="Text Placeholder 3"/>
          <p:cNvSpPr>
            <a:spLocks noGrp="1"/>
          </p:cNvSpPr>
          <p:nvPr>
            <p:ph type="body" sz="half" idx="15"/>
          </p:nvPr>
        </p:nvSpPr>
        <p:spPr>
          <a:xfrm>
            <a:off x="685331" y="2943356"/>
            <a:ext cx="2474232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9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9292" y="2367093"/>
            <a:ext cx="246864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0" name="Text Placeholder 3"/>
          <p:cNvSpPr>
            <a:spLocks noGrp="1"/>
          </p:cNvSpPr>
          <p:nvPr>
            <p:ph type="body" sz="half" idx="16"/>
          </p:nvPr>
        </p:nvSpPr>
        <p:spPr>
          <a:xfrm>
            <a:off x="3331012" y="2943356"/>
            <a:ext cx="2477513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1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2367093"/>
            <a:ext cx="2478696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4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Text Placeholder 3"/>
          <p:cNvSpPr>
            <a:spLocks noGrp="1"/>
          </p:cNvSpPr>
          <p:nvPr>
            <p:ph type="body" sz="half" idx="17"/>
          </p:nvPr>
        </p:nvSpPr>
        <p:spPr>
          <a:xfrm>
            <a:off x="5979974" y="2943356"/>
            <a:ext cx="2478696" cy="2847845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944113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 sloupce s obráz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0" name="Title 1"/>
          <p:cNvSpPr>
            <a:spLocks noGrp="1"/>
          </p:cNvSpPr>
          <p:nvPr>
            <p:ph type="title"/>
          </p:nvPr>
        </p:nvSpPr>
        <p:spPr>
          <a:xfrm>
            <a:off x="685331" y="610772"/>
            <a:ext cx="7773339" cy="1603922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9" name="Text Placeholder 2"/>
          <p:cNvSpPr>
            <a:spLocks noGrp="1"/>
          </p:cNvSpPr>
          <p:nvPr>
            <p:ph type="body" idx="1"/>
          </p:nvPr>
        </p:nvSpPr>
        <p:spPr>
          <a:xfrm>
            <a:off x="685331" y="4204820"/>
            <a:ext cx="2472307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0" name="Picture Placeholder 2"/>
          <p:cNvSpPr>
            <a:spLocks noGrp="1" noChangeAspect="1"/>
          </p:cNvSpPr>
          <p:nvPr>
            <p:ph type="pic" idx="15"/>
          </p:nvPr>
        </p:nvSpPr>
        <p:spPr>
          <a:xfrm>
            <a:off x="685331" y="2367093"/>
            <a:ext cx="2472307" cy="1524000"/>
          </a:xfrm>
          <a:prstGeom prst="roundRect">
            <a:avLst>
              <a:gd name="adj" fmla="val 936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1" name="Text Placeholder 3"/>
          <p:cNvSpPr>
            <a:spLocks noGrp="1"/>
          </p:cNvSpPr>
          <p:nvPr>
            <p:ph type="body" sz="half" idx="18"/>
          </p:nvPr>
        </p:nvSpPr>
        <p:spPr>
          <a:xfrm>
            <a:off x="685331" y="4781082"/>
            <a:ext cx="2472307" cy="1010118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2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332069" y="4204820"/>
            <a:ext cx="247637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3" name="Picture Placeholder 2"/>
          <p:cNvSpPr>
            <a:spLocks noGrp="1" noChangeAspect="1"/>
          </p:cNvSpPr>
          <p:nvPr>
            <p:ph type="pic" idx="21"/>
          </p:nvPr>
        </p:nvSpPr>
        <p:spPr>
          <a:xfrm>
            <a:off x="3331011" y="2367093"/>
            <a:ext cx="2477514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4" name="Text Placeholder 3"/>
          <p:cNvSpPr>
            <a:spLocks noGrp="1"/>
          </p:cNvSpPr>
          <p:nvPr>
            <p:ph type="body" sz="half" idx="19"/>
          </p:nvPr>
        </p:nvSpPr>
        <p:spPr>
          <a:xfrm>
            <a:off x="3331011" y="4781081"/>
            <a:ext cx="2477514" cy="1010119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5" name="Text Placeholder 4"/>
          <p:cNvSpPr>
            <a:spLocks noGrp="1"/>
          </p:cNvSpPr>
          <p:nvPr>
            <p:ph type="body" sz="quarter" idx="13"/>
          </p:nvPr>
        </p:nvSpPr>
        <p:spPr>
          <a:xfrm>
            <a:off x="5979974" y="4204820"/>
            <a:ext cx="2475511" cy="576262"/>
          </a:xfrm>
        </p:spPr>
        <p:txBody>
          <a:bodyPr anchor="b">
            <a:noAutofit/>
          </a:bodyPr>
          <a:lstStyle>
            <a:lvl1pPr marL="0" indent="0" algn="ctr">
              <a:lnSpc>
                <a:spcPct val="75000"/>
              </a:lnSpc>
              <a:buNone/>
              <a:defRPr sz="22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26" name="Picture Placeholder 2"/>
          <p:cNvSpPr>
            <a:spLocks noGrp="1" noChangeAspect="1"/>
          </p:cNvSpPr>
          <p:nvPr>
            <p:ph type="pic" idx="22"/>
          </p:nvPr>
        </p:nvSpPr>
        <p:spPr>
          <a:xfrm>
            <a:off x="5979974" y="2367093"/>
            <a:ext cx="2478696" cy="1524000"/>
          </a:xfrm>
          <a:prstGeom prst="roundRect">
            <a:avLst>
              <a:gd name="adj" fmla="val 8841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27" name="Text Placeholder 3"/>
          <p:cNvSpPr>
            <a:spLocks noGrp="1"/>
          </p:cNvSpPr>
          <p:nvPr>
            <p:ph type="body" sz="half" idx="20"/>
          </p:nvPr>
        </p:nvSpPr>
        <p:spPr>
          <a:xfrm>
            <a:off x="5979880" y="4781079"/>
            <a:ext cx="2478790" cy="1010121"/>
          </a:xfrm>
        </p:spPr>
        <p:txBody>
          <a:bodyPr anchor="t"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541258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1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2367094"/>
            <a:ext cx="7773339" cy="3424107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857939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609602"/>
            <a:ext cx="1914995" cy="5181599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8" name="Vertical Text Placeholder 2"/>
          <p:cNvSpPr>
            <a:spLocks noGrp="1"/>
          </p:cNvSpPr>
          <p:nvPr>
            <p:ph type="body" orient="vert" sz="quarter" idx="13"/>
          </p:nvPr>
        </p:nvSpPr>
        <p:spPr>
          <a:xfrm>
            <a:off x="685331" y="609602"/>
            <a:ext cx="5744043" cy="5181599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620225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7772870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495394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828564"/>
            <a:ext cx="7763814" cy="2736819"/>
          </a:xfrm>
        </p:spPr>
        <p:txBody>
          <a:bodyPr anchor="b">
            <a:normAutofit/>
          </a:bodyPr>
          <a:lstStyle>
            <a:lvl1pPr>
              <a:defRPr sz="40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3657458"/>
            <a:ext cx="7763814" cy="1368183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42189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2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2367093"/>
            <a:ext cx="3829520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13" name="Content Placeholder 3"/>
          <p:cNvSpPr>
            <a:spLocks noGrp="1"/>
          </p:cNvSpPr>
          <p:nvPr>
            <p:ph sz="quarter" idx="14"/>
          </p:nvPr>
        </p:nvSpPr>
        <p:spPr>
          <a:xfrm>
            <a:off x="4629150" y="2367093"/>
            <a:ext cx="3829050" cy="342410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5894210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4" name="Title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59746" y="2371018"/>
            <a:ext cx="3655106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2" name="Content Placeholder 3"/>
          <p:cNvSpPr>
            <a:spLocks noGrp="1"/>
          </p:cNvSpPr>
          <p:nvPr>
            <p:ph sz="quarter" idx="13"/>
          </p:nvPr>
        </p:nvSpPr>
        <p:spPr>
          <a:xfrm>
            <a:off x="685331" y="3051013"/>
            <a:ext cx="3829520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97317" y="2371018"/>
            <a:ext cx="3661353" cy="679994"/>
          </a:xfrm>
        </p:spPr>
        <p:txBody>
          <a:bodyPr anchor="b">
            <a:noAutofit/>
          </a:bodyPr>
          <a:lstStyle>
            <a:lvl1pPr marL="0" indent="0">
              <a:lnSpc>
                <a:spcPct val="75000"/>
              </a:lnSpc>
              <a:buNone/>
              <a:defRPr sz="26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13" name="Content Placeholder 5"/>
          <p:cNvSpPr>
            <a:spLocks noGrp="1"/>
          </p:cNvSpPr>
          <p:nvPr>
            <p:ph sz="quarter" idx="14"/>
          </p:nvPr>
        </p:nvSpPr>
        <p:spPr>
          <a:xfrm>
            <a:off x="4629150" y="3051013"/>
            <a:ext cx="3829051" cy="2740187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560185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0290100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775729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1" y="609600"/>
            <a:ext cx="2951766" cy="2023252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Content Placeholder 2"/>
          <p:cNvSpPr>
            <a:spLocks noGrp="1"/>
          </p:cNvSpPr>
          <p:nvPr>
            <p:ph sz="quarter" idx="13"/>
          </p:nvPr>
        </p:nvSpPr>
        <p:spPr>
          <a:xfrm>
            <a:off x="3808547" y="609601"/>
            <a:ext cx="4650122" cy="5181599"/>
          </a:xfrm>
        </p:spPr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31" y="2632852"/>
            <a:ext cx="2951767" cy="3158348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031567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Droplets-SD-Content-R1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332" y="609600"/>
            <a:ext cx="4129618" cy="2023254"/>
          </a:xfrm>
        </p:spPr>
        <p:txBody>
          <a:bodyPr anchor="b"/>
          <a:lstStyle>
            <a:lvl1pPr algn="ctr">
              <a:defRPr sz="320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004270" y="609601"/>
            <a:ext cx="3005851" cy="5181600"/>
          </a:xfrm>
          <a:prstGeom prst="roundRect">
            <a:avLst>
              <a:gd name="adj" fmla="val 4943"/>
            </a:avLst>
          </a:prstGeom>
          <a:noFill/>
          <a:ln w="82550" cap="sq">
            <a:solidFill>
              <a:srgbClr val="EAEAEA"/>
            </a:solidFill>
            <a:miter lim="800000"/>
          </a:ln>
          <a:effectLst/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346" y="2632853"/>
            <a:ext cx="4129604" cy="3158347"/>
          </a:xfrm>
        </p:spPr>
        <p:txBody>
          <a:bodyPr/>
          <a:lstStyle>
            <a:lvl1pPr marL="0" indent="0" algn="ctr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0242590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\\DROBO-FS\QuickDrops\JB\PPTX NG\Droplets\LightingOverlay.png"/>
          <p:cNvPicPr>
            <a:picLocks noChangeAspect="1" noChangeArrowheads="1"/>
          </p:cNvPicPr>
          <p:nvPr/>
        </p:nvPicPr>
        <p:blipFill>
          <a:blip r:embed="rId19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1"/>
            <a:ext cx="9144002" cy="68580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332" y="618518"/>
            <a:ext cx="7773338" cy="159617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331" y="2367094"/>
            <a:ext cx="7773339" cy="342410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759053" y="5883276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331" y="5883276"/>
            <a:ext cx="50046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85509" y="5883276"/>
            <a:ext cx="57316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24699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32" r:id="rId12"/>
    <p:sldLayoutId id="2147483733" r:id="rId13"/>
    <p:sldLayoutId id="2147483734" r:id="rId14"/>
    <p:sldLayoutId id="2147483735" r:id="rId15"/>
    <p:sldLayoutId id="2147483736" r:id="rId16"/>
    <p:sldLayoutId id="2147483737" r:id="rId17"/>
  </p:sldLayoutIdLst>
  <p:txStyles>
    <p:titleStyle>
      <a:lvl1pPr algn="ctr" defTabSz="914400" rtl="0" eaLnBrk="1" latinLnBrk="0" hangingPunct="1">
        <a:lnSpc>
          <a:spcPct val="90000"/>
        </a:lnSpc>
        <a:spcBef>
          <a:spcPct val="0"/>
        </a:spcBef>
        <a:buNone/>
        <a:defRPr sz="3600" kern="1200" cap="all" baseline="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tx1"/>
        </a:buClr>
        <a:buFont typeface="Arial" panose="020B0604020202020204" pitchFamily="34" charset="0"/>
        <a:buChar char="•"/>
        <a:defRPr sz="20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8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6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tx1"/>
        </a:buClr>
        <a:buFont typeface="Arial" panose="020B0604020202020204" pitchFamily="34" charset="0"/>
        <a:buChar char="•"/>
        <a:defRPr sz="1400" kern="1200" cap="all" baseline="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6.WMF"/><Relationship Id="rId7" Type="http://schemas.openxmlformats.org/officeDocument/2006/relationships/image" Target="../media/image10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png"/><Relationship Id="rId5" Type="http://schemas.openxmlformats.org/officeDocument/2006/relationships/image" Target="../media/image14.jpe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Zlato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Zlato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VY_32_INOVACE_36_Zlato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68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773338" cy="864095"/>
          </a:xfrm>
        </p:spPr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sz="quarter" idx="13"/>
            <p:extLst>
              <p:ext uri="{D42A27DB-BD31-4B8C-83A1-F6EECF244321}">
                <p14:modId xmlns:p14="http://schemas.microsoft.com/office/powerpoint/2010/main" val="2177878039"/>
              </p:ext>
            </p:extLst>
          </p:nvPr>
        </p:nvGraphicFramePr>
        <p:xfrm>
          <a:off x="827584" y="1124744"/>
          <a:ext cx="7772400" cy="5221590"/>
        </p:xfrm>
        <a:graphic>
          <a:graphicData uri="http://schemas.openxmlformats.org/drawingml/2006/table">
            <a:tbl>
              <a:tblPr/>
              <a:tblGrid>
                <a:gridCol w="2797704"/>
                <a:gridCol w="4974696"/>
              </a:tblGrid>
              <a:tr h="7496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Zlato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VY_32_INOVACE_36_Zlato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24.1.2013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těžkých neželezných kovů jmenovitě zlata.</a:t>
                      </a: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4770" marR="6477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8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400" dirty="0">
                <a:effectLst/>
              </a:rPr>
              <a:t>Základní fyzikálně-chemické vlastnosti</a:t>
            </a:r>
            <a:r>
              <a:rPr lang="cs-CZ" sz="2400" b="0" dirty="0">
                <a:effectLst/>
              </a:rPr>
              <a:t/>
            </a:r>
            <a:br>
              <a:rPr lang="cs-CZ" sz="2400" b="0" dirty="0">
                <a:effectLst/>
              </a:rPr>
            </a:b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>
          <a:xfrm>
            <a:off x="685330" y="1916833"/>
            <a:ext cx="7772870" cy="3874368"/>
          </a:xfrm>
        </p:spPr>
        <p:txBody>
          <a:bodyPr>
            <a:normAutofit/>
          </a:bodyPr>
          <a:lstStyle/>
          <a:p>
            <a:r>
              <a:rPr lang="cs-CZ" dirty="0" smtClean="0"/>
              <a:t>Je to poměrně měkký drahý kov</a:t>
            </a:r>
          </a:p>
          <a:p>
            <a:r>
              <a:rPr lang="cs-CZ" dirty="0" smtClean="0"/>
              <a:t>Latinsky </a:t>
            </a:r>
            <a:r>
              <a:rPr lang="cs-CZ" dirty="0" err="1" smtClean="0"/>
              <a:t>aurum</a:t>
            </a:r>
            <a:r>
              <a:rPr lang="cs-CZ" dirty="0" smtClean="0"/>
              <a:t>, chemická značka au</a:t>
            </a:r>
          </a:p>
          <a:p>
            <a:r>
              <a:rPr lang="cs-CZ" dirty="0" smtClean="0"/>
              <a:t>Chemicky velmi dobře odolný</a:t>
            </a:r>
          </a:p>
          <a:p>
            <a:r>
              <a:rPr lang="cs-CZ" dirty="0" smtClean="0"/>
              <a:t>Teplota tání 1337 °C</a:t>
            </a:r>
          </a:p>
          <a:p>
            <a:r>
              <a:rPr lang="cs-CZ" dirty="0" smtClean="0"/>
              <a:t>Je mimořádně trvanlivé a odolné vůči povětrnostním vlivům</a:t>
            </a:r>
          </a:p>
          <a:p>
            <a:r>
              <a:rPr lang="cs-CZ" dirty="0" smtClean="0"/>
              <a:t>Reaguje pouze s lučavkou královskou, ve které se rozpouští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305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800" dirty="0" smtClean="0"/>
              <a:t>Výskyt v přírodě</a:t>
            </a:r>
            <a:endParaRPr lang="cs-CZ" sz="2800" dirty="0"/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cs-CZ" dirty="0" smtClean="0"/>
              <a:t>V zemské kůře je poměrně vzácný</a:t>
            </a:r>
          </a:p>
          <a:p>
            <a:r>
              <a:rPr lang="cs-CZ" dirty="0" smtClean="0"/>
              <a:t>Vyskytuje se také v mořské vodě, ale v malé koncentraci</a:t>
            </a:r>
          </a:p>
          <a:p>
            <a:r>
              <a:rPr lang="cs-CZ" dirty="0" smtClean="0"/>
              <a:t>V horninách se vyskytuje pouze jako ryzí kov</a:t>
            </a:r>
          </a:p>
          <a:p>
            <a:r>
              <a:rPr lang="cs-CZ" dirty="0" smtClean="0"/>
              <a:t>Může se taky vyskytovat ve slitině se stříbrem</a:t>
            </a:r>
          </a:p>
          <a:p>
            <a:r>
              <a:rPr lang="cs-CZ" dirty="0" smtClean="0"/>
              <a:t>Největší producenti zlata jsou: jihoafrická republika, </a:t>
            </a:r>
            <a:r>
              <a:rPr lang="cs-CZ" dirty="0" err="1" smtClean="0"/>
              <a:t>usa</a:t>
            </a:r>
            <a:r>
              <a:rPr lang="cs-CZ" dirty="0" smtClean="0"/>
              <a:t>, </a:t>
            </a:r>
            <a:r>
              <a:rPr lang="cs-CZ" dirty="0" err="1" smtClean="0"/>
              <a:t>austrálie</a:t>
            </a:r>
            <a:r>
              <a:rPr lang="cs-CZ" dirty="0" smtClean="0"/>
              <a:t>, </a:t>
            </a:r>
            <a:r>
              <a:rPr lang="cs-CZ" dirty="0" err="1" smtClean="0"/>
              <a:t>čína</a:t>
            </a:r>
            <a:r>
              <a:rPr lang="cs-CZ" dirty="0" smtClean="0"/>
              <a:t>, </a:t>
            </a:r>
            <a:r>
              <a:rPr lang="cs-CZ" dirty="0" err="1" smtClean="0"/>
              <a:t>rusko</a:t>
            </a:r>
            <a:endParaRPr lang="cs-CZ" dirty="0" smtClean="0"/>
          </a:p>
          <a:p>
            <a:r>
              <a:rPr lang="cs-CZ" dirty="0" smtClean="0"/>
              <a:t>V historii bylo rýžování jednou z nejčastějších metod získávání zlata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9462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Nadpis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cs-CZ" dirty="0"/>
          </a:p>
        </p:txBody>
      </p:sp>
      <p:pic>
        <p:nvPicPr>
          <p:cNvPr id="6" name="Zástupný symbol pro obsah 5"/>
          <p:cNvPicPr>
            <a:picLocks noGrp="1" noChangeAspect="1"/>
          </p:cNvPicPr>
          <p:nvPr>
            <p:ph sz="quarter" idx="13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8030" y="292467"/>
            <a:ext cx="2282982" cy="2248277"/>
          </a:xfr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2540744"/>
            <a:ext cx="2496312" cy="3121152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9161" y="3671615"/>
            <a:ext cx="2696344" cy="2696344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6390" y="2724955"/>
            <a:ext cx="2493095" cy="3754307"/>
          </a:xfrm>
          <a:prstGeom prst="rect">
            <a:avLst/>
          </a:prstGeom>
        </p:spPr>
      </p:pic>
      <p:pic>
        <p:nvPicPr>
          <p:cNvPr id="11" name="Obrázek 10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57101" y="-18245"/>
            <a:ext cx="2743200" cy="2743200"/>
          </a:xfrm>
          <a:prstGeom prst="rect">
            <a:avLst/>
          </a:prstGeom>
        </p:spPr>
      </p:pic>
      <p:pic>
        <p:nvPicPr>
          <p:cNvPr id="12" name="Obrázek 1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1472" y="292467"/>
            <a:ext cx="1714500" cy="1714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528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 smtClean="0">
                <a:effectLst/>
              </a:rPr>
              <a:t/>
            </a:r>
            <a:br>
              <a:rPr lang="cs-CZ" sz="3600" dirty="0" smtClean="0">
                <a:effectLst/>
              </a:rPr>
            </a:br>
            <a:r>
              <a:rPr lang="cs-CZ" sz="3600" dirty="0" smtClean="0">
                <a:effectLst/>
              </a:rPr>
              <a:t>Využití</a:t>
            </a:r>
            <a:endParaRPr lang="cs-CZ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Nejčastěji se používá na výrobu šperků a to ve formě slitin se stříbrem, mědí, zinkem, palladiem apod.</a:t>
            </a:r>
          </a:p>
          <a:p>
            <a:r>
              <a:rPr lang="cs-CZ" dirty="0" smtClean="0"/>
              <a:t>Ryzí zlato je příliš měkké a nehodilo by se pro praktické využití</a:t>
            </a:r>
          </a:p>
          <a:p>
            <a:r>
              <a:rPr lang="cs-CZ" dirty="0" smtClean="0"/>
              <a:t>Obsah zlata v klenotnických slitinách se vyjadřuje v karátech (ryzí zlato je 24karátové)</a:t>
            </a:r>
          </a:p>
          <a:p>
            <a:r>
              <a:rPr lang="cs-CZ" dirty="0" smtClean="0"/>
              <a:t>I velmi tenká vrstva zlata dokáže ochránit neušlechtilý kov před korozí</a:t>
            </a:r>
          </a:p>
          <a:p>
            <a:endParaRPr lang="cs-CZ" dirty="0" smtClean="0"/>
          </a:p>
        </p:txBody>
      </p:sp>
    </p:spTree>
    <p:extLst>
      <p:ext uri="{BB962C8B-B14F-4D97-AF65-F5344CB8AC3E}">
        <p14:creationId xmlns:p14="http://schemas.microsoft.com/office/powerpoint/2010/main" val="1202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průmysl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Zástupný symbol pro obsah 3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cs-CZ" dirty="0" smtClean="0"/>
              <a:t>Zlato je elektricky velmi dobře vodivé a inertní vůči vlivům prostředí, proto se využívá v mikroelektronice a počítačovém průmyslu</a:t>
            </a:r>
          </a:p>
          <a:p>
            <a:r>
              <a:rPr lang="cs-CZ" dirty="0" smtClean="0"/>
              <a:t>Taky se používá v sklářském průmyslu na barvení a zlacení skla</a:t>
            </a:r>
          </a:p>
          <a:p>
            <a:r>
              <a:rPr lang="cs-CZ" dirty="0" smtClean="0"/>
              <a:t>Slouží taky v zubním lékařství jako výplň zubů nebo pro konstrukci zubních můstků</a:t>
            </a:r>
          </a:p>
          <a:p>
            <a:r>
              <a:rPr lang="cs-CZ" dirty="0" smtClean="0"/>
              <a:t>Zlato a mince z něj byly po tisíciletí rozšířeným platidlem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29815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Obrázek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124744"/>
            <a:ext cx="2743200" cy="2743200"/>
          </a:xfrm>
          <a:prstGeom prst="rect">
            <a:avLst/>
          </a:prstGeom>
        </p:spPr>
      </p:pic>
      <p:pic>
        <p:nvPicPr>
          <p:cNvPr id="3" name="Obrázek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99992" y="3680498"/>
            <a:ext cx="1714500" cy="1714500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476672"/>
            <a:ext cx="3128392" cy="3128392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92535" y="4468734"/>
            <a:ext cx="2381250" cy="1771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647832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 smtClean="0"/>
              <a:t>Zdroje</a:t>
            </a:r>
            <a:endParaRPr lang="cs-C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cs.wikipedia.org/wiki/Zlato</a:t>
            </a:r>
            <a:endParaRPr lang="cs-CZ" dirty="0" smtClean="0">
              <a:solidFill>
                <a:srgbClr val="FF0000"/>
              </a:solidFill>
            </a:endParaRP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cs-CZ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8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pka">
  <a:themeElements>
    <a:clrScheme name="Kapka">
      <a:dk1>
        <a:sysClr val="windowText" lastClr="000000"/>
      </a:dk1>
      <a:lt1>
        <a:sysClr val="window" lastClr="FFFFFF"/>
      </a:lt1>
      <a:dk2>
        <a:srgbClr val="355071"/>
      </a:dk2>
      <a:lt2>
        <a:srgbClr val="AABED7"/>
      </a:lt2>
      <a:accent1>
        <a:srgbClr val="2FA3EE"/>
      </a:accent1>
      <a:accent2>
        <a:srgbClr val="4BCAAD"/>
      </a:accent2>
      <a:accent3>
        <a:srgbClr val="86C157"/>
      </a:accent3>
      <a:accent4>
        <a:srgbClr val="D99C3F"/>
      </a:accent4>
      <a:accent5>
        <a:srgbClr val="CE6633"/>
      </a:accent5>
      <a:accent6>
        <a:srgbClr val="A35DD1"/>
      </a:accent6>
      <a:hlink>
        <a:srgbClr val="56BCFE"/>
      </a:hlink>
      <a:folHlink>
        <a:srgbClr val="97C5E3"/>
      </a:folHlink>
    </a:clrScheme>
    <a:fontScheme name="Kapka">
      <a:maj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Tw Cen M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pka">
      <a:fillStyleLst>
        <a:solidFill>
          <a:schemeClr val="phClr"/>
        </a:solidFill>
        <a:solidFill>
          <a:schemeClr val="phClr">
            <a:tint val="69000"/>
            <a:satMod val="105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00000"/>
                <a:lumMod val="108000"/>
              </a:schemeClr>
            </a:gs>
            <a:gs pos="50000">
              <a:schemeClr val="phClr">
                <a:tint val="98000"/>
                <a:shade val="100000"/>
                <a:satMod val="100000"/>
                <a:lumMod val="100000"/>
              </a:schemeClr>
            </a:gs>
            <a:gs pos="100000">
              <a:schemeClr val="phClr">
                <a:shade val="72000"/>
                <a:satMod val="120000"/>
                <a:lumMod val="10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60000"/>
            </a:schemeClr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</a:effectStyle>
        <a:effectStyle>
          <a:effectLst>
            <a:outerShdw blurRad="63500" dist="25400" dir="5400000" algn="ctr" rotWithShape="0">
              <a:srgbClr val="000000">
                <a:alpha val="69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1200000"/>
            </a:lightRig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4000"/>
                <a:shade val="100000"/>
                <a:hueMod val="130000"/>
                <a:satMod val="150000"/>
                <a:lumMod val="112000"/>
              </a:schemeClr>
            </a:gs>
            <a:gs pos="100000">
              <a:schemeClr val="phClr">
                <a:shade val="92000"/>
                <a:satMod val="140000"/>
                <a:lumMod val="11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Droplet" id="{8984A317-299A-4E50-B45D-BFC9EDE2337A}" vid="{A633B6A3-9E7F-4C10-9C98-2517A3134361}"/>
    </a:ext>
  </a:extLst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TC104033925[[fn=Kapka]]</Template>
  <TotalTime>602</TotalTime>
  <Words>360</Words>
  <Application>Microsoft Office PowerPoint</Application>
  <PresentationFormat>Předvádění na obrazovce (4:3)</PresentationFormat>
  <Paragraphs>66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Kapka</vt:lpstr>
      <vt:lpstr>Zlato</vt:lpstr>
      <vt:lpstr>Záznamový list výukového materiálu </vt:lpstr>
      <vt:lpstr>Základní fyzikálně-chemické vlastnosti </vt:lpstr>
      <vt:lpstr>Výskyt v přírodě</vt:lpstr>
      <vt:lpstr>Prezentace aplikace PowerPoint</vt:lpstr>
      <vt:lpstr> Využití</vt:lpstr>
      <vt:lpstr> průmysl</vt:lpstr>
      <vt:lpstr>Prezentace aplikace PowerPoint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Hořčík</dc:title>
  <dc:creator>pc</dc:creator>
  <cp:lastModifiedBy>Kralova</cp:lastModifiedBy>
  <cp:revision>29</cp:revision>
  <dcterms:created xsi:type="dcterms:W3CDTF">2013-03-05T17:47:23Z</dcterms:created>
  <dcterms:modified xsi:type="dcterms:W3CDTF">2013-07-01T06:44:12Z</dcterms:modified>
</cp:coreProperties>
</file>