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58" r:id="rId3"/>
    <p:sldId id="259" r:id="rId4"/>
    <p:sldId id="260" r:id="rId5"/>
    <p:sldId id="261" r:id="rId6"/>
    <p:sldId id="263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38F508-4A58-4861-B9E7-73E61A93171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7F37FDA-2F5C-4C93-AA0A-BE304911450D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68737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2426990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6231035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590033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7104830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08105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6531519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5965475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9036939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89144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35466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7F37FDA-2F5C-4C93-AA0A-BE304911450D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5714116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4918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05560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24791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083995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6342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7471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4726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703574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3232017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1089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0098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86C040-BE65-4349-BBF5-D6BD9A0F8D6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FDA9E6-34ED-41B8-95F9-C520773D85E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46349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Označování oceli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2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VY_32_INOVACE_28_Označování oceli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700959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836712"/>
            <a:ext cx="787183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Oceli třídy 17 jsou vysokolegované. Jsou to</a:t>
            </a:r>
          </a:p>
          <a:p>
            <a:r>
              <a:rPr lang="cs-CZ" sz="3200" dirty="0" smtClean="0"/>
              <a:t>oceli korozivzdorné a žárovzdorné. Z těchto </a:t>
            </a:r>
          </a:p>
          <a:p>
            <a:r>
              <a:rPr lang="cs-CZ" sz="3200" dirty="0" smtClean="0"/>
              <a:t>ocelí se vyrábí různé součásti a armatury </a:t>
            </a:r>
          </a:p>
          <a:p>
            <a:r>
              <a:rPr lang="cs-CZ" sz="3200" dirty="0" smtClean="0"/>
              <a:t>průmyslových pecí, parních kotlů apod.</a:t>
            </a:r>
          </a:p>
          <a:p>
            <a:r>
              <a:rPr lang="cs-CZ" sz="3200" dirty="0" smtClean="0"/>
              <a:t>Oceli třídy 19 jsou oceli nástrojové. Vyrábí se </a:t>
            </a:r>
          </a:p>
          <a:p>
            <a:r>
              <a:rPr lang="cs-CZ" sz="3200" dirty="0" smtClean="0"/>
              <a:t>z nich různé obráběcí nástroje. Třetí číslice </a:t>
            </a:r>
          </a:p>
          <a:p>
            <a:r>
              <a:rPr lang="cs-CZ" sz="3200" dirty="0" smtClean="0"/>
              <a:t>základní značky vyjadřuje přísadovou skupinu.</a:t>
            </a:r>
          </a:p>
          <a:p>
            <a:r>
              <a:rPr lang="cs-CZ" sz="3200" dirty="0" smtClean="0"/>
              <a:t>Podle různých legujících prvků se používají při </a:t>
            </a:r>
          </a:p>
          <a:p>
            <a:r>
              <a:rPr lang="cs-CZ" sz="3200" dirty="0" smtClean="0"/>
              <a:t>různých druzích obrábění.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8153695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4027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40969498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Označování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VY_32_INOVACE_28_Označování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15.11.2012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rozdělení a označování oceli.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686794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cs-CZ" sz="3200" dirty="0" smtClean="0"/>
              <a:t>Rozdělení oceli.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Vyrobená ocel se odlévá do kovových forem tzv. kokil kde tuhne na ingoty. Tyto se pak používají k dalšímu zpracování ve válcovnách a kovárnách. Dále se ocel odlévá ve slévárnách do pískových a jiných forem na odlitky. 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818694"/>
            <a:ext cx="1917804" cy="2865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341813"/>
            <a:ext cx="1304925" cy="1819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3995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908720"/>
            <a:ext cx="844769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Ocel se rozděluje z více hledisek. Podle </a:t>
            </a:r>
          </a:p>
          <a:p>
            <a:r>
              <a:rPr lang="cs-CZ" sz="3200" dirty="0"/>
              <a:t>c</a:t>
            </a:r>
            <a:r>
              <a:rPr lang="cs-CZ" sz="3200" dirty="0" smtClean="0"/>
              <a:t>hemického složení se dělí na uhlíkové a slitinové.</a:t>
            </a:r>
          </a:p>
          <a:p>
            <a:r>
              <a:rPr lang="cs-CZ" sz="3200" dirty="0" smtClean="0"/>
              <a:t>Uhlíková ocel má obsah uhlíku méně než 2%. </a:t>
            </a:r>
          </a:p>
          <a:p>
            <a:r>
              <a:rPr lang="cs-CZ" sz="3200" dirty="0" smtClean="0"/>
              <a:t>Slitinová (legovaná) ocel obsahuje ještě další 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rvky.</a:t>
            </a:r>
          </a:p>
          <a:p>
            <a:r>
              <a:rPr lang="cs-CZ" sz="3200" dirty="0" smtClean="0"/>
              <a:t>Podle použití se dělí na konstrukční a nástrojové.</a:t>
            </a:r>
          </a:p>
          <a:p>
            <a:r>
              <a:rPr lang="cs-CZ" sz="3200" dirty="0" smtClean="0"/>
              <a:t>Konstrukční oceli obsahují maximálně 0,8% C. </a:t>
            </a:r>
          </a:p>
          <a:p>
            <a:r>
              <a:rPr lang="cs-CZ" sz="3200" dirty="0" smtClean="0"/>
              <a:t>Nástrojové oceli obsahují uhlíku od 0,8 do 2%.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3972298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aoblený obdélník 2"/>
          <p:cNvSpPr/>
          <p:nvPr/>
        </p:nvSpPr>
        <p:spPr>
          <a:xfrm>
            <a:off x="3618479" y="332656"/>
            <a:ext cx="2011544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dirty="0" smtClean="0"/>
              <a:t>OCELI</a:t>
            </a:r>
            <a:endParaRPr lang="cs-CZ" sz="3600" dirty="0"/>
          </a:p>
        </p:txBody>
      </p:sp>
      <p:cxnSp>
        <p:nvCxnSpPr>
          <p:cNvPr id="6" name="Přímá spojnice se šipkou 5"/>
          <p:cNvCxnSpPr/>
          <p:nvPr/>
        </p:nvCxnSpPr>
        <p:spPr>
          <a:xfrm>
            <a:off x="5630023" y="1196752"/>
            <a:ext cx="1365418" cy="57606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8" name="Zaoblený obdélník 7"/>
          <p:cNvSpPr/>
          <p:nvPr/>
        </p:nvSpPr>
        <p:spPr>
          <a:xfrm>
            <a:off x="1619672" y="1377978"/>
            <a:ext cx="1368152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k</a:t>
            </a:r>
            <a:r>
              <a:rPr lang="cs-CZ" sz="2400" dirty="0" smtClean="0"/>
              <a:t> tváření</a:t>
            </a:r>
            <a:endParaRPr lang="cs-CZ" sz="2400" dirty="0"/>
          </a:p>
        </p:txBody>
      </p:sp>
      <p:sp>
        <p:nvSpPr>
          <p:cNvPr id="9" name="Zaoblený obdélník 8"/>
          <p:cNvSpPr/>
          <p:nvPr/>
        </p:nvSpPr>
        <p:spPr>
          <a:xfrm>
            <a:off x="6995440" y="1377978"/>
            <a:ext cx="1524583" cy="864096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n</a:t>
            </a:r>
            <a:r>
              <a:rPr lang="cs-CZ" sz="2400" dirty="0" smtClean="0"/>
              <a:t>a odlitky</a:t>
            </a:r>
            <a:endParaRPr lang="cs-CZ" sz="2400" dirty="0"/>
          </a:p>
        </p:txBody>
      </p:sp>
      <p:sp>
        <p:nvSpPr>
          <p:cNvPr id="12" name="Zaoblený obdélník 11"/>
          <p:cNvSpPr/>
          <p:nvPr/>
        </p:nvSpPr>
        <p:spPr>
          <a:xfrm>
            <a:off x="179512" y="2623503"/>
            <a:ext cx="1727032" cy="67111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konstrukční</a:t>
            </a:r>
            <a:endParaRPr lang="cs-CZ" sz="2400" dirty="0"/>
          </a:p>
        </p:txBody>
      </p:sp>
      <p:sp>
        <p:nvSpPr>
          <p:cNvPr id="13" name="Zaoblený obdélník 12"/>
          <p:cNvSpPr/>
          <p:nvPr/>
        </p:nvSpPr>
        <p:spPr>
          <a:xfrm>
            <a:off x="3779912" y="2610095"/>
            <a:ext cx="1563768" cy="671117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nástrojové</a:t>
            </a:r>
            <a:endParaRPr lang="cs-CZ" sz="2400" dirty="0"/>
          </a:p>
        </p:txBody>
      </p:sp>
      <p:sp>
        <p:nvSpPr>
          <p:cNvPr id="14" name="Zaoblený obdélník 13"/>
          <p:cNvSpPr/>
          <p:nvPr/>
        </p:nvSpPr>
        <p:spPr>
          <a:xfrm>
            <a:off x="5796136" y="2588596"/>
            <a:ext cx="1368152" cy="70602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uhlíkové</a:t>
            </a:r>
            <a:endParaRPr lang="cs-CZ" sz="2400" dirty="0"/>
          </a:p>
        </p:txBody>
      </p:sp>
      <p:sp>
        <p:nvSpPr>
          <p:cNvPr id="15" name="Zaoblený obdélník 14"/>
          <p:cNvSpPr/>
          <p:nvPr/>
        </p:nvSpPr>
        <p:spPr>
          <a:xfrm>
            <a:off x="7757731" y="2623503"/>
            <a:ext cx="1296144" cy="69793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slitinové</a:t>
            </a:r>
            <a:endParaRPr lang="cs-CZ" sz="2400" dirty="0"/>
          </a:p>
        </p:txBody>
      </p:sp>
      <p:sp>
        <p:nvSpPr>
          <p:cNvPr id="18" name="Zaoblený obdélník 17"/>
          <p:cNvSpPr/>
          <p:nvPr/>
        </p:nvSpPr>
        <p:spPr>
          <a:xfrm>
            <a:off x="91536" y="4149080"/>
            <a:ext cx="1859516" cy="792088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/>
              <a:t>o</a:t>
            </a:r>
            <a:r>
              <a:rPr lang="cs-CZ" sz="2400" dirty="0" smtClean="0"/>
              <a:t>bvyklých jakostí</a:t>
            </a:r>
            <a:endParaRPr lang="cs-CZ" sz="2400" dirty="0"/>
          </a:p>
        </p:txBody>
      </p:sp>
      <p:sp>
        <p:nvSpPr>
          <p:cNvPr id="19" name="Zaoblený obdélník 18"/>
          <p:cNvSpPr/>
          <p:nvPr/>
        </p:nvSpPr>
        <p:spPr>
          <a:xfrm>
            <a:off x="2123727" y="4149080"/>
            <a:ext cx="1494751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ušlechtilé</a:t>
            </a:r>
            <a:endParaRPr lang="cs-CZ" sz="2400" dirty="0"/>
          </a:p>
        </p:txBody>
      </p:sp>
      <p:sp>
        <p:nvSpPr>
          <p:cNvPr id="20" name="Zaoblený obdélník 19"/>
          <p:cNvSpPr/>
          <p:nvPr/>
        </p:nvSpPr>
        <p:spPr>
          <a:xfrm>
            <a:off x="3738450" y="4149080"/>
            <a:ext cx="1337606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uhlíkové</a:t>
            </a:r>
            <a:endParaRPr lang="cs-CZ" sz="2400" dirty="0"/>
          </a:p>
        </p:txBody>
      </p:sp>
      <p:sp>
        <p:nvSpPr>
          <p:cNvPr id="21" name="Zaoblený obdélník 20"/>
          <p:cNvSpPr/>
          <p:nvPr/>
        </p:nvSpPr>
        <p:spPr>
          <a:xfrm>
            <a:off x="5343680" y="4149080"/>
            <a:ext cx="1540956" cy="648072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slitinové</a:t>
            </a:r>
            <a:endParaRPr lang="cs-CZ" sz="2400" dirty="0"/>
          </a:p>
        </p:txBody>
      </p:sp>
      <p:sp>
        <p:nvSpPr>
          <p:cNvPr id="22" name="Zaoblený obdélník 21"/>
          <p:cNvSpPr/>
          <p:nvPr/>
        </p:nvSpPr>
        <p:spPr>
          <a:xfrm>
            <a:off x="1243665" y="5580817"/>
            <a:ext cx="1447946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uhlíkové</a:t>
            </a:r>
            <a:endParaRPr lang="cs-CZ" sz="2400" dirty="0"/>
          </a:p>
        </p:txBody>
      </p:sp>
      <p:sp>
        <p:nvSpPr>
          <p:cNvPr id="23" name="Zaoblený obdélník 22"/>
          <p:cNvSpPr/>
          <p:nvPr/>
        </p:nvSpPr>
        <p:spPr>
          <a:xfrm>
            <a:off x="3072636" y="5580817"/>
            <a:ext cx="1489160" cy="576064"/>
          </a:xfrm>
          <a:prstGeom prst="round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dirty="0" smtClean="0"/>
              <a:t>slitinové</a:t>
            </a:r>
            <a:endParaRPr lang="cs-CZ" sz="2400" dirty="0"/>
          </a:p>
        </p:txBody>
      </p:sp>
      <p:cxnSp>
        <p:nvCxnSpPr>
          <p:cNvPr id="26" name="Přímá spojnice se šipkou 25"/>
          <p:cNvCxnSpPr/>
          <p:nvPr/>
        </p:nvCxnSpPr>
        <p:spPr>
          <a:xfrm flipH="1">
            <a:off x="2987824" y="1233962"/>
            <a:ext cx="630656" cy="68287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29" name="Přímá spojnice se šipkou 28"/>
          <p:cNvCxnSpPr/>
          <p:nvPr/>
        </p:nvCxnSpPr>
        <p:spPr>
          <a:xfrm flipH="1">
            <a:off x="1243664" y="2242074"/>
            <a:ext cx="354692" cy="3465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1" name="Přímá spojnice se šipkou 30"/>
          <p:cNvCxnSpPr/>
          <p:nvPr/>
        </p:nvCxnSpPr>
        <p:spPr>
          <a:xfrm>
            <a:off x="2987824" y="2242074"/>
            <a:ext cx="792088" cy="381429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3" name="Přímá spojnice se šipkou 32"/>
          <p:cNvCxnSpPr/>
          <p:nvPr/>
        </p:nvCxnSpPr>
        <p:spPr>
          <a:xfrm flipH="1">
            <a:off x="6773830" y="2242074"/>
            <a:ext cx="221612" cy="3465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5" name="Přímá spojnice se šipkou 34"/>
          <p:cNvCxnSpPr/>
          <p:nvPr/>
        </p:nvCxnSpPr>
        <p:spPr>
          <a:xfrm>
            <a:off x="8520023" y="2242074"/>
            <a:ext cx="312863" cy="346522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7" name="Přímá spojnice se šipkou 36"/>
          <p:cNvCxnSpPr/>
          <p:nvPr/>
        </p:nvCxnSpPr>
        <p:spPr>
          <a:xfrm flipH="1">
            <a:off x="683568" y="3308027"/>
            <a:ext cx="389420" cy="8410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>
            <a:endCxn id="19" idx="0"/>
          </p:cNvCxnSpPr>
          <p:nvPr/>
        </p:nvCxnSpPr>
        <p:spPr>
          <a:xfrm>
            <a:off x="1598356" y="3308027"/>
            <a:ext cx="1272747" cy="8410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Přímá spojnice se šipkou 41"/>
          <p:cNvCxnSpPr>
            <a:endCxn id="20" idx="0"/>
          </p:cNvCxnSpPr>
          <p:nvPr/>
        </p:nvCxnSpPr>
        <p:spPr>
          <a:xfrm flipH="1">
            <a:off x="4407253" y="3308027"/>
            <a:ext cx="159290" cy="841053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4" name="Přímá spojnice se šipkou 43"/>
          <p:cNvCxnSpPr>
            <a:endCxn id="21" idx="0"/>
          </p:cNvCxnSpPr>
          <p:nvPr/>
        </p:nvCxnSpPr>
        <p:spPr>
          <a:xfrm>
            <a:off x="5004048" y="3321435"/>
            <a:ext cx="1110110" cy="82764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6" name="Přímá spojnice se šipkou 45"/>
          <p:cNvCxnSpPr>
            <a:endCxn id="22" idx="0"/>
          </p:cNvCxnSpPr>
          <p:nvPr/>
        </p:nvCxnSpPr>
        <p:spPr>
          <a:xfrm flipH="1">
            <a:off x="1967638" y="4797152"/>
            <a:ext cx="551298" cy="7836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8" name="Přímá spojnice se šipkou 47"/>
          <p:cNvCxnSpPr>
            <a:endCxn id="23" idx="0"/>
          </p:cNvCxnSpPr>
          <p:nvPr/>
        </p:nvCxnSpPr>
        <p:spPr>
          <a:xfrm>
            <a:off x="3072636" y="4797152"/>
            <a:ext cx="744580" cy="78366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45736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Označování oceli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dirty="0"/>
              <a:t>Konstrukční oceli – třída oceli od 10 – 17.</a:t>
            </a:r>
          </a:p>
          <a:p>
            <a:pPr marL="0" indent="0">
              <a:buNone/>
            </a:pPr>
            <a:r>
              <a:rPr lang="cs-CZ" dirty="0"/>
              <a:t>Z toho obvyklých jakostí jsou třídy 10 a 11, </a:t>
            </a:r>
          </a:p>
          <a:p>
            <a:pPr marL="0" indent="0">
              <a:buNone/>
            </a:pPr>
            <a:r>
              <a:rPr lang="cs-CZ" dirty="0"/>
              <a:t>ušlechtilé uhlíkové jsou tř. 12 a ušlechtilé</a:t>
            </a:r>
          </a:p>
          <a:p>
            <a:pPr marL="0" indent="0">
              <a:buNone/>
            </a:pPr>
            <a:r>
              <a:rPr lang="cs-CZ" dirty="0"/>
              <a:t>slitinové tř. 13 až 17.</a:t>
            </a:r>
          </a:p>
          <a:p>
            <a:pPr marL="0" indent="0">
              <a:buNone/>
            </a:pPr>
            <a:r>
              <a:rPr lang="cs-CZ" dirty="0"/>
              <a:t>Nástrojové oceli jak uhlíkové tak i slitinové</a:t>
            </a:r>
          </a:p>
          <a:p>
            <a:pPr marL="0" indent="0">
              <a:buNone/>
            </a:pPr>
            <a:r>
              <a:rPr lang="cs-CZ" dirty="0"/>
              <a:t>mají označení třídy 19</a:t>
            </a:r>
            <a:r>
              <a:rPr lang="cs-CZ" dirty="0" smtClean="0"/>
              <a:t>.</a:t>
            </a:r>
          </a:p>
          <a:p>
            <a:pPr marL="0" indent="0">
              <a:buNone/>
            </a:pPr>
            <a:r>
              <a:rPr lang="cs-CZ" dirty="0" smtClean="0"/>
              <a:t>Oceli na odlitky uhlíkové se označují 42 26 a </a:t>
            </a:r>
          </a:p>
          <a:p>
            <a:pPr marL="0" indent="0">
              <a:buNone/>
            </a:pPr>
            <a:r>
              <a:rPr lang="cs-CZ" dirty="0"/>
              <a:t>s</a:t>
            </a:r>
            <a:r>
              <a:rPr lang="cs-CZ" dirty="0" smtClean="0"/>
              <a:t>litinové 42 27-29.</a:t>
            </a:r>
            <a:endParaRPr lang="cs-CZ" dirty="0"/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074799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ovéPole 2"/>
          <p:cNvSpPr txBox="1"/>
          <p:nvPr/>
        </p:nvSpPr>
        <p:spPr>
          <a:xfrm>
            <a:off x="683568" y="692696"/>
            <a:ext cx="7817076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Oceli se označují na výkresech číselnými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načkami podle ČSN. Táto značka se skládá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e základní značky a to z pětimístného čísla</a:t>
            </a:r>
          </a:p>
          <a:p>
            <a:r>
              <a:rPr lang="cs-CZ" sz="3200" dirty="0"/>
              <a:t>a</a:t>
            </a:r>
            <a:r>
              <a:rPr lang="cs-CZ" sz="3200" dirty="0" smtClean="0"/>
              <a:t> doplňkového čísla. První číslice je 1 a určuje,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 je to ocel k tváření. První dvě číslice určují</a:t>
            </a:r>
          </a:p>
          <a:p>
            <a:r>
              <a:rPr lang="cs-CZ" sz="3200" dirty="0"/>
              <a:t>t</a:t>
            </a:r>
            <a:r>
              <a:rPr lang="cs-CZ" sz="3200" dirty="0" smtClean="0"/>
              <a:t>řídu oceli. </a:t>
            </a:r>
            <a:endParaRPr lang="cs-CZ" sz="3200" dirty="0"/>
          </a:p>
        </p:txBody>
      </p:sp>
      <p:sp>
        <p:nvSpPr>
          <p:cNvPr id="4" name="TextovéPole 3"/>
          <p:cNvSpPr txBox="1"/>
          <p:nvPr/>
        </p:nvSpPr>
        <p:spPr>
          <a:xfrm rot="20604809">
            <a:off x="1158968" y="3879723"/>
            <a:ext cx="380232" cy="923330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r>
              <a:rPr lang="cs-CZ" sz="5400" b="1" cap="all" dirty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1</a:t>
            </a:r>
          </a:p>
        </p:txBody>
      </p:sp>
      <p:sp>
        <p:nvSpPr>
          <p:cNvPr id="5" name="TextovéPole 4"/>
          <p:cNvSpPr txBox="1"/>
          <p:nvPr/>
        </p:nvSpPr>
        <p:spPr>
          <a:xfrm rot="735095">
            <a:off x="3275856" y="3493947"/>
            <a:ext cx="504056" cy="70788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cs-CZ" sz="40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</a:t>
            </a:r>
            <a:endParaRPr lang="cs-CZ" sz="40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TextovéPole 6"/>
          <p:cNvSpPr txBox="1"/>
          <p:nvPr/>
        </p:nvSpPr>
        <p:spPr>
          <a:xfrm rot="1634310">
            <a:off x="7524328" y="4005064"/>
            <a:ext cx="41870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dirty="0" smtClean="0">
                <a:effectLst>
                  <a:glow rad="228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3</a:t>
            </a:r>
            <a:endParaRPr lang="cs-CZ" sz="3600" dirty="0">
              <a:effectLst>
                <a:glow rad="228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1907704" y="5439127"/>
            <a:ext cx="44435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000" dirty="0" smtClean="0">
                <a:effectLst>
                  <a:glow rad="101600">
                    <a:schemeClr val="accent4">
                      <a:satMod val="175000"/>
                      <a:alpha val="40000"/>
                    </a:schemeClr>
                  </a:glow>
                </a:effectLst>
              </a:rPr>
              <a:t>4</a:t>
            </a:r>
            <a:endParaRPr lang="cs-CZ" sz="4000" dirty="0">
              <a:effectLst>
                <a:glow rad="101600">
                  <a:schemeClr val="accent4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10" name="TextovéPole 9"/>
          <p:cNvSpPr txBox="1"/>
          <p:nvPr/>
        </p:nvSpPr>
        <p:spPr>
          <a:xfrm rot="20973799">
            <a:off x="5796136" y="3416257"/>
            <a:ext cx="49725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5</a:t>
            </a:r>
            <a:endParaRPr lang="cs-CZ" sz="4800" dirty="0"/>
          </a:p>
        </p:txBody>
      </p:sp>
      <p:sp>
        <p:nvSpPr>
          <p:cNvPr id="11" name="TextovéPole 10"/>
          <p:cNvSpPr txBox="1"/>
          <p:nvPr/>
        </p:nvSpPr>
        <p:spPr>
          <a:xfrm>
            <a:off x="5004048" y="4385422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6</a:t>
            </a:r>
            <a:endParaRPr lang="cs-CZ" sz="6000" dirty="0"/>
          </a:p>
        </p:txBody>
      </p:sp>
      <p:sp>
        <p:nvSpPr>
          <p:cNvPr id="12" name="TextovéPole 11"/>
          <p:cNvSpPr txBox="1"/>
          <p:nvPr/>
        </p:nvSpPr>
        <p:spPr>
          <a:xfrm>
            <a:off x="7159484" y="5404603"/>
            <a:ext cx="574196" cy="1015663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r>
              <a:rPr lang="cs-CZ" sz="6000" dirty="0" smtClean="0">
                <a:effectLst>
                  <a:glow rad="228600">
                    <a:schemeClr val="accent5">
                      <a:satMod val="175000"/>
                      <a:alpha val="40000"/>
                    </a:schemeClr>
                  </a:glow>
                  <a:outerShdw blurRad="60007" dist="200025" dir="15000000" sy="30000" kx="-1800000" algn="bl" rotWithShape="0">
                    <a:prstClr val="black">
                      <a:alpha val="32000"/>
                    </a:prstClr>
                  </a:outerShdw>
                </a:effectLst>
              </a:rPr>
              <a:t>7</a:t>
            </a:r>
            <a:endParaRPr lang="cs-CZ" sz="6000" dirty="0">
              <a:effectLst>
                <a:glow rad="228600">
                  <a:schemeClr val="accent5">
                    <a:satMod val="175000"/>
                    <a:alpha val="40000"/>
                  </a:schemeClr>
                </a:glow>
                <a:outerShdw blurRad="60007" dist="200025" dir="15000000" sy="30000" kx="-1800000" algn="bl" rotWithShape="0">
                  <a:prstClr val="black">
                    <a:alpha val="32000"/>
                  </a:prstClr>
                </a:outerShdw>
              </a:effectLst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3707904" y="5439127"/>
            <a:ext cx="69281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600" dirty="0" smtClean="0">
                <a:latin typeface="Algerian" pitchFamily="82" charset="0"/>
              </a:rPr>
              <a:t>8</a:t>
            </a:r>
            <a:endParaRPr lang="cs-CZ" sz="6600" dirty="0">
              <a:latin typeface="Algerian" pitchFamily="82" charset="0"/>
            </a:endParaRPr>
          </a:p>
        </p:txBody>
      </p:sp>
      <p:sp>
        <p:nvSpPr>
          <p:cNvPr id="18" name="TextovéPole 17"/>
          <p:cNvSpPr txBox="1"/>
          <p:nvPr/>
        </p:nvSpPr>
        <p:spPr>
          <a:xfrm>
            <a:off x="2740112" y="4521674"/>
            <a:ext cx="535724" cy="92333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r>
              <a:rPr lang="cs-CZ" sz="54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9</a:t>
            </a:r>
            <a:endParaRPr lang="cs-CZ" sz="5400" b="1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988048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059832" y="2708920"/>
            <a:ext cx="329288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6000" dirty="0" smtClean="0"/>
              <a:t>1x </a:t>
            </a:r>
            <a:r>
              <a:rPr lang="cs-CZ" sz="6000" dirty="0" err="1" smtClean="0"/>
              <a:t>xxx</a:t>
            </a:r>
            <a:r>
              <a:rPr lang="cs-CZ" sz="6000" dirty="0" smtClean="0"/>
              <a:t> . </a:t>
            </a:r>
            <a:r>
              <a:rPr lang="cs-CZ" sz="6000" dirty="0" err="1" smtClean="0"/>
              <a:t>xx</a:t>
            </a:r>
            <a:endParaRPr lang="cs-CZ" sz="6000" dirty="0"/>
          </a:p>
        </p:txBody>
      </p:sp>
      <p:cxnSp>
        <p:nvCxnSpPr>
          <p:cNvPr id="12" name="Přímá spojnice se šipkou 11"/>
          <p:cNvCxnSpPr>
            <a:stCxn id="2" idx="1"/>
          </p:cNvCxnSpPr>
          <p:nvPr/>
        </p:nvCxnSpPr>
        <p:spPr>
          <a:xfrm flipH="1" flipV="1">
            <a:off x="2483768" y="3216751"/>
            <a:ext cx="576064" cy="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3" name="TextovéPole 12"/>
          <p:cNvSpPr txBox="1"/>
          <p:nvPr/>
        </p:nvSpPr>
        <p:spPr>
          <a:xfrm>
            <a:off x="477691" y="2955141"/>
            <a:ext cx="1669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Třída oceli</a:t>
            </a:r>
            <a:endParaRPr lang="cs-CZ" sz="2800" dirty="0"/>
          </a:p>
        </p:txBody>
      </p:sp>
      <p:cxnSp>
        <p:nvCxnSpPr>
          <p:cNvPr id="15" name="Přímá spojnice 14"/>
          <p:cNvCxnSpPr/>
          <p:nvPr/>
        </p:nvCxnSpPr>
        <p:spPr>
          <a:xfrm>
            <a:off x="3347864" y="3861048"/>
            <a:ext cx="0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Přímá spojnice se šipkou 16"/>
          <p:cNvCxnSpPr/>
          <p:nvPr/>
        </p:nvCxnSpPr>
        <p:spPr>
          <a:xfrm flipH="1">
            <a:off x="2555776" y="4293096"/>
            <a:ext cx="79208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8" name="TextovéPole 17"/>
          <p:cNvSpPr txBox="1"/>
          <p:nvPr/>
        </p:nvSpPr>
        <p:spPr>
          <a:xfrm>
            <a:off x="658881" y="4031486"/>
            <a:ext cx="12426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1 - ocel</a:t>
            </a:r>
            <a:endParaRPr lang="cs-CZ" sz="2800" dirty="0"/>
          </a:p>
        </p:txBody>
      </p:sp>
      <p:cxnSp>
        <p:nvCxnSpPr>
          <p:cNvPr id="20" name="Přímá spojnice 19"/>
          <p:cNvCxnSpPr/>
          <p:nvPr/>
        </p:nvCxnSpPr>
        <p:spPr>
          <a:xfrm>
            <a:off x="3707904" y="3861048"/>
            <a:ext cx="0" cy="93610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2" name="Přímá spojnice se šipkou 21"/>
          <p:cNvCxnSpPr/>
          <p:nvPr/>
        </p:nvCxnSpPr>
        <p:spPr>
          <a:xfrm flipH="1">
            <a:off x="2555776" y="4797152"/>
            <a:ext cx="1152128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Přímá spojnice 23"/>
          <p:cNvCxnSpPr/>
          <p:nvPr/>
        </p:nvCxnSpPr>
        <p:spPr>
          <a:xfrm>
            <a:off x="4067944" y="3861048"/>
            <a:ext cx="86409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6" name="Přímá spojnice 25"/>
          <p:cNvCxnSpPr/>
          <p:nvPr/>
        </p:nvCxnSpPr>
        <p:spPr>
          <a:xfrm>
            <a:off x="4499992" y="3861048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8" name="Přímá spojnice se šipkou 27"/>
          <p:cNvCxnSpPr/>
          <p:nvPr/>
        </p:nvCxnSpPr>
        <p:spPr>
          <a:xfrm flipH="1">
            <a:off x="2555776" y="5445224"/>
            <a:ext cx="194421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0" name="Přímá spojnice 29"/>
          <p:cNvCxnSpPr/>
          <p:nvPr/>
        </p:nvCxnSpPr>
        <p:spPr>
          <a:xfrm>
            <a:off x="5580112" y="3861048"/>
            <a:ext cx="57606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2" name="Přímá spojnice 31"/>
          <p:cNvCxnSpPr/>
          <p:nvPr/>
        </p:nvCxnSpPr>
        <p:spPr>
          <a:xfrm>
            <a:off x="5868144" y="3861048"/>
            <a:ext cx="0" cy="7920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4" name="Přímá spojnice se šipkou 33"/>
          <p:cNvCxnSpPr/>
          <p:nvPr/>
        </p:nvCxnSpPr>
        <p:spPr>
          <a:xfrm>
            <a:off x="5868144" y="465313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6" name="Přímá spojnice 35"/>
          <p:cNvCxnSpPr/>
          <p:nvPr/>
        </p:nvCxnSpPr>
        <p:spPr>
          <a:xfrm>
            <a:off x="3347864" y="2420888"/>
            <a:ext cx="1584176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8" name="Přímá spojnice 37"/>
          <p:cNvCxnSpPr/>
          <p:nvPr/>
        </p:nvCxnSpPr>
        <p:spPr>
          <a:xfrm flipV="1">
            <a:off x="4067944" y="1556792"/>
            <a:ext cx="0" cy="86409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0" name="Přímá spojnice se šipkou 39"/>
          <p:cNvCxnSpPr/>
          <p:nvPr/>
        </p:nvCxnSpPr>
        <p:spPr>
          <a:xfrm flipH="1">
            <a:off x="2483768" y="1556792"/>
            <a:ext cx="1584176" cy="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1" name="TextovéPole 40"/>
          <p:cNvSpPr txBox="1"/>
          <p:nvPr/>
        </p:nvSpPr>
        <p:spPr>
          <a:xfrm>
            <a:off x="571627" y="1034733"/>
            <a:ext cx="148136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Základní </a:t>
            </a:r>
          </a:p>
          <a:p>
            <a:r>
              <a:rPr lang="cs-CZ" sz="2800" dirty="0" smtClean="0"/>
              <a:t>značka</a:t>
            </a:r>
          </a:p>
        </p:txBody>
      </p:sp>
      <p:sp>
        <p:nvSpPr>
          <p:cNvPr id="42" name="TextovéPole 41"/>
          <p:cNvSpPr txBox="1"/>
          <p:nvPr/>
        </p:nvSpPr>
        <p:spPr>
          <a:xfrm>
            <a:off x="687874" y="4535542"/>
            <a:ext cx="10677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Jakost</a:t>
            </a:r>
            <a:endParaRPr lang="cs-CZ" sz="2800" dirty="0"/>
          </a:p>
        </p:txBody>
      </p:sp>
      <p:sp>
        <p:nvSpPr>
          <p:cNvPr id="43" name="TextovéPole 42"/>
          <p:cNvSpPr txBox="1"/>
          <p:nvPr/>
        </p:nvSpPr>
        <p:spPr>
          <a:xfrm>
            <a:off x="741435" y="5099473"/>
            <a:ext cx="10775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Různé</a:t>
            </a:r>
            <a:endParaRPr lang="cs-CZ" sz="2800" dirty="0"/>
          </a:p>
        </p:txBody>
      </p:sp>
      <p:sp>
        <p:nvSpPr>
          <p:cNvPr id="44" name="TextovéPole 43"/>
          <p:cNvSpPr txBox="1"/>
          <p:nvPr/>
        </p:nvSpPr>
        <p:spPr>
          <a:xfrm>
            <a:off x="6732239" y="4131200"/>
            <a:ext cx="1730345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dirty="0" smtClean="0"/>
              <a:t>Doplňkové</a:t>
            </a:r>
          </a:p>
          <a:p>
            <a:r>
              <a:rPr lang="cs-CZ" sz="2800" dirty="0" smtClean="0"/>
              <a:t>číslice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4086711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620688"/>
            <a:ext cx="7807907" cy="60016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Ocel třídy 10 a 11 jsou určené pro konstrukční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oučásti jako jsou šrouby, drobné součástí, </a:t>
            </a:r>
          </a:p>
          <a:p>
            <a:r>
              <a:rPr lang="cs-CZ" sz="3200" dirty="0" smtClean="0"/>
              <a:t>plechy, čepy, ozubená kola, pro svařované </a:t>
            </a:r>
          </a:p>
          <a:p>
            <a:r>
              <a:rPr lang="cs-CZ" sz="3200" dirty="0" smtClean="0"/>
              <a:t>méně namáhané konstrukce atd.</a:t>
            </a:r>
          </a:p>
          <a:p>
            <a:r>
              <a:rPr lang="cs-CZ" sz="3200" dirty="0" smtClean="0"/>
              <a:t>Oceli třídy 12 až 16 se používají vždy ve stavu </a:t>
            </a:r>
          </a:p>
          <a:p>
            <a:r>
              <a:rPr lang="cs-CZ" sz="3200" dirty="0" smtClean="0"/>
              <a:t>tepelně zpracovaném. Jsou to oceli ušlechtilé </a:t>
            </a:r>
          </a:p>
          <a:p>
            <a:r>
              <a:rPr lang="cs-CZ" sz="3200" dirty="0" smtClean="0"/>
              <a:t>a nízkolegované to znamená, že se do nich </a:t>
            </a:r>
          </a:p>
          <a:p>
            <a:r>
              <a:rPr lang="cs-CZ" sz="3200" dirty="0" smtClean="0"/>
              <a:t>přidávají různé legující prvky např. </a:t>
            </a:r>
            <a:r>
              <a:rPr lang="cs-CZ" sz="3200" dirty="0" err="1" smtClean="0"/>
              <a:t>Mn</a:t>
            </a:r>
            <a:r>
              <a:rPr lang="cs-CZ" sz="3200" dirty="0" smtClean="0"/>
              <a:t>, Si, </a:t>
            </a:r>
            <a:r>
              <a:rPr lang="cs-CZ" sz="3200" dirty="0" err="1" smtClean="0"/>
              <a:t>Cr</a:t>
            </a:r>
            <a:r>
              <a:rPr lang="cs-CZ" sz="3200" dirty="0" smtClean="0"/>
              <a:t>,</a:t>
            </a:r>
          </a:p>
          <a:p>
            <a:r>
              <a:rPr lang="cs-CZ" sz="3200" dirty="0" smtClean="0"/>
              <a:t>Al, </a:t>
            </a:r>
            <a:r>
              <a:rPr lang="cs-CZ" sz="3200" dirty="0" err="1" smtClean="0"/>
              <a:t>Mo</a:t>
            </a:r>
            <a:r>
              <a:rPr lang="cs-CZ" sz="3200" dirty="0" smtClean="0"/>
              <a:t>, V, W, Ni a jiné. Používají se na výrobu </a:t>
            </a:r>
          </a:p>
          <a:p>
            <a:r>
              <a:rPr lang="cs-CZ" sz="3200" dirty="0" smtClean="0"/>
              <a:t>pružin, součásti ložisek, vysokotlaké kotle, </a:t>
            </a:r>
          </a:p>
          <a:p>
            <a:r>
              <a:rPr lang="cs-CZ" sz="3200" dirty="0" smtClean="0"/>
              <a:t>součásti parních turbín atd.</a:t>
            </a:r>
          </a:p>
          <a:p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8768429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226</TotalTime>
  <Words>565</Words>
  <Application>Microsoft Office PowerPoint</Application>
  <PresentationFormat>Předvádění na obrazovce (4:3)</PresentationFormat>
  <Paragraphs>119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Označování oceli</vt:lpstr>
      <vt:lpstr>Záznamový list výukového materiálu </vt:lpstr>
      <vt:lpstr>Rozdělení oceli.</vt:lpstr>
      <vt:lpstr>Prezentace aplikace PowerPoint</vt:lpstr>
      <vt:lpstr>Prezentace aplikace PowerPoint</vt:lpstr>
      <vt:lpstr>Označování oceli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Hořčík</dc:title>
  <dc:creator>Kralova</dc:creator>
  <cp:lastModifiedBy>Kralova</cp:lastModifiedBy>
  <cp:revision>24</cp:revision>
  <dcterms:created xsi:type="dcterms:W3CDTF">2013-04-14T15:19:07Z</dcterms:created>
  <dcterms:modified xsi:type="dcterms:W3CDTF">2013-07-01T06:24:20Z</dcterms:modified>
</cp:coreProperties>
</file>