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4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6"/>
  </p:notesMasterIdLst>
  <p:sldIdLst>
    <p:sldId id="299" r:id="rId2"/>
    <p:sldId id="300" r:id="rId3"/>
    <p:sldId id="257" r:id="rId4"/>
    <p:sldId id="258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  <p:sldId id="290" r:id="rId36"/>
    <p:sldId id="291" r:id="rId37"/>
    <p:sldId id="292" r:id="rId38"/>
    <p:sldId id="293" r:id="rId39"/>
    <p:sldId id="294" r:id="rId40"/>
    <p:sldId id="295" r:id="rId41"/>
    <p:sldId id="296" r:id="rId42"/>
    <p:sldId id="297" r:id="rId43"/>
    <p:sldId id="298" r:id="rId44"/>
    <p:sldId id="301" r:id="rId45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3B16"/>
    <a:srgbClr val="F21AD8"/>
    <a:srgbClr val="2019A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viewProps" Target="view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DE0F40-0774-4CB8-9670-8CAA96A59D3D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4EB07A6-A76A-426B-8E7C-5F90BAEBEEC4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93057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C151CD6-54D9-4021-B9BA-FB8744F60F92}" type="slidenum">
              <a:rPr lang="cs-CZ" smtClean="0">
                <a:solidFill>
                  <a:prstClr val="black"/>
                </a:solidFill>
              </a:rPr>
              <a:pPr eaLnBrk="1" hangingPunct="1"/>
              <a:t>1</a:t>
            </a:fld>
            <a:endParaRPr lang="cs-CZ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3984822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B07A6-A76A-426B-8E7C-5F90BAEBEEC4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72360201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B07A6-A76A-426B-8E7C-5F90BAEBEEC4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4135121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B07A6-A76A-426B-8E7C-5F90BAEBEEC4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3137578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B07A6-A76A-426B-8E7C-5F90BAEBEEC4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4034788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B07A6-A76A-426B-8E7C-5F90BAEBEEC4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8087520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B07A6-A76A-426B-8E7C-5F90BAEBEEC4}" type="slidenum">
              <a:rPr lang="cs-CZ" smtClean="0"/>
              <a:t>15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54687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B07A6-A76A-426B-8E7C-5F90BAEBEEC4}" type="slidenum">
              <a:rPr lang="cs-CZ" smtClean="0"/>
              <a:t>16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329038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B07A6-A76A-426B-8E7C-5F90BAEBEEC4}" type="slidenum">
              <a:rPr lang="cs-CZ" smtClean="0"/>
              <a:t>17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2250067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B07A6-A76A-426B-8E7C-5F90BAEBEEC4}" type="slidenum">
              <a:rPr lang="cs-CZ" smtClean="0"/>
              <a:t>18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90212294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B07A6-A76A-426B-8E7C-5F90BAEBEEC4}" type="slidenum">
              <a:rPr lang="cs-CZ" smtClean="0"/>
              <a:t>19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6921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E8FA5FD-1888-44F1-A134-8CEC971A978C}" type="slidenum">
              <a:rPr lang="cs-CZ" smtClean="0">
                <a:solidFill>
                  <a:prstClr val="black"/>
                </a:solidFill>
              </a:rPr>
              <a:pPr eaLnBrk="1" hangingPunct="1"/>
              <a:t>2</a:t>
            </a:fld>
            <a:endParaRPr lang="cs-CZ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498972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B07A6-A76A-426B-8E7C-5F90BAEBEEC4}" type="slidenum">
              <a:rPr lang="cs-CZ" smtClean="0"/>
              <a:t>20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61894898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B07A6-A76A-426B-8E7C-5F90BAEBEEC4}" type="slidenum">
              <a:rPr lang="cs-CZ" smtClean="0"/>
              <a:t>21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49615955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B07A6-A76A-426B-8E7C-5F90BAEBEEC4}" type="slidenum">
              <a:rPr lang="cs-CZ" smtClean="0"/>
              <a:t>22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446585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B07A6-A76A-426B-8E7C-5F90BAEBEEC4}" type="slidenum">
              <a:rPr lang="cs-CZ" smtClean="0"/>
              <a:t>23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332445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B07A6-A76A-426B-8E7C-5F90BAEBEEC4}" type="slidenum">
              <a:rPr lang="cs-CZ" smtClean="0"/>
              <a:t>24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04629265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B07A6-A76A-426B-8E7C-5F90BAEBEEC4}" type="slidenum">
              <a:rPr lang="cs-CZ" smtClean="0"/>
              <a:t>25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092871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B07A6-A76A-426B-8E7C-5F90BAEBEEC4}" type="slidenum">
              <a:rPr lang="cs-CZ" smtClean="0"/>
              <a:t>26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2738319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B07A6-A76A-426B-8E7C-5F90BAEBEEC4}" type="slidenum">
              <a:rPr lang="cs-CZ" smtClean="0"/>
              <a:t>27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3917525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B07A6-A76A-426B-8E7C-5F90BAEBEEC4}" type="slidenum">
              <a:rPr lang="cs-CZ" smtClean="0"/>
              <a:t>28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3929931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B07A6-A76A-426B-8E7C-5F90BAEBEEC4}" type="slidenum">
              <a:rPr lang="cs-CZ" smtClean="0"/>
              <a:t>29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486081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B07A6-A76A-426B-8E7C-5F90BAEBEEC4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0289334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B07A6-A76A-426B-8E7C-5F90BAEBEEC4}" type="slidenum">
              <a:rPr lang="cs-CZ" smtClean="0"/>
              <a:t>30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1982100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B07A6-A76A-426B-8E7C-5F90BAEBEEC4}" type="slidenum">
              <a:rPr lang="cs-CZ" smtClean="0"/>
              <a:t>31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55303614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B07A6-A76A-426B-8E7C-5F90BAEBEEC4}" type="slidenum">
              <a:rPr lang="cs-CZ" smtClean="0"/>
              <a:t>32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14456576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B07A6-A76A-426B-8E7C-5F90BAEBEEC4}" type="slidenum">
              <a:rPr lang="cs-CZ" smtClean="0"/>
              <a:t>33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8583199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B07A6-A76A-426B-8E7C-5F90BAEBEEC4}" type="slidenum">
              <a:rPr lang="cs-CZ" smtClean="0"/>
              <a:t>34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60129337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B07A6-A76A-426B-8E7C-5F90BAEBEEC4}" type="slidenum">
              <a:rPr lang="cs-CZ" smtClean="0"/>
              <a:t>35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66317745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B07A6-A76A-426B-8E7C-5F90BAEBEEC4}" type="slidenum">
              <a:rPr lang="cs-CZ" smtClean="0"/>
              <a:t>36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54581526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B07A6-A76A-426B-8E7C-5F90BAEBEEC4}" type="slidenum">
              <a:rPr lang="cs-CZ" smtClean="0"/>
              <a:t>37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93701807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B07A6-A76A-426B-8E7C-5F90BAEBEEC4}" type="slidenum">
              <a:rPr lang="cs-CZ" smtClean="0"/>
              <a:t>38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50925734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B07A6-A76A-426B-8E7C-5F90BAEBEEC4}" type="slidenum">
              <a:rPr lang="cs-CZ" smtClean="0"/>
              <a:t>39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3683294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B07A6-A76A-426B-8E7C-5F90BAEBEEC4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2133161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B07A6-A76A-426B-8E7C-5F90BAEBEEC4}" type="slidenum">
              <a:rPr lang="cs-CZ" smtClean="0"/>
              <a:t>40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7558056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B07A6-A76A-426B-8E7C-5F90BAEBEEC4}" type="slidenum">
              <a:rPr lang="cs-CZ" smtClean="0"/>
              <a:t>41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29367178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B07A6-A76A-426B-8E7C-5F90BAEBEEC4}" type="slidenum">
              <a:rPr lang="cs-CZ" smtClean="0"/>
              <a:t>42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2215906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B07A6-A76A-426B-8E7C-5F90BAEBEEC4}" type="slidenum">
              <a:rPr lang="cs-CZ" smtClean="0"/>
              <a:t>43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81686550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B07A6-A76A-426B-8E7C-5F90BAEBEEC4}" type="slidenum">
              <a:rPr lang="cs-CZ" smtClean="0"/>
              <a:t>44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632129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B07A6-A76A-426B-8E7C-5F90BAEBEEC4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696195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B07A6-A76A-426B-8E7C-5F90BAEBEEC4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7293240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B07A6-A76A-426B-8E7C-5F90BAEBEEC4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8566265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B07A6-A76A-426B-8E7C-5F90BAEBEEC4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1192416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4EB07A6-A76A-426B-8E7C-5F90BAEBEEC4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8662382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C0308-1E51-4F86-BCDF-DCA2E4ADB0F8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72D6-15B9-427A-8C07-CD1ED9C52A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4593914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C0308-1E51-4F86-BCDF-DCA2E4ADB0F8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72D6-15B9-427A-8C07-CD1ED9C52A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5922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C0308-1E51-4F86-BCDF-DCA2E4ADB0F8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72D6-15B9-427A-8C07-CD1ED9C52A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600136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C0308-1E51-4F86-BCDF-DCA2E4ADB0F8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72D6-15B9-427A-8C07-CD1ED9C52A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83527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C0308-1E51-4F86-BCDF-DCA2E4ADB0F8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72D6-15B9-427A-8C07-CD1ED9C52A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869095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C0308-1E51-4F86-BCDF-DCA2E4ADB0F8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72D6-15B9-427A-8C07-CD1ED9C52A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79948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C0308-1E51-4F86-BCDF-DCA2E4ADB0F8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72D6-15B9-427A-8C07-CD1ED9C52A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87902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C0308-1E51-4F86-BCDF-DCA2E4ADB0F8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72D6-15B9-427A-8C07-CD1ED9C52A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38854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C0308-1E51-4F86-BCDF-DCA2E4ADB0F8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72D6-15B9-427A-8C07-CD1ED9C52A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76491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C0308-1E51-4F86-BCDF-DCA2E4ADB0F8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72D6-15B9-427A-8C07-CD1ED9C52A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64635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C0308-1E51-4F86-BCDF-DCA2E4ADB0F8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EE72D6-15B9-427A-8C07-CD1ED9C52A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01519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DC0308-1E51-4F86-BCDF-DCA2E4ADB0F8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EE72D6-15B9-427A-8C07-CD1ED9C52A3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066341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image" Target="../media/image6.w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7" Type="http://schemas.openxmlformats.org/officeDocument/2006/relationships/slide" Target="slide3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image" Target="../media/image6.wmf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7" Type="http://schemas.openxmlformats.org/officeDocument/2006/relationships/slide" Target="slide3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image" Target="../media/image6.w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7" Type="http://schemas.openxmlformats.org/officeDocument/2006/relationships/slide" Target="slide3.xm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image" Target="../media/image6.w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7" Type="http://schemas.openxmlformats.org/officeDocument/2006/relationships/slide" Target="slide3.xm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image" Target="../media/image6.w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slide" Target="slide3.xml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image" Target="../media/image6.wmf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slide" Target="slide3.xml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image" Target="../media/image6.wmf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7" Type="http://schemas.openxmlformats.org/officeDocument/2006/relationships/slide" Target="slide3.xml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8.xml"/><Relationship Id="rId18" Type="http://schemas.openxmlformats.org/officeDocument/2006/relationships/slide" Target="slide28.xml"/><Relationship Id="rId3" Type="http://schemas.openxmlformats.org/officeDocument/2006/relationships/image" Target="../media/image3.jpeg"/><Relationship Id="rId21" Type="http://schemas.openxmlformats.org/officeDocument/2006/relationships/slide" Target="slide34.xml"/><Relationship Id="rId7" Type="http://schemas.openxmlformats.org/officeDocument/2006/relationships/slide" Target="slide6.xml"/><Relationship Id="rId12" Type="http://schemas.openxmlformats.org/officeDocument/2006/relationships/slide" Target="slide16.xml"/><Relationship Id="rId17" Type="http://schemas.openxmlformats.org/officeDocument/2006/relationships/slide" Target="slide26.xml"/><Relationship Id="rId25" Type="http://schemas.openxmlformats.org/officeDocument/2006/relationships/slide" Target="slide42.xml"/><Relationship Id="rId2" Type="http://schemas.openxmlformats.org/officeDocument/2006/relationships/notesSlide" Target="../notesSlides/notesSlide3.xml"/><Relationship Id="rId16" Type="http://schemas.openxmlformats.org/officeDocument/2006/relationships/slide" Target="slide24.xml"/><Relationship Id="rId20" Type="http://schemas.openxmlformats.org/officeDocument/2006/relationships/slide" Target="slide32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11" Type="http://schemas.openxmlformats.org/officeDocument/2006/relationships/slide" Target="slide14.xml"/><Relationship Id="rId24" Type="http://schemas.openxmlformats.org/officeDocument/2006/relationships/slide" Target="slide40.xml"/><Relationship Id="rId5" Type="http://schemas.openxmlformats.org/officeDocument/2006/relationships/slide" Target="slide4.xml"/><Relationship Id="rId15" Type="http://schemas.openxmlformats.org/officeDocument/2006/relationships/slide" Target="slide22.xml"/><Relationship Id="rId23" Type="http://schemas.openxmlformats.org/officeDocument/2006/relationships/slide" Target="slide38.xml"/><Relationship Id="rId10" Type="http://schemas.openxmlformats.org/officeDocument/2006/relationships/slide" Target="slide12.xml"/><Relationship Id="rId19" Type="http://schemas.openxmlformats.org/officeDocument/2006/relationships/slide" Target="slide30.xml"/><Relationship Id="rId4" Type="http://schemas.openxmlformats.org/officeDocument/2006/relationships/image" Target="../media/image4.png"/><Relationship Id="rId9" Type="http://schemas.openxmlformats.org/officeDocument/2006/relationships/slide" Target="slide10.xml"/><Relationship Id="rId14" Type="http://schemas.openxmlformats.org/officeDocument/2006/relationships/slide" Target="slide20.xml"/><Relationship Id="rId22" Type="http://schemas.openxmlformats.org/officeDocument/2006/relationships/slide" Target="slide3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image" Target="../media/image6.wmf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slide" Target="slide3.xml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slide" Target="slide5.xml"/><Relationship Id="rId5" Type="http://schemas.openxmlformats.org/officeDocument/2006/relationships/slide" Target="slide3.xml"/><Relationship Id="rId4" Type="http://schemas.openxmlformats.org/officeDocument/2006/relationships/image" Target="../media/image6.wmf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4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7.xml"/><Relationship Id="rId4" Type="http://schemas.openxmlformats.org/officeDocument/2006/relationships/slide" Target="slide3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wmf"/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7.xml"/><Relationship Id="rId6" Type="http://schemas.openxmlformats.org/officeDocument/2006/relationships/slide" Target="slide3.xml"/><Relationship Id="rId5" Type="http://schemas.openxmlformats.org/officeDocument/2006/relationships/image" Target="../media/image9.wmf"/><Relationship Id="rId4" Type="http://schemas.openxmlformats.org/officeDocument/2006/relationships/image" Target="../media/image8.wmf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4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7" Type="http://schemas.openxmlformats.org/officeDocument/2006/relationships/slide" Target="slide3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image" Target="../media/image6.w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7" Type="http://schemas.openxmlformats.org/officeDocument/2006/relationships/slide" Target="slide3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image" Target="../media/image6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7" Type="http://schemas.openxmlformats.org/officeDocument/2006/relationships/slide" Target="slide3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9.wmf"/><Relationship Id="rId5" Type="http://schemas.openxmlformats.org/officeDocument/2006/relationships/image" Target="../media/image8.wmf"/><Relationship Id="rId4" Type="http://schemas.openxmlformats.org/officeDocument/2006/relationships/image" Target="../media/image7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1004644" y="3063994"/>
            <a:ext cx="7772400" cy="1323975"/>
          </a:xfrm>
        </p:spPr>
        <p:txBody>
          <a:bodyPr>
            <a:normAutofit/>
          </a:bodyPr>
          <a:lstStyle/>
          <a:p>
            <a:pPr eaLnBrk="1" hangingPunct="1"/>
            <a:r>
              <a:rPr lang="cs-CZ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>
                  <a:reflection blurRad="6350" stA="60000" endA="900" endPos="60000" dist="29997" dir="5400000" sy="-100000" algn="bl" rotWithShape="0"/>
                </a:effectLst>
              </a:rPr>
              <a:t>Kvíz</a:t>
            </a:r>
            <a:endParaRPr lang="cs-CZ" sz="4800" dirty="0" smtClean="0">
              <a:solidFill>
                <a:schemeClr val="tx1"/>
              </a:solidFill>
              <a:effectLst>
                <a:reflection blurRad="6350" stA="60000" endA="900" endPos="60000" dist="29997" dir="5400000" sy="-100000" algn="bl" rotWithShape="0"/>
              </a:effectLst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476250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2195512" y="2636838"/>
            <a:ext cx="4968875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solidFill>
                  <a:prstClr val="black"/>
                </a:solidFill>
                <a:latin typeface="Calibri" pitchFamily="34" charset="0"/>
              </a:rPr>
              <a:t>VY</a:t>
            </a:r>
            <a:r>
              <a:rPr lang="cs-CZ" b="1" dirty="0" smtClean="0">
                <a:latin typeface="Calibri" pitchFamily="34" charset="0"/>
              </a:rPr>
              <a:t>_32_</a:t>
            </a:r>
            <a:r>
              <a:rPr lang="cs-CZ" b="1" dirty="0" smtClean="0">
                <a:solidFill>
                  <a:prstClr val="black"/>
                </a:solidFill>
                <a:latin typeface="Calibri" pitchFamily="34" charset="0"/>
              </a:rPr>
              <a:t>INOVACE_</a:t>
            </a:r>
            <a:r>
              <a:rPr lang="cs-CZ" b="1" dirty="0" smtClean="0">
                <a:latin typeface="Calibri" pitchFamily="34" charset="0"/>
              </a:rPr>
              <a:t>40</a:t>
            </a:r>
            <a:r>
              <a:rPr lang="cs-CZ" b="1" dirty="0" smtClean="0">
                <a:solidFill>
                  <a:prstClr val="black"/>
                </a:solidFill>
                <a:latin typeface="Calibri" pitchFamily="34" charset="0"/>
              </a:rPr>
              <a:t>_KVIZ_STROJIRENSKA TECHNOLOGIE I.</a:t>
            </a:r>
            <a:endParaRPr lang="cs-CZ" b="1" dirty="0">
              <a:solidFill>
                <a:prstClr val="black"/>
              </a:solidFill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solidFill>
                  <a:prstClr val="black"/>
                </a:solidFill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" y="3141663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lačítko akce: Konec 1">
            <a:hlinkClick r:id="" action="ppaction://hlinkshowjump?jump=endshow" highlightClick="1"/>
          </p:cNvPr>
          <p:cNvSpPr/>
          <p:nvPr/>
        </p:nvSpPr>
        <p:spPr>
          <a:xfrm>
            <a:off x="755576" y="6093296"/>
            <a:ext cx="1008112" cy="432048"/>
          </a:xfrm>
          <a:prstGeom prst="actionButtonEnd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Tlačítko akce: Dopředu nebo Další 2">
            <a:hlinkClick r:id="" action="ppaction://hlinkshowjump?jump=nextslide" highlightClick="1"/>
          </p:cNvPr>
          <p:cNvSpPr/>
          <p:nvPr/>
        </p:nvSpPr>
        <p:spPr>
          <a:xfrm>
            <a:off x="7613650" y="6093296"/>
            <a:ext cx="918790" cy="432048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5110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906009" y="1668810"/>
            <a:ext cx="7522380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Vyjmenuj všechny nekovové materiály</a:t>
            </a:r>
          </a:p>
          <a:p>
            <a:r>
              <a:rPr lang="cs-CZ" sz="3600" b="1" dirty="0"/>
              <a:t>a</a:t>
            </a:r>
            <a:r>
              <a:rPr lang="cs-CZ" sz="3600" b="1" dirty="0" smtClean="0"/>
              <a:t> řekni co se vyrábí z kaučuku, co se </a:t>
            </a:r>
          </a:p>
          <a:p>
            <a:r>
              <a:rPr lang="cs-CZ" sz="3600" b="1" dirty="0" smtClean="0"/>
              <a:t>vyrábí z kaolinu a co se vyrábí z lnu, </a:t>
            </a:r>
          </a:p>
          <a:p>
            <a:r>
              <a:rPr lang="cs-CZ" sz="3600" b="1" dirty="0"/>
              <a:t>b</a:t>
            </a:r>
            <a:r>
              <a:rPr lang="cs-CZ" sz="3600" b="1" dirty="0" smtClean="0"/>
              <a:t>avlny nebo konopí?</a:t>
            </a:r>
          </a:p>
        </p:txBody>
      </p:sp>
      <p:pic>
        <p:nvPicPr>
          <p:cNvPr id="2050" name="Picture 2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613" y="3744913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752" y="4132312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052" y="4437112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5148064" y="5949279"/>
            <a:ext cx="3780009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cs-CZ" sz="3200" b="1" dirty="0" smtClean="0"/>
              <a:t>ZOBRAZIT  ODPOVĚĎ</a:t>
            </a:r>
            <a:endParaRPr lang="cs-CZ" sz="32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6300192" y="116632"/>
            <a:ext cx="273630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UKONČIT</a:t>
            </a:r>
            <a:endParaRPr lang="cs-CZ" sz="3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269756" y="977783"/>
            <a:ext cx="2797176" cy="646331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POKRAČOVAT</a:t>
            </a:r>
            <a:endParaRPr lang="cs-CZ" sz="3600" b="1" dirty="0"/>
          </a:p>
        </p:txBody>
      </p:sp>
      <p:sp>
        <p:nvSpPr>
          <p:cNvPr id="6" name="Tlačítko akce: Vlastní 5">
            <a:hlinkClick r:id="" action="ppaction://hlinkshowjump?jump=firstslide" highlightClick="1"/>
          </p:cNvPr>
          <p:cNvSpPr/>
          <p:nvPr/>
        </p:nvSpPr>
        <p:spPr>
          <a:xfrm>
            <a:off x="6269756" y="116632"/>
            <a:ext cx="2874244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lačítko akce: Vlastní 6">
            <a:hlinkClick r:id="rId5" action="ppaction://hlinksldjump" highlightClick="1"/>
          </p:cNvPr>
          <p:cNvSpPr/>
          <p:nvPr/>
        </p:nvSpPr>
        <p:spPr>
          <a:xfrm>
            <a:off x="6084168" y="977783"/>
            <a:ext cx="3059832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lačítko akce: Vlastní 7">
            <a:hlinkClick r:id="" action="ppaction://hlinkshowjump?jump=nextslide" highlightClick="1"/>
          </p:cNvPr>
          <p:cNvSpPr/>
          <p:nvPr/>
        </p:nvSpPr>
        <p:spPr>
          <a:xfrm>
            <a:off x="5004048" y="5949279"/>
            <a:ext cx="4062884" cy="584775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8674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906009" y="1668810"/>
            <a:ext cx="7619202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Nekovové materiály – plasty, technická</a:t>
            </a:r>
          </a:p>
          <a:p>
            <a:r>
              <a:rPr lang="cs-CZ" sz="3600" b="1" dirty="0"/>
              <a:t>k</a:t>
            </a:r>
            <a:r>
              <a:rPr lang="cs-CZ" sz="3600" b="1" dirty="0" smtClean="0"/>
              <a:t>ůže, technické textilie, pryž, sklo, </a:t>
            </a:r>
          </a:p>
          <a:p>
            <a:r>
              <a:rPr lang="cs-CZ" sz="3600" b="1" dirty="0"/>
              <a:t>k</a:t>
            </a:r>
            <a:r>
              <a:rPr lang="cs-CZ" sz="3600" b="1" dirty="0" smtClean="0"/>
              <a:t>eramika, dřevo.</a:t>
            </a:r>
          </a:p>
          <a:p>
            <a:r>
              <a:rPr lang="cs-CZ" sz="3600" b="1" dirty="0" smtClean="0"/>
              <a:t>Z kaučuku se vyrábí pryž, z kaolínu </a:t>
            </a:r>
          </a:p>
          <a:p>
            <a:r>
              <a:rPr lang="cs-CZ" sz="3600" b="1" dirty="0"/>
              <a:t>p</a:t>
            </a:r>
            <a:r>
              <a:rPr lang="cs-CZ" sz="3600" b="1" dirty="0" smtClean="0"/>
              <a:t>orcelán a ze zbytku rostlinné vlákna,</a:t>
            </a:r>
          </a:p>
          <a:p>
            <a:r>
              <a:rPr lang="cs-CZ" sz="3600" b="1" dirty="0"/>
              <a:t>z</a:t>
            </a:r>
            <a:r>
              <a:rPr lang="cs-CZ" sz="3600" b="1" dirty="0" smtClean="0"/>
              <a:t> kterých se následně vyrábí textilie. 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6300192" y="116632"/>
            <a:ext cx="273630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UKONČIT</a:t>
            </a:r>
            <a:endParaRPr lang="cs-CZ" sz="3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269756" y="977783"/>
            <a:ext cx="2797176" cy="646331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POKRAČOVAT</a:t>
            </a:r>
            <a:endParaRPr lang="cs-CZ" sz="3600" b="1" dirty="0"/>
          </a:p>
        </p:txBody>
      </p:sp>
      <p:pic>
        <p:nvPicPr>
          <p:cNvPr id="3074" name="Picture 2" descr="C:\Users\Mirek\AppData\Local\Microsoft\Windows\Temporary Internet Files\Content.IE5\ET3COPW5\MC90033992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3885" y="5486400"/>
            <a:ext cx="950912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irek\AppData\Local\Microsoft\Windows\Temporary Internet Files\Content.IE5\BITYWE3R\MC900231941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5165725"/>
            <a:ext cx="2727325" cy="169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Mirek\AppData\Local\Microsoft\Windows\Temporary Internet Files\Content.IE5\ET3COPW5\MC90042447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72586" y="5029200"/>
            <a:ext cx="195262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lačítko akce: Vlastní 2">
            <a:hlinkClick r:id="" action="ppaction://hlinkshowjump?jump=firstslide" highlightClick="1"/>
          </p:cNvPr>
          <p:cNvSpPr/>
          <p:nvPr/>
        </p:nvSpPr>
        <p:spPr>
          <a:xfrm>
            <a:off x="6156176" y="116632"/>
            <a:ext cx="2987824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Tlačítko akce: Vlastní 5">
            <a:hlinkClick r:id="rId7" action="ppaction://hlinksldjump" highlightClick="1"/>
          </p:cNvPr>
          <p:cNvSpPr/>
          <p:nvPr/>
        </p:nvSpPr>
        <p:spPr>
          <a:xfrm>
            <a:off x="6156176" y="977783"/>
            <a:ext cx="3096344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2676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906009" y="1668810"/>
            <a:ext cx="763382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Jaké jsou základní suroviny pro výrobu </a:t>
            </a:r>
          </a:p>
          <a:p>
            <a:r>
              <a:rPr lang="cs-CZ" sz="3600" b="1" dirty="0"/>
              <a:t>s</a:t>
            </a:r>
            <a:r>
              <a:rPr lang="cs-CZ" sz="3600" b="1" dirty="0" smtClean="0"/>
              <a:t>urového železa?</a:t>
            </a:r>
          </a:p>
        </p:txBody>
      </p:sp>
      <p:pic>
        <p:nvPicPr>
          <p:cNvPr id="2050" name="Picture 2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613" y="3744913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752" y="4132312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052" y="4437112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5148064" y="5949279"/>
            <a:ext cx="3780009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cs-CZ" sz="3200" b="1" dirty="0" smtClean="0"/>
              <a:t>ZOBRAZIT  ODPOVĚĎ</a:t>
            </a:r>
            <a:endParaRPr lang="cs-CZ" sz="32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6300192" y="116632"/>
            <a:ext cx="273630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UKONČIT</a:t>
            </a:r>
            <a:endParaRPr lang="cs-CZ" sz="3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269756" y="977783"/>
            <a:ext cx="2797176" cy="646331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POKRAČOVAT</a:t>
            </a:r>
            <a:endParaRPr lang="cs-CZ" sz="3600" b="1" dirty="0"/>
          </a:p>
        </p:txBody>
      </p:sp>
      <p:sp>
        <p:nvSpPr>
          <p:cNvPr id="6" name="Tlačítko akce: Vlastní 5">
            <a:hlinkClick r:id="" action="ppaction://hlinkshowjump?jump=firstslide" highlightClick="1"/>
          </p:cNvPr>
          <p:cNvSpPr/>
          <p:nvPr/>
        </p:nvSpPr>
        <p:spPr>
          <a:xfrm>
            <a:off x="6269756" y="116632"/>
            <a:ext cx="2874244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lačítko akce: Vlastní 6">
            <a:hlinkClick r:id="rId5" action="ppaction://hlinksldjump" highlightClick="1"/>
          </p:cNvPr>
          <p:cNvSpPr/>
          <p:nvPr/>
        </p:nvSpPr>
        <p:spPr>
          <a:xfrm>
            <a:off x="6156176" y="977783"/>
            <a:ext cx="2987824" cy="691027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lačítko akce: Vlastní 7">
            <a:hlinkClick r:id="" action="ppaction://hlinkshowjump?jump=nextslide" highlightClick="1"/>
          </p:cNvPr>
          <p:cNvSpPr/>
          <p:nvPr/>
        </p:nvSpPr>
        <p:spPr>
          <a:xfrm>
            <a:off x="5004048" y="5949279"/>
            <a:ext cx="4139952" cy="584775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311293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906009" y="1668810"/>
            <a:ext cx="5442516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Tedy – železná ruda, koks a </a:t>
            </a:r>
          </a:p>
          <a:p>
            <a:r>
              <a:rPr lang="cs-CZ" sz="3600" b="1" dirty="0" smtClean="0"/>
              <a:t>struskotvorné přísady.</a:t>
            </a:r>
          </a:p>
          <a:p>
            <a:endParaRPr lang="cs-CZ" sz="3600" b="1" dirty="0" smtClean="0"/>
          </a:p>
        </p:txBody>
      </p:sp>
      <p:sp>
        <p:nvSpPr>
          <p:cNvPr id="4" name="TextovéPole 3"/>
          <p:cNvSpPr txBox="1"/>
          <p:nvPr/>
        </p:nvSpPr>
        <p:spPr>
          <a:xfrm>
            <a:off x="6300192" y="116632"/>
            <a:ext cx="273630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UKONČIT</a:t>
            </a:r>
            <a:endParaRPr lang="cs-CZ" sz="3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269756" y="977783"/>
            <a:ext cx="2797176" cy="646331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POKRAČOVAT</a:t>
            </a:r>
            <a:endParaRPr lang="cs-CZ" sz="3600" b="1" dirty="0"/>
          </a:p>
        </p:txBody>
      </p:sp>
      <p:pic>
        <p:nvPicPr>
          <p:cNvPr id="3074" name="Picture 2" descr="C:\Users\Mirek\AppData\Local\Microsoft\Windows\Temporary Internet Files\Content.IE5\ET3COPW5\MC90033992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711574"/>
            <a:ext cx="950912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irek\AppData\Local\Microsoft\Windows\Temporary Internet Files\Content.IE5\BITYWE3R\MC900231941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555564"/>
            <a:ext cx="2727325" cy="169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Mirek\AppData\Local\Microsoft\Windows\Temporary Internet Files\Content.IE5\ET3COPW5\MC90042447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777" y="4569987"/>
            <a:ext cx="195262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lačítko akce: Vlastní 5">
            <a:hlinkClick r:id="" action="ppaction://hlinkshowjump?jump=firstslide" highlightClick="1"/>
          </p:cNvPr>
          <p:cNvSpPr/>
          <p:nvPr/>
        </p:nvSpPr>
        <p:spPr>
          <a:xfrm>
            <a:off x="6269756" y="0"/>
            <a:ext cx="2874244" cy="76296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lačítko akce: Vlastní 6">
            <a:hlinkClick r:id="rId7" action="ppaction://hlinksldjump" highlightClick="1"/>
          </p:cNvPr>
          <p:cNvSpPr/>
          <p:nvPr/>
        </p:nvSpPr>
        <p:spPr>
          <a:xfrm>
            <a:off x="6084168" y="977783"/>
            <a:ext cx="3059832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85932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906009" y="1668810"/>
            <a:ext cx="659905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Kde a jak se vyrábí surové železo?</a:t>
            </a:r>
          </a:p>
          <a:p>
            <a:endParaRPr lang="cs-CZ" sz="3600" b="1" dirty="0" smtClean="0"/>
          </a:p>
        </p:txBody>
      </p:sp>
      <p:pic>
        <p:nvPicPr>
          <p:cNvPr id="2050" name="Picture 2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613" y="3744913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752" y="4132312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052" y="4437112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5148064" y="5949279"/>
            <a:ext cx="3780009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cs-CZ" sz="3200" b="1" dirty="0" smtClean="0"/>
              <a:t>ZOBRAZIT  ODPOVĚĎ</a:t>
            </a:r>
            <a:endParaRPr lang="cs-CZ" sz="32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6300192" y="116632"/>
            <a:ext cx="273630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UKONČIT</a:t>
            </a:r>
            <a:endParaRPr lang="cs-CZ" sz="3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269756" y="977783"/>
            <a:ext cx="2797176" cy="646331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POKRAČOVAT</a:t>
            </a:r>
            <a:endParaRPr lang="cs-CZ" sz="3600" b="1" dirty="0"/>
          </a:p>
        </p:txBody>
      </p:sp>
      <p:sp>
        <p:nvSpPr>
          <p:cNvPr id="6" name="Tlačítko akce: Vlastní 5">
            <a:hlinkClick r:id="" action="ppaction://hlinkshowjump?jump=firstslide" highlightClick="1"/>
          </p:cNvPr>
          <p:cNvSpPr/>
          <p:nvPr/>
        </p:nvSpPr>
        <p:spPr>
          <a:xfrm>
            <a:off x="6156176" y="116632"/>
            <a:ext cx="2910756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lačítko akce: Vlastní 6">
            <a:hlinkClick r:id="rId5" action="ppaction://hlinksldjump" highlightClick="1"/>
          </p:cNvPr>
          <p:cNvSpPr/>
          <p:nvPr/>
        </p:nvSpPr>
        <p:spPr>
          <a:xfrm>
            <a:off x="6156176" y="977783"/>
            <a:ext cx="2987824" cy="691027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lačítko akce: Vlastní 7">
            <a:hlinkClick r:id="" action="ppaction://hlinkshowjump?jump=nextslide" highlightClick="1"/>
          </p:cNvPr>
          <p:cNvSpPr/>
          <p:nvPr/>
        </p:nvSpPr>
        <p:spPr>
          <a:xfrm>
            <a:off x="5076056" y="5949279"/>
            <a:ext cx="3990876" cy="584775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082189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906009" y="1668810"/>
            <a:ext cx="501342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Vyrábí se ve vysoké peci, 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6300192" y="116632"/>
            <a:ext cx="273630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UKONČIT</a:t>
            </a:r>
            <a:endParaRPr lang="cs-CZ" sz="3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269756" y="977783"/>
            <a:ext cx="2797176" cy="646331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POKRAČOVAT</a:t>
            </a:r>
            <a:endParaRPr lang="cs-CZ" sz="3600" b="1" dirty="0"/>
          </a:p>
        </p:txBody>
      </p:sp>
      <p:pic>
        <p:nvPicPr>
          <p:cNvPr id="3074" name="Picture 2" descr="C:\Users\Mirek\AppData\Local\Microsoft\Windows\Temporary Internet Files\Content.IE5\ET3COPW5\MC90033992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8887" y="4944501"/>
            <a:ext cx="950912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irek\AppData\Local\Microsoft\Windows\Temporary Internet Files\Content.IE5\BITYWE3R\MC900231941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555564"/>
            <a:ext cx="2727325" cy="169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Mirek\AppData\Local\Microsoft\Windows\Temporary Internet Files\Content.IE5\ET3COPW5\MC90042447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777" y="4569987"/>
            <a:ext cx="195262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lačítko akce: Vlastní 2">
            <a:hlinkClick r:id="" action="ppaction://hlinkshowjump?jump=firstslide" highlightClick="1"/>
          </p:cNvPr>
          <p:cNvSpPr/>
          <p:nvPr/>
        </p:nvSpPr>
        <p:spPr>
          <a:xfrm>
            <a:off x="6269756" y="116632"/>
            <a:ext cx="2874244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Tlačítko akce: Vlastní 5">
            <a:hlinkClick r:id="rId7" action="ppaction://hlinksldjump" highlightClick="1"/>
          </p:cNvPr>
          <p:cNvSpPr/>
          <p:nvPr/>
        </p:nvSpPr>
        <p:spPr>
          <a:xfrm>
            <a:off x="6084168" y="977783"/>
            <a:ext cx="3059832" cy="691027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8194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906009" y="1668810"/>
            <a:ext cx="64283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Jaké jsou produkty vysoké pece?</a:t>
            </a:r>
          </a:p>
          <a:p>
            <a:endParaRPr lang="cs-CZ" sz="3600" b="1" dirty="0" smtClean="0"/>
          </a:p>
        </p:txBody>
      </p:sp>
      <p:pic>
        <p:nvPicPr>
          <p:cNvPr id="2050" name="Picture 2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613" y="3744913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752" y="4132312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052" y="4437112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5148064" y="5949279"/>
            <a:ext cx="3780009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cs-CZ" sz="3200" b="1" dirty="0" smtClean="0"/>
              <a:t>ZOBRAZIT  ODPOVĚĎ</a:t>
            </a:r>
            <a:endParaRPr lang="cs-CZ" sz="32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6300192" y="116632"/>
            <a:ext cx="273630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UKONČIT</a:t>
            </a:r>
            <a:endParaRPr lang="cs-CZ" sz="3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269756" y="977783"/>
            <a:ext cx="2797176" cy="646331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POKRAČOVAT</a:t>
            </a:r>
            <a:endParaRPr lang="cs-CZ" sz="3600" b="1" dirty="0"/>
          </a:p>
        </p:txBody>
      </p:sp>
      <p:sp>
        <p:nvSpPr>
          <p:cNvPr id="6" name="Tlačítko akce: Vlastní 5">
            <a:hlinkClick r:id="" action="ppaction://hlinkshowjump?jump=firstslide" highlightClick="1"/>
          </p:cNvPr>
          <p:cNvSpPr/>
          <p:nvPr/>
        </p:nvSpPr>
        <p:spPr>
          <a:xfrm>
            <a:off x="6269756" y="116632"/>
            <a:ext cx="2874244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lačítko akce: Vlastní 6">
            <a:hlinkClick r:id="rId5" action="ppaction://hlinksldjump" highlightClick="1"/>
          </p:cNvPr>
          <p:cNvSpPr/>
          <p:nvPr/>
        </p:nvSpPr>
        <p:spPr>
          <a:xfrm>
            <a:off x="6084168" y="977783"/>
            <a:ext cx="3059832" cy="691027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lačítko akce: Vlastní 7">
            <a:hlinkClick r:id="" action="ppaction://hlinkshowjump?jump=nextslide" highlightClick="1"/>
          </p:cNvPr>
          <p:cNvSpPr/>
          <p:nvPr/>
        </p:nvSpPr>
        <p:spPr>
          <a:xfrm>
            <a:off x="5148064" y="5877272"/>
            <a:ext cx="3995936" cy="65678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1663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906009" y="1668810"/>
            <a:ext cx="698922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Hlavním produktem vysoké pece je </a:t>
            </a:r>
          </a:p>
          <a:p>
            <a:r>
              <a:rPr lang="cs-CZ" sz="3600" b="1" dirty="0" smtClean="0"/>
              <a:t>surové železo. Dále je to struska a </a:t>
            </a:r>
          </a:p>
          <a:p>
            <a:r>
              <a:rPr lang="cs-CZ" sz="3600" b="1" dirty="0" smtClean="0"/>
              <a:t>vysokopecní plyn.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6300192" y="116632"/>
            <a:ext cx="273630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UKONČIT</a:t>
            </a:r>
            <a:endParaRPr lang="cs-CZ" sz="3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269756" y="977783"/>
            <a:ext cx="2797176" cy="646331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POKRAČOVAT</a:t>
            </a:r>
            <a:endParaRPr lang="cs-CZ" sz="3600" b="1" dirty="0"/>
          </a:p>
        </p:txBody>
      </p:sp>
      <p:pic>
        <p:nvPicPr>
          <p:cNvPr id="3074" name="Picture 2" descr="C:\Users\Mirek\AppData\Local\Microsoft\Windows\Temporary Internet Files\Content.IE5\ET3COPW5\MC90033992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711574"/>
            <a:ext cx="950912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irek\AppData\Local\Microsoft\Windows\Temporary Internet Files\Content.IE5\BITYWE3R\MC900231941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555564"/>
            <a:ext cx="2727325" cy="169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Mirek\AppData\Local\Microsoft\Windows\Temporary Internet Files\Content.IE5\ET3COPW5\MC90042447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777" y="4569987"/>
            <a:ext cx="195262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lačítko akce: Vlastní 2">
            <a:hlinkClick r:id="" action="ppaction://hlinkshowjump?jump=firstslide" highlightClick="1"/>
          </p:cNvPr>
          <p:cNvSpPr/>
          <p:nvPr/>
        </p:nvSpPr>
        <p:spPr>
          <a:xfrm>
            <a:off x="6269756" y="116632"/>
            <a:ext cx="2874244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Tlačítko akce: Vlastní 5">
            <a:hlinkClick r:id="rId7" action="ppaction://hlinksldjump" highlightClick="1"/>
          </p:cNvPr>
          <p:cNvSpPr/>
          <p:nvPr/>
        </p:nvSpPr>
        <p:spPr>
          <a:xfrm>
            <a:off x="6156176" y="977783"/>
            <a:ext cx="2987824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96676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906009" y="1668810"/>
            <a:ext cx="60835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Jaké druhy železných rud </a:t>
            </a:r>
            <a:r>
              <a:rPr lang="cs-CZ" sz="3600" b="1" dirty="0" err="1" smtClean="0"/>
              <a:t>znaš</a:t>
            </a:r>
            <a:r>
              <a:rPr lang="cs-CZ" sz="3600" b="1" dirty="0" smtClean="0"/>
              <a:t>?</a:t>
            </a:r>
          </a:p>
        </p:txBody>
      </p:sp>
      <p:pic>
        <p:nvPicPr>
          <p:cNvPr id="2050" name="Picture 2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613" y="3744913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752" y="4132312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052" y="4437112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5148064" y="5949279"/>
            <a:ext cx="3780009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cs-CZ" sz="3200" b="1" dirty="0" smtClean="0"/>
              <a:t>ZOBRAZIT  ODPOVĚĎ</a:t>
            </a:r>
            <a:endParaRPr lang="cs-CZ" sz="32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6300192" y="116632"/>
            <a:ext cx="273630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UKONČIT</a:t>
            </a:r>
            <a:endParaRPr lang="cs-CZ" sz="3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269756" y="977783"/>
            <a:ext cx="2797176" cy="646331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POKRAČOVAT</a:t>
            </a:r>
            <a:endParaRPr lang="cs-CZ" sz="3600" b="1" dirty="0"/>
          </a:p>
        </p:txBody>
      </p:sp>
      <p:sp>
        <p:nvSpPr>
          <p:cNvPr id="6" name="Tlačítko akce: Vlastní 5">
            <a:hlinkClick r:id="" action="ppaction://hlinkshowjump?jump=firstslide" highlightClick="1"/>
          </p:cNvPr>
          <p:cNvSpPr/>
          <p:nvPr/>
        </p:nvSpPr>
        <p:spPr>
          <a:xfrm>
            <a:off x="6156176" y="116632"/>
            <a:ext cx="2987824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lačítko akce: Vlastní 6">
            <a:hlinkClick r:id="rId5" action="ppaction://hlinksldjump" highlightClick="1"/>
          </p:cNvPr>
          <p:cNvSpPr/>
          <p:nvPr/>
        </p:nvSpPr>
        <p:spPr>
          <a:xfrm>
            <a:off x="6156176" y="977783"/>
            <a:ext cx="2987824" cy="691027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lačítko akce: Vlastní 7">
            <a:hlinkClick r:id="" action="ppaction://hlinkshowjump?jump=nextslide" highlightClick="1"/>
          </p:cNvPr>
          <p:cNvSpPr/>
          <p:nvPr/>
        </p:nvSpPr>
        <p:spPr>
          <a:xfrm>
            <a:off x="5004048" y="5949279"/>
            <a:ext cx="4062884" cy="584775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9708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906009" y="1668810"/>
            <a:ext cx="4683911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/>
              <a:t>Magnetovec (magnetit)</a:t>
            </a:r>
          </a:p>
          <a:p>
            <a:r>
              <a:rPr lang="cs-CZ" sz="3600" b="1" dirty="0"/>
              <a:t>Hnědel (limonit)</a:t>
            </a:r>
          </a:p>
          <a:p>
            <a:r>
              <a:rPr lang="cs-CZ" sz="3600" b="1" dirty="0"/>
              <a:t>Krevel (hematit)</a:t>
            </a:r>
          </a:p>
          <a:p>
            <a:r>
              <a:rPr lang="cs-CZ" sz="3600" b="1" dirty="0"/>
              <a:t>Ocelek (siderit)</a:t>
            </a:r>
          </a:p>
          <a:p>
            <a:r>
              <a:rPr lang="cs-CZ" sz="3600" b="1" dirty="0"/>
              <a:t>Chamosit (</a:t>
            </a:r>
            <a:r>
              <a:rPr lang="cs-CZ" sz="3600" b="1" dirty="0" err="1"/>
              <a:t>šamozit</a:t>
            </a:r>
            <a:r>
              <a:rPr lang="cs-CZ" sz="3600" b="1" dirty="0"/>
              <a:t>)</a:t>
            </a:r>
          </a:p>
          <a:p>
            <a:endParaRPr lang="cs-CZ" sz="3600" b="1" dirty="0" smtClean="0"/>
          </a:p>
        </p:txBody>
      </p:sp>
      <p:sp>
        <p:nvSpPr>
          <p:cNvPr id="4" name="TextovéPole 3"/>
          <p:cNvSpPr txBox="1"/>
          <p:nvPr/>
        </p:nvSpPr>
        <p:spPr>
          <a:xfrm>
            <a:off x="6300192" y="116632"/>
            <a:ext cx="273630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UKONČIT</a:t>
            </a:r>
            <a:endParaRPr lang="cs-CZ" sz="3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269756" y="977783"/>
            <a:ext cx="2797176" cy="646331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POKRAČOVAT</a:t>
            </a:r>
            <a:endParaRPr lang="cs-CZ" sz="3600" b="1" dirty="0"/>
          </a:p>
        </p:txBody>
      </p:sp>
      <p:pic>
        <p:nvPicPr>
          <p:cNvPr id="3074" name="Picture 2" descr="C:\Users\Mirek\AppData\Local\Microsoft\Windows\Temporary Internet Files\Content.IE5\ET3COPW5\MC90033992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711574"/>
            <a:ext cx="950912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irek\AppData\Local\Microsoft\Windows\Temporary Internet Files\Content.IE5\BITYWE3R\MC900231941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555564"/>
            <a:ext cx="2727325" cy="169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Mirek\AppData\Local\Microsoft\Windows\Temporary Internet Files\Content.IE5\ET3COPW5\MC90042447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777" y="4569987"/>
            <a:ext cx="195262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lačítko akce: Vlastní 2">
            <a:hlinkClick r:id="" action="ppaction://hlinkshowjump?jump=firstslide" highlightClick="1"/>
          </p:cNvPr>
          <p:cNvSpPr/>
          <p:nvPr/>
        </p:nvSpPr>
        <p:spPr>
          <a:xfrm>
            <a:off x="6156176" y="116632"/>
            <a:ext cx="2987824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Tlačítko akce: Vlastní 5">
            <a:hlinkClick r:id="rId7" action="ppaction://hlinksldjump" highlightClick="1"/>
          </p:cNvPr>
          <p:cNvSpPr/>
          <p:nvPr/>
        </p:nvSpPr>
        <p:spPr>
          <a:xfrm>
            <a:off x="6156176" y="977783"/>
            <a:ext cx="2987824" cy="691027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1846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b="1" smtClean="0"/>
              <a:t>Záznamový list výukového materiálu</a:t>
            </a:r>
            <a:br>
              <a:rPr lang="cs-CZ" sz="1800" b="1" smtClean="0"/>
            </a:br>
            <a:endParaRPr lang="cs-CZ" sz="1800" smtClean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386372689"/>
              </p:ext>
            </p:extLst>
          </p:nvPr>
        </p:nvGraphicFramePr>
        <p:xfrm>
          <a:off x="465702" y="1268760"/>
          <a:ext cx="8229600" cy="4843467"/>
        </p:xfrm>
        <a:graphic>
          <a:graphicData uri="http://schemas.openxmlformats.org/drawingml/2006/table">
            <a:tbl>
              <a:tblPr/>
              <a:tblGrid>
                <a:gridCol w="2962275"/>
                <a:gridCol w="5267325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Kvíz – Strojírenská technologie I.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VY_32_INOVACE_40_KVIZ_STROJIRENSKA TECHNOLOGIE I.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Strojírenská technologie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21.6.2013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 učebním textu je zahrnuto opakování učiva celého prvního ročníku strojírenské technologie.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  <p:sp>
        <p:nvSpPr>
          <p:cNvPr id="2" name="Tlačítko akce: Zpět nebo Předchozí 1">
            <a:hlinkClick r:id="" action="ppaction://hlinkshowjump?jump=previousslide" highlightClick="1"/>
          </p:cNvPr>
          <p:cNvSpPr/>
          <p:nvPr/>
        </p:nvSpPr>
        <p:spPr>
          <a:xfrm>
            <a:off x="395536" y="6525344"/>
            <a:ext cx="864096" cy="332656"/>
          </a:xfrm>
          <a:prstGeom prst="actionButtonBackPrevious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" name="Tlačítko akce: Dopředu nebo Další 2">
            <a:hlinkClick r:id="" action="ppaction://hlinkshowjump?jump=nextslide" highlightClick="1"/>
          </p:cNvPr>
          <p:cNvSpPr/>
          <p:nvPr/>
        </p:nvSpPr>
        <p:spPr>
          <a:xfrm>
            <a:off x="7740352" y="6525344"/>
            <a:ext cx="936104" cy="332656"/>
          </a:xfrm>
          <a:prstGeom prst="actionButtonForwardNex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75765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906009" y="1668810"/>
            <a:ext cx="70590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Jak se označují technické materiály?</a:t>
            </a:r>
          </a:p>
        </p:txBody>
      </p:sp>
      <p:pic>
        <p:nvPicPr>
          <p:cNvPr id="2050" name="Picture 2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613" y="3744913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752" y="4132312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052" y="4437112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5148064" y="5949279"/>
            <a:ext cx="3780009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cs-CZ" sz="3200" b="1" dirty="0" smtClean="0"/>
              <a:t>ZOBRAZIT  ODPOVĚĎ</a:t>
            </a:r>
            <a:endParaRPr lang="cs-CZ" sz="32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6300192" y="116632"/>
            <a:ext cx="273630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UKONČIT</a:t>
            </a:r>
            <a:endParaRPr lang="cs-CZ" sz="3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269756" y="977783"/>
            <a:ext cx="2797176" cy="646331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POKRAČOVAT</a:t>
            </a:r>
            <a:endParaRPr lang="cs-CZ" sz="3600" b="1" dirty="0"/>
          </a:p>
        </p:txBody>
      </p:sp>
      <p:sp>
        <p:nvSpPr>
          <p:cNvPr id="6" name="Tlačítko akce: Vlastní 5">
            <a:hlinkClick r:id="" action="ppaction://hlinkshowjump?jump=firstslide" highlightClick="1"/>
          </p:cNvPr>
          <p:cNvSpPr/>
          <p:nvPr/>
        </p:nvSpPr>
        <p:spPr>
          <a:xfrm>
            <a:off x="6156176" y="116632"/>
            <a:ext cx="2987824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lačítko akce: Vlastní 6">
            <a:hlinkClick r:id="rId5" action="ppaction://hlinksldjump" highlightClick="1"/>
          </p:cNvPr>
          <p:cNvSpPr/>
          <p:nvPr/>
        </p:nvSpPr>
        <p:spPr>
          <a:xfrm>
            <a:off x="6156176" y="908720"/>
            <a:ext cx="2987824" cy="76009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lačítko akce: Vlastní 7">
            <a:hlinkClick r:id="" action="ppaction://hlinkshowjump?jump=nextslide" highlightClick="1"/>
          </p:cNvPr>
          <p:cNvSpPr/>
          <p:nvPr/>
        </p:nvSpPr>
        <p:spPr>
          <a:xfrm>
            <a:off x="4932040" y="5877272"/>
            <a:ext cx="4134892" cy="792088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88292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906009" y="1668810"/>
            <a:ext cx="6409768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Označují se podle ČSN číselnými </a:t>
            </a:r>
          </a:p>
          <a:p>
            <a:r>
              <a:rPr lang="cs-CZ" sz="3600" b="1" dirty="0" smtClean="0"/>
              <a:t>značkami.</a:t>
            </a:r>
            <a:endParaRPr lang="cs-CZ" sz="3600" b="1" dirty="0"/>
          </a:p>
          <a:p>
            <a:endParaRPr lang="cs-CZ" sz="3600" b="1" dirty="0" smtClean="0"/>
          </a:p>
        </p:txBody>
      </p:sp>
      <p:sp>
        <p:nvSpPr>
          <p:cNvPr id="4" name="TextovéPole 3"/>
          <p:cNvSpPr txBox="1"/>
          <p:nvPr/>
        </p:nvSpPr>
        <p:spPr>
          <a:xfrm>
            <a:off x="6300192" y="116632"/>
            <a:ext cx="273630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UKONČIT</a:t>
            </a:r>
            <a:endParaRPr lang="cs-CZ" sz="3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269756" y="977783"/>
            <a:ext cx="2797176" cy="646331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POKRAČOVAT</a:t>
            </a:r>
            <a:endParaRPr lang="cs-CZ" sz="3600" b="1" dirty="0"/>
          </a:p>
        </p:txBody>
      </p:sp>
      <p:pic>
        <p:nvPicPr>
          <p:cNvPr id="3074" name="Picture 2" descr="C:\Users\Mirek\AppData\Local\Microsoft\Windows\Temporary Internet Files\Content.IE5\ET3COPW5\MC90033992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711574"/>
            <a:ext cx="950912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irek\AppData\Local\Microsoft\Windows\Temporary Internet Files\Content.IE5\BITYWE3R\MC900231941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555564"/>
            <a:ext cx="2727325" cy="169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Mirek\AppData\Local\Microsoft\Windows\Temporary Internet Files\Content.IE5\ET3COPW5\MC90042447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777" y="4569987"/>
            <a:ext cx="195262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lačítko akce: Vlastní 2">
            <a:hlinkClick r:id="" action="ppaction://hlinkshowjump?jump=firstslide" highlightClick="1"/>
          </p:cNvPr>
          <p:cNvSpPr/>
          <p:nvPr/>
        </p:nvSpPr>
        <p:spPr>
          <a:xfrm>
            <a:off x="6156176" y="0"/>
            <a:ext cx="2987824" cy="76296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Tlačítko akce: Vlastní 5">
            <a:hlinkClick r:id="rId7" action="ppaction://hlinksldjump" highlightClick="1"/>
          </p:cNvPr>
          <p:cNvSpPr/>
          <p:nvPr/>
        </p:nvSpPr>
        <p:spPr>
          <a:xfrm>
            <a:off x="6012160" y="977783"/>
            <a:ext cx="3131840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4357258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906009" y="1668810"/>
            <a:ext cx="61494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Jakým způsobem se značí ocel?</a:t>
            </a:r>
          </a:p>
        </p:txBody>
      </p:sp>
      <p:pic>
        <p:nvPicPr>
          <p:cNvPr id="2050" name="Picture 2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613" y="3744913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752" y="4132312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052" y="4437112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5148064" y="5949279"/>
            <a:ext cx="3780009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cs-CZ" sz="3200" b="1" dirty="0" smtClean="0"/>
              <a:t>ZOBRAZIT  ODPOVĚĎ</a:t>
            </a:r>
            <a:endParaRPr lang="cs-CZ" sz="32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6300192" y="116632"/>
            <a:ext cx="273630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UKONČIT</a:t>
            </a:r>
            <a:endParaRPr lang="cs-CZ" sz="3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269756" y="977783"/>
            <a:ext cx="2797176" cy="646331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POKRAČOVAT</a:t>
            </a:r>
            <a:endParaRPr lang="cs-CZ" sz="3600" b="1" dirty="0"/>
          </a:p>
        </p:txBody>
      </p:sp>
      <p:sp>
        <p:nvSpPr>
          <p:cNvPr id="6" name="Tlačítko akce: Vlastní 5">
            <a:hlinkClick r:id="" action="ppaction://hlinkshowjump?jump=firstslide" highlightClick="1"/>
          </p:cNvPr>
          <p:cNvSpPr/>
          <p:nvPr/>
        </p:nvSpPr>
        <p:spPr>
          <a:xfrm>
            <a:off x="6156176" y="0"/>
            <a:ext cx="2987824" cy="76296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lačítko akce: Vlastní 6">
            <a:hlinkClick r:id="rId4" action="ppaction://hlinksldjump" highlightClick="1"/>
          </p:cNvPr>
          <p:cNvSpPr/>
          <p:nvPr/>
        </p:nvSpPr>
        <p:spPr>
          <a:xfrm>
            <a:off x="6084168" y="977783"/>
            <a:ext cx="3059832" cy="691027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lačítko akce: Vlastní 7">
            <a:hlinkClick r:id="" action="ppaction://hlinkshowjump?jump=nextslide" highlightClick="1"/>
          </p:cNvPr>
          <p:cNvSpPr/>
          <p:nvPr/>
        </p:nvSpPr>
        <p:spPr>
          <a:xfrm>
            <a:off x="5004048" y="5805264"/>
            <a:ext cx="4139952" cy="72879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20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906009" y="1668810"/>
            <a:ext cx="7369325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Základní značkou je pětimístné číslo </a:t>
            </a:r>
          </a:p>
          <a:p>
            <a:r>
              <a:rPr lang="cs-CZ" sz="3600" b="1" dirty="0" smtClean="0"/>
              <a:t>a pak dvě doplňkové číslice. </a:t>
            </a:r>
          </a:p>
          <a:p>
            <a:r>
              <a:rPr lang="cs-CZ" sz="3600" b="1" dirty="0" smtClean="0"/>
              <a:t>První číslicí je 1 což znamená, že je to </a:t>
            </a:r>
          </a:p>
          <a:p>
            <a:r>
              <a:rPr lang="cs-CZ" sz="3600" b="1" dirty="0" smtClean="0"/>
              <a:t>ocel k tváření. </a:t>
            </a:r>
          </a:p>
          <a:p>
            <a:endParaRPr lang="cs-CZ" sz="3600" b="1" dirty="0" smtClean="0"/>
          </a:p>
        </p:txBody>
      </p:sp>
      <p:sp>
        <p:nvSpPr>
          <p:cNvPr id="4" name="TextovéPole 3"/>
          <p:cNvSpPr txBox="1"/>
          <p:nvPr/>
        </p:nvSpPr>
        <p:spPr>
          <a:xfrm>
            <a:off x="6300192" y="116632"/>
            <a:ext cx="273630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UKONČIT</a:t>
            </a:r>
            <a:endParaRPr lang="cs-CZ" sz="3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269756" y="977783"/>
            <a:ext cx="2797176" cy="646331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POKRAČOVAT</a:t>
            </a:r>
            <a:endParaRPr lang="cs-CZ" sz="3600" b="1" dirty="0"/>
          </a:p>
        </p:txBody>
      </p:sp>
      <p:pic>
        <p:nvPicPr>
          <p:cNvPr id="3074" name="Picture 2" descr="C:\Users\Mirek\AppData\Local\Microsoft\Windows\Temporary Internet Files\Content.IE5\ET3COPW5\MC90033992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3591937"/>
            <a:ext cx="950912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irek\AppData\Local\Microsoft\Windows\Temporary Internet Files\Content.IE5\BITYWE3R\MC900231941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555564"/>
            <a:ext cx="2727325" cy="169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Mirek\AppData\Local\Microsoft\Windows\Temporary Internet Files\Content.IE5\ET3COPW5\MC90042447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777" y="4569987"/>
            <a:ext cx="195262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lačítko akce: Vlastní 2">
            <a:hlinkClick r:id="" action="ppaction://hlinkshowjump?jump=firstslide" highlightClick="1"/>
          </p:cNvPr>
          <p:cNvSpPr/>
          <p:nvPr/>
        </p:nvSpPr>
        <p:spPr>
          <a:xfrm>
            <a:off x="6269756" y="116631"/>
            <a:ext cx="2874244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Tlačítko akce: Vlastní 5">
            <a:hlinkClick r:id="rId6" action="ppaction://hlinksldjump" highlightClick="1"/>
          </p:cNvPr>
          <p:cNvSpPr/>
          <p:nvPr/>
        </p:nvSpPr>
        <p:spPr>
          <a:xfrm>
            <a:off x="6156176" y="977783"/>
            <a:ext cx="2987824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4311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906009" y="1668810"/>
            <a:ext cx="62216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Jak se označuje ocel na odlitky?</a:t>
            </a:r>
          </a:p>
        </p:txBody>
      </p:sp>
      <p:pic>
        <p:nvPicPr>
          <p:cNvPr id="2050" name="Picture 2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613" y="3744913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752" y="4132312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052" y="4437112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5148064" y="5949279"/>
            <a:ext cx="3780009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cs-CZ" sz="3200" b="1" dirty="0" smtClean="0"/>
              <a:t>ZOBRAZIT  ODPOVĚĎ</a:t>
            </a:r>
            <a:endParaRPr lang="cs-CZ" sz="32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6300192" y="116632"/>
            <a:ext cx="273630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UKONČIT</a:t>
            </a:r>
            <a:endParaRPr lang="cs-CZ" sz="3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269756" y="977783"/>
            <a:ext cx="2797176" cy="646331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POKRAČOVAT</a:t>
            </a:r>
            <a:endParaRPr lang="cs-CZ" sz="3600" b="1" dirty="0"/>
          </a:p>
        </p:txBody>
      </p:sp>
      <p:sp>
        <p:nvSpPr>
          <p:cNvPr id="6" name="Tlačítko akce: Vlastní 5">
            <a:hlinkClick r:id="" action="ppaction://hlinkshowjump?jump=firstslide" highlightClick="1"/>
          </p:cNvPr>
          <p:cNvSpPr/>
          <p:nvPr/>
        </p:nvSpPr>
        <p:spPr>
          <a:xfrm>
            <a:off x="6269756" y="116632"/>
            <a:ext cx="2874244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lačítko akce: Vlastní 6">
            <a:hlinkClick r:id="rId4" action="ppaction://hlinksldjump" highlightClick="1"/>
          </p:cNvPr>
          <p:cNvSpPr/>
          <p:nvPr/>
        </p:nvSpPr>
        <p:spPr>
          <a:xfrm>
            <a:off x="6084168" y="977783"/>
            <a:ext cx="3059832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lačítko akce: Vlastní 7">
            <a:hlinkClick r:id="" action="ppaction://hlinkshowjump?jump=nextslide" highlightClick="1"/>
          </p:cNvPr>
          <p:cNvSpPr/>
          <p:nvPr/>
        </p:nvSpPr>
        <p:spPr>
          <a:xfrm>
            <a:off x="5004048" y="5805264"/>
            <a:ext cx="4032448" cy="72879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732647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5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906009" y="1668810"/>
            <a:ext cx="7570470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Označuje se šestimístným základním </a:t>
            </a:r>
          </a:p>
          <a:p>
            <a:r>
              <a:rPr lang="cs-CZ" sz="3600" b="1" dirty="0" smtClean="0"/>
              <a:t>číslem plus dvě doplňkové.</a:t>
            </a:r>
          </a:p>
          <a:p>
            <a:r>
              <a:rPr lang="cs-CZ" sz="3600" b="1" dirty="0" smtClean="0"/>
              <a:t>První dvojčíslí je 42 což znamená třídu </a:t>
            </a:r>
          </a:p>
          <a:p>
            <a:r>
              <a:rPr lang="cs-CZ" sz="3600" b="1" dirty="0" smtClean="0"/>
              <a:t>norem hutnictví. Další dvojčíslí značí </a:t>
            </a:r>
          </a:p>
          <a:p>
            <a:r>
              <a:rPr lang="cs-CZ" sz="3600" b="1" dirty="0" smtClean="0"/>
              <a:t>třídu materiálů a poslední dvojčíslí </a:t>
            </a:r>
          </a:p>
          <a:p>
            <a:r>
              <a:rPr lang="cs-CZ" sz="3600" b="1" dirty="0" smtClean="0"/>
              <a:t>udává pevnost v tahu.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6300192" y="116632"/>
            <a:ext cx="273630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UKONČIT</a:t>
            </a:r>
            <a:endParaRPr lang="cs-CZ" sz="3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269756" y="977783"/>
            <a:ext cx="2797176" cy="646331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POKRAČOVAT</a:t>
            </a:r>
            <a:endParaRPr lang="cs-CZ" sz="3600" b="1" dirty="0"/>
          </a:p>
        </p:txBody>
      </p:sp>
      <p:pic>
        <p:nvPicPr>
          <p:cNvPr id="3074" name="Picture 2" descr="C:\Users\Mirek\AppData\Local\Microsoft\Windows\Temporary Internet Files\Content.IE5\ET3COPW5\MC90033992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6" y="5467131"/>
            <a:ext cx="950912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irek\AppData\Local\Microsoft\Windows\Temporary Internet Files\Content.IE5\BITYWE3R\MC900231941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07" y="4930019"/>
            <a:ext cx="2727325" cy="169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Mirek\AppData\Local\Microsoft\Windows\Temporary Internet Files\Content.IE5\ET3COPW5\MC90042447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777" y="4569987"/>
            <a:ext cx="195262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lačítko akce: Vlastní 2">
            <a:hlinkClick r:id="" action="ppaction://hlinkshowjump?jump=firstslide" highlightClick="1"/>
          </p:cNvPr>
          <p:cNvSpPr/>
          <p:nvPr/>
        </p:nvSpPr>
        <p:spPr>
          <a:xfrm>
            <a:off x="6084168" y="116632"/>
            <a:ext cx="3059832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Tlačítko akce: Vlastní 5">
            <a:hlinkClick r:id="" action="ppaction://hlinkshowjump?jump=nextslide" highlightClick="1"/>
          </p:cNvPr>
          <p:cNvSpPr/>
          <p:nvPr/>
        </p:nvSpPr>
        <p:spPr>
          <a:xfrm>
            <a:off x="6084168" y="977783"/>
            <a:ext cx="3059832" cy="79503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8945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906009" y="1668810"/>
            <a:ext cx="6428363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Jak se označují neželezné kovy?</a:t>
            </a:r>
          </a:p>
          <a:p>
            <a:endParaRPr lang="cs-CZ" sz="3600" b="1" dirty="0" smtClean="0"/>
          </a:p>
        </p:txBody>
      </p:sp>
      <p:pic>
        <p:nvPicPr>
          <p:cNvPr id="2050" name="Picture 2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613" y="3744913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752" y="4132312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052" y="4437112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5148064" y="5949279"/>
            <a:ext cx="3780009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cs-CZ" sz="3200" b="1" dirty="0" smtClean="0"/>
              <a:t>ZOBRAZIT  ODPOVĚĎ</a:t>
            </a:r>
            <a:endParaRPr lang="cs-CZ" sz="32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6300192" y="116632"/>
            <a:ext cx="273630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UKONČIT</a:t>
            </a:r>
            <a:endParaRPr lang="cs-CZ" sz="3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269756" y="977783"/>
            <a:ext cx="2797176" cy="646331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POKRAČOVAT</a:t>
            </a:r>
            <a:endParaRPr lang="cs-CZ" sz="3600" b="1" dirty="0"/>
          </a:p>
        </p:txBody>
      </p:sp>
      <p:sp>
        <p:nvSpPr>
          <p:cNvPr id="6" name="Tlačítko akce: Vlastní 5">
            <a:hlinkClick r:id="" action="ppaction://hlinkshowjump?jump=firstslide" highlightClick="1"/>
          </p:cNvPr>
          <p:cNvSpPr/>
          <p:nvPr/>
        </p:nvSpPr>
        <p:spPr>
          <a:xfrm>
            <a:off x="6269756" y="116632"/>
            <a:ext cx="2874244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lačítko akce: Vlastní 6">
            <a:hlinkClick r:id="rId5" action="ppaction://hlinksldjump" highlightClick="1"/>
          </p:cNvPr>
          <p:cNvSpPr/>
          <p:nvPr/>
        </p:nvSpPr>
        <p:spPr>
          <a:xfrm>
            <a:off x="6084168" y="977783"/>
            <a:ext cx="3059832" cy="691027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lačítko akce: Vlastní 7">
            <a:hlinkClick r:id="" action="ppaction://hlinkshowjump?jump=nextslide" highlightClick="1"/>
          </p:cNvPr>
          <p:cNvSpPr/>
          <p:nvPr/>
        </p:nvSpPr>
        <p:spPr>
          <a:xfrm>
            <a:off x="4830763" y="5805264"/>
            <a:ext cx="4313237" cy="72879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49167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906009" y="1668810"/>
            <a:ext cx="771858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Lehké a těžké kovy – základní značka je </a:t>
            </a:r>
          </a:p>
          <a:p>
            <a:r>
              <a:rPr lang="cs-CZ" sz="3600" b="1" dirty="0" smtClean="0"/>
              <a:t>šestimístná. První dvojčíslí 42, další </a:t>
            </a:r>
          </a:p>
          <a:p>
            <a:r>
              <a:rPr lang="cs-CZ" sz="3600" b="1" dirty="0" smtClean="0"/>
              <a:t>číslo je 3 pokud jde o těžký kov a nebo</a:t>
            </a:r>
          </a:p>
          <a:p>
            <a:r>
              <a:rPr lang="cs-CZ" sz="3600" b="1" dirty="0" smtClean="0"/>
              <a:t>4 pokud jde o lehký kov. 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6300192" y="116632"/>
            <a:ext cx="273630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UKONČIT</a:t>
            </a:r>
            <a:endParaRPr lang="cs-CZ" sz="3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269756" y="977783"/>
            <a:ext cx="2797176" cy="646331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POKRAČOVAT</a:t>
            </a:r>
            <a:endParaRPr lang="cs-CZ" sz="3600" b="1" dirty="0"/>
          </a:p>
        </p:txBody>
      </p:sp>
      <p:pic>
        <p:nvPicPr>
          <p:cNvPr id="3074" name="Picture 2" descr="C:\Users\Mirek\AppData\Local\Microsoft\Windows\Temporary Internet Files\Content.IE5\ET3COPW5\MC90033992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711574"/>
            <a:ext cx="950912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irek\AppData\Local\Microsoft\Windows\Temporary Internet Files\Content.IE5\BITYWE3R\MC900231941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555564"/>
            <a:ext cx="2727325" cy="169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Mirek\AppData\Local\Microsoft\Windows\Temporary Internet Files\Content.IE5\ET3COPW5\MC90042447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777" y="4569987"/>
            <a:ext cx="195262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lačítko akce: Vlastní 2">
            <a:hlinkClick r:id="" action="ppaction://hlinkshowjump?jump=firstslide" highlightClick="1"/>
          </p:cNvPr>
          <p:cNvSpPr/>
          <p:nvPr/>
        </p:nvSpPr>
        <p:spPr>
          <a:xfrm>
            <a:off x="6156176" y="116632"/>
            <a:ext cx="2987824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Tlačítko akce: Vlastní 5">
            <a:hlinkClick r:id="rId7" action="ppaction://hlinksldjump" highlightClick="1"/>
          </p:cNvPr>
          <p:cNvSpPr/>
          <p:nvPr/>
        </p:nvSpPr>
        <p:spPr>
          <a:xfrm>
            <a:off x="6156176" y="977783"/>
            <a:ext cx="2987824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772919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906009" y="1668810"/>
            <a:ext cx="673806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Jaké jsou strukturální složky oceli?</a:t>
            </a:r>
            <a:endParaRPr lang="cs-CZ" sz="3600" b="1" dirty="0"/>
          </a:p>
        </p:txBody>
      </p:sp>
      <p:pic>
        <p:nvPicPr>
          <p:cNvPr id="2050" name="Picture 2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613" y="3744913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752" y="4132312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052" y="4437112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5148064" y="5949279"/>
            <a:ext cx="3780009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cs-CZ" sz="3200" b="1" dirty="0" smtClean="0"/>
              <a:t>ZOBRAZIT  ODPOVĚĎ</a:t>
            </a:r>
            <a:endParaRPr lang="cs-CZ" sz="32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6300192" y="116632"/>
            <a:ext cx="273630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UKONČIT</a:t>
            </a:r>
            <a:endParaRPr lang="cs-CZ" sz="3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269756" y="977783"/>
            <a:ext cx="2797176" cy="646331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POKRAČOVAT</a:t>
            </a:r>
            <a:endParaRPr lang="cs-CZ" sz="3600" b="1" dirty="0"/>
          </a:p>
        </p:txBody>
      </p:sp>
      <p:sp>
        <p:nvSpPr>
          <p:cNvPr id="6" name="Tlačítko akce: Vlastní 5">
            <a:hlinkClick r:id="" action="ppaction://hlinkshowjump?jump=firstslide" highlightClick="1"/>
          </p:cNvPr>
          <p:cNvSpPr/>
          <p:nvPr/>
        </p:nvSpPr>
        <p:spPr>
          <a:xfrm>
            <a:off x="6156176" y="116632"/>
            <a:ext cx="2987824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lačítko akce: Vlastní 6">
            <a:hlinkClick r:id="rId4" action="ppaction://hlinksldjump" highlightClick="1"/>
          </p:cNvPr>
          <p:cNvSpPr/>
          <p:nvPr/>
        </p:nvSpPr>
        <p:spPr>
          <a:xfrm>
            <a:off x="6156176" y="977783"/>
            <a:ext cx="2987824" cy="691027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lačítko akce: Vlastní 7">
            <a:hlinkClick r:id="" action="ppaction://hlinkshowjump?jump=nextslide" highlightClick="1"/>
          </p:cNvPr>
          <p:cNvSpPr/>
          <p:nvPr/>
        </p:nvSpPr>
        <p:spPr>
          <a:xfrm>
            <a:off x="4932040" y="5877272"/>
            <a:ext cx="4211960" cy="65678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167722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E6DCAC"/>
            </a:gs>
            <a:gs pos="12000">
              <a:srgbClr val="E6D78A"/>
            </a:gs>
            <a:gs pos="30000">
              <a:srgbClr val="C7AC4C"/>
            </a:gs>
            <a:gs pos="45000">
              <a:srgbClr val="E6D78A"/>
            </a:gs>
            <a:gs pos="77000">
              <a:srgbClr val="C7AC4C"/>
            </a:gs>
            <a:gs pos="100000">
              <a:srgbClr val="E6DCAC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906009" y="1668810"/>
            <a:ext cx="7753533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Jsou to austenit, cementit, ferit a perlit.</a:t>
            </a:r>
            <a:endParaRPr lang="cs-CZ" sz="36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6300192" y="116632"/>
            <a:ext cx="273630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UKONČIT</a:t>
            </a:r>
            <a:endParaRPr lang="cs-CZ" sz="3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269756" y="977783"/>
            <a:ext cx="2797176" cy="646331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POKRAČOVAT</a:t>
            </a:r>
            <a:endParaRPr lang="cs-CZ" sz="3600" b="1" dirty="0"/>
          </a:p>
        </p:txBody>
      </p:sp>
      <p:pic>
        <p:nvPicPr>
          <p:cNvPr id="3074" name="Picture 2" descr="C:\Users\Mirek\AppData\Local\Microsoft\Windows\Temporary Internet Files\Content.IE5\ET3COPW5\MC90033992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711574"/>
            <a:ext cx="950912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irek\AppData\Local\Microsoft\Windows\Temporary Internet Files\Content.IE5\BITYWE3R\MC900231941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555564"/>
            <a:ext cx="2727325" cy="169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Mirek\AppData\Local\Microsoft\Windows\Temporary Internet Files\Content.IE5\ET3COPW5\MC90042447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777" y="4569987"/>
            <a:ext cx="195262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lačítko akce: Vlastní 2">
            <a:hlinkClick r:id="" action="ppaction://hlinkshowjump?jump=firstslide" highlightClick="1"/>
          </p:cNvPr>
          <p:cNvSpPr/>
          <p:nvPr/>
        </p:nvSpPr>
        <p:spPr>
          <a:xfrm>
            <a:off x="6084168" y="116632"/>
            <a:ext cx="3059832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Tlačítko akce: Vlastní 5">
            <a:hlinkClick r:id="rId6" action="ppaction://hlinksldjump" highlightClick="1"/>
          </p:cNvPr>
          <p:cNvSpPr/>
          <p:nvPr/>
        </p:nvSpPr>
        <p:spPr>
          <a:xfrm>
            <a:off x="6084168" y="977783"/>
            <a:ext cx="3059832" cy="579009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7000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6804248" y="6335061"/>
            <a:ext cx="21130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b="1" dirty="0" smtClean="0">
                <a:solidFill>
                  <a:srgbClr val="2019A7"/>
                </a:solidFill>
              </a:rPr>
              <a:t>Ing. Antónia Králová</a:t>
            </a:r>
            <a:endParaRPr lang="cs-CZ" b="1" dirty="0">
              <a:solidFill>
                <a:srgbClr val="2019A7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6632"/>
            <a:ext cx="1526287" cy="16561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1809656" y="735191"/>
            <a:ext cx="5534144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 smtClean="0"/>
              <a:t>STROJÍRENSKÁ TECHNOLOGIE I.</a:t>
            </a:r>
          </a:p>
          <a:p>
            <a:pPr algn="ctr"/>
            <a:r>
              <a:rPr lang="cs-CZ" sz="3200" b="1" dirty="0" smtClean="0"/>
              <a:t>(KVÍZ)</a:t>
            </a:r>
            <a:endParaRPr lang="cs-CZ" sz="3200" b="1" dirty="0"/>
          </a:p>
        </p:txBody>
      </p:sp>
      <p:sp>
        <p:nvSpPr>
          <p:cNvPr id="4" name="Pětiúhelník 3"/>
          <p:cNvSpPr/>
          <p:nvPr/>
        </p:nvSpPr>
        <p:spPr>
          <a:xfrm>
            <a:off x="7319601" y="746175"/>
            <a:ext cx="1800200" cy="432048"/>
          </a:xfrm>
          <a:prstGeom prst="homePlat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400" b="1" dirty="0" smtClean="0"/>
              <a:t>OPAKOVAT</a:t>
            </a:r>
            <a:endParaRPr lang="cs-CZ" sz="2400" b="1" dirty="0"/>
          </a:p>
        </p:txBody>
      </p:sp>
      <p:sp>
        <p:nvSpPr>
          <p:cNvPr id="6" name="Pětiúhelník 5"/>
          <p:cNvSpPr/>
          <p:nvPr/>
        </p:nvSpPr>
        <p:spPr>
          <a:xfrm>
            <a:off x="7331496" y="102212"/>
            <a:ext cx="1800200" cy="432048"/>
          </a:xfrm>
          <a:prstGeom prst="homePlat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2800" b="1" dirty="0" smtClean="0"/>
              <a:t>KONEC</a:t>
            </a:r>
            <a:endParaRPr lang="cs-CZ" sz="2800" b="1" dirty="0"/>
          </a:p>
        </p:txBody>
      </p:sp>
      <p:sp>
        <p:nvSpPr>
          <p:cNvPr id="5" name="Zaoblený obdélník 4"/>
          <p:cNvSpPr/>
          <p:nvPr/>
        </p:nvSpPr>
        <p:spPr>
          <a:xfrm>
            <a:off x="251520" y="2132856"/>
            <a:ext cx="1656184" cy="64807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cs-CZ" sz="2400" b="1" dirty="0" smtClean="0">
                <a:solidFill>
                  <a:prstClr val="black"/>
                </a:solidFill>
              </a:rPr>
              <a:t>Materiály</a:t>
            </a:r>
            <a:endParaRPr lang="cs-CZ" sz="2400" b="1" dirty="0">
              <a:solidFill>
                <a:prstClr val="black"/>
              </a:solidFill>
            </a:endParaRPr>
          </a:p>
        </p:txBody>
      </p:sp>
      <p:sp>
        <p:nvSpPr>
          <p:cNvPr id="10" name="Zaoblený obdélník 9"/>
          <p:cNvSpPr/>
          <p:nvPr/>
        </p:nvSpPr>
        <p:spPr>
          <a:xfrm>
            <a:off x="2060104" y="2147512"/>
            <a:ext cx="1656184" cy="648072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cs-CZ" sz="3600" b="1" dirty="0" smtClean="0">
                <a:solidFill>
                  <a:schemeClr val="tx1"/>
                </a:solidFill>
              </a:rPr>
              <a:t>1 000</a:t>
            </a:r>
            <a:endParaRPr lang="cs-CZ" sz="3600" b="1" dirty="0">
              <a:solidFill>
                <a:schemeClr val="tx1"/>
              </a:solidFill>
            </a:endParaRPr>
          </a:p>
        </p:txBody>
      </p:sp>
      <p:sp>
        <p:nvSpPr>
          <p:cNvPr id="11" name="Zaoblený obdélník 10"/>
          <p:cNvSpPr/>
          <p:nvPr/>
        </p:nvSpPr>
        <p:spPr>
          <a:xfrm>
            <a:off x="3851920" y="2147512"/>
            <a:ext cx="1656184" cy="648072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cs-CZ" sz="3600" b="1" dirty="0" smtClean="0">
                <a:solidFill>
                  <a:prstClr val="black"/>
                </a:solidFill>
              </a:rPr>
              <a:t>3 </a:t>
            </a:r>
            <a:r>
              <a:rPr lang="cs-CZ" sz="3600" b="1" dirty="0">
                <a:solidFill>
                  <a:prstClr val="black"/>
                </a:solidFill>
              </a:rPr>
              <a:t>000</a:t>
            </a:r>
          </a:p>
        </p:txBody>
      </p:sp>
      <p:sp>
        <p:nvSpPr>
          <p:cNvPr id="12" name="Zaoblený obdélník 11"/>
          <p:cNvSpPr/>
          <p:nvPr/>
        </p:nvSpPr>
        <p:spPr>
          <a:xfrm>
            <a:off x="5628990" y="2169751"/>
            <a:ext cx="1656184" cy="648072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cs-CZ" sz="3600" b="1" dirty="0" smtClean="0">
                <a:solidFill>
                  <a:prstClr val="black"/>
                </a:solidFill>
              </a:rPr>
              <a:t>5 </a:t>
            </a:r>
            <a:r>
              <a:rPr lang="cs-CZ" sz="3600" b="1" dirty="0">
                <a:solidFill>
                  <a:prstClr val="black"/>
                </a:solidFill>
              </a:rPr>
              <a:t>000</a:t>
            </a:r>
          </a:p>
        </p:txBody>
      </p:sp>
      <p:sp>
        <p:nvSpPr>
          <p:cNvPr id="13" name="Zaoblený obdélník 12"/>
          <p:cNvSpPr/>
          <p:nvPr/>
        </p:nvSpPr>
        <p:spPr>
          <a:xfrm>
            <a:off x="7403504" y="2151348"/>
            <a:ext cx="1656184" cy="648072"/>
          </a:xfrm>
          <a:prstGeom prst="round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cs-CZ" sz="3600" b="1" dirty="0" smtClean="0">
                <a:solidFill>
                  <a:prstClr val="black"/>
                </a:solidFill>
              </a:rPr>
              <a:t>10 </a:t>
            </a:r>
            <a:r>
              <a:rPr lang="cs-CZ" sz="3600" b="1" dirty="0">
                <a:solidFill>
                  <a:prstClr val="black"/>
                </a:solidFill>
              </a:rPr>
              <a:t>000</a:t>
            </a:r>
          </a:p>
        </p:txBody>
      </p:sp>
      <p:sp>
        <p:nvSpPr>
          <p:cNvPr id="14" name="Zaoblený obdélník 13"/>
          <p:cNvSpPr/>
          <p:nvPr/>
        </p:nvSpPr>
        <p:spPr>
          <a:xfrm>
            <a:off x="251520" y="2975219"/>
            <a:ext cx="1656184" cy="64807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cs-CZ" sz="2800" b="1" dirty="0" smtClean="0">
                <a:solidFill>
                  <a:prstClr val="black"/>
                </a:solidFill>
              </a:rPr>
              <a:t>Železo</a:t>
            </a:r>
          </a:p>
        </p:txBody>
      </p:sp>
      <p:sp>
        <p:nvSpPr>
          <p:cNvPr id="15" name="Zaoblený obdélník 14"/>
          <p:cNvSpPr/>
          <p:nvPr/>
        </p:nvSpPr>
        <p:spPr>
          <a:xfrm>
            <a:off x="2060104" y="3828492"/>
            <a:ext cx="1656184" cy="648072"/>
          </a:xfrm>
          <a:prstGeom prst="roundRect">
            <a:avLst/>
          </a:prstGeom>
          <a:gradFill flip="none" rotWithShape="1">
            <a:gsLst>
              <a:gs pos="0">
                <a:srgbClr val="F21AD8">
                  <a:tint val="66000"/>
                  <a:satMod val="160000"/>
                </a:srgbClr>
              </a:gs>
              <a:gs pos="50000">
                <a:srgbClr val="F21AD8">
                  <a:tint val="44500"/>
                  <a:satMod val="160000"/>
                </a:srgbClr>
              </a:gs>
              <a:gs pos="100000">
                <a:srgbClr val="F21AD8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cs-CZ" sz="3600" b="1" dirty="0">
                <a:solidFill>
                  <a:prstClr val="black"/>
                </a:solidFill>
              </a:rPr>
              <a:t>1 000</a:t>
            </a:r>
          </a:p>
        </p:txBody>
      </p:sp>
      <p:sp>
        <p:nvSpPr>
          <p:cNvPr id="16" name="Zaoblený obdélník 15"/>
          <p:cNvSpPr/>
          <p:nvPr/>
        </p:nvSpPr>
        <p:spPr>
          <a:xfrm>
            <a:off x="2060104" y="4653136"/>
            <a:ext cx="1656184" cy="648072"/>
          </a:xfrm>
          <a:prstGeom prst="round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cs-CZ" sz="3600" b="1" dirty="0">
                <a:solidFill>
                  <a:prstClr val="black"/>
                </a:solidFill>
              </a:rPr>
              <a:t>1 000</a:t>
            </a:r>
          </a:p>
        </p:txBody>
      </p:sp>
      <p:sp>
        <p:nvSpPr>
          <p:cNvPr id="17" name="Zaoblený obdélník 16"/>
          <p:cNvSpPr/>
          <p:nvPr/>
        </p:nvSpPr>
        <p:spPr>
          <a:xfrm>
            <a:off x="5608097" y="5517232"/>
            <a:ext cx="1656184" cy="648072"/>
          </a:xfrm>
          <a:prstGeom prst="roundRect">
            <a:avLst/>
          </a:prstGeom>
          <a:gradFill flip="none" rotWithShape="1">
            <a:gsLst>
              <a:gs pos="0">
                <a:srgbClr val="F63B16">
                  <a:tint val="66000"/>
                  <a:satMod val="160000"/>
                </a:srgbClr>
              </a:gs>
              <a:gs pos="50000">
                <a:srgbClr val="F63B16">
                  <a:tint val="44500"/>
                  <a:satMod val="160000"/>
                </a:srgbClr>
              </a:gs>
              <a:gs pos="100000">
                <a:srgbClr val="F63B16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cs-CZ" sz="3600" b="1" dirty="0">
                <a:solidFill>
                  <a:prstClr val="black"/>
                </a:solidFill>
              </a:rPr>
              <a:t>5 000</a:t>
            </a:r>
          </a:p>
        </p:txBody>
      </p:sp>
      <p:sp>
        <p:nvSpPr>
          <p:cNvPr id="18" name="Zaoblený obdélník 17"/>
          <p:cNvSpPr/>
          <p:nvPr/>
        </p:nvSpPr>
        <p:spPr>
          <a:xfrm>
            <a:off x="5608097" y="4653136"/>
            <a:ext cx="1656184" cy="648072"/>
          </a:xfrm>
          <a:prstGeom prst="round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cs-CZ" sz="3600" b="1" dirty="0">
                <a:solidFill>
                  <a:prstClr val="black"/>
                </a:solidFill>
              </a:rPr>
              <a:t>5 000</a:t>
            </a:r>
          </a:p>
        </p:txBody>
      </p:sp>
      <p:sp>
        <p:nvSpPr>
          <p:cNvPr id="19" name="Zaoblený obdélník 18"/>
          <p:cNvSpPr/>
          <p:nvPr/>
        </p:nvSpPr>
        <p:spPr>
          <a:xfrm>
            <a:off x="5634663" y="3828492"/>
            <a:ext cx="1656184" cy="648072"/>
          </a:xfrm>
          <a:prstGeom prst="roundRect">
            <a:avLst/>
          </a:prstGeom>
          <a:gradFill flip="none" rotWithShape="1">
            <a:gsLst>
              <a:gs pos="0">
                <a:srgbClr val="F21AD8">
                  <a:tint val="66000"/>
                  <a:satMod val="160000"/>
                </a:srgbClr>
              </a:gs>
              <a:gs pos="50000">
                <a:srgbClr val="F21AD8">
                  <a:tint val="44500"/>
                  <a:satMod val="160000"/>
                </a:srgbClr>
              </a:gs>
              <a:gs pos="100000">
                <a:srgbClr val="F21AD8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cs-CZ" sz="3600" b="1" dirty="0">
                <a:solidFill>
                  <a:prstClr val="black"/>
                </a:solidFill>
              </a:rPr>
              <a:t>5 000</a:t>
            </a:r>
          </a:p>
        </p:txBody>
      </p:sp>
      <p:sp>
        <p:nvSpPr>
          <p:cNvPr id="20" name="Zaoblený obdélník 19"/>
          <p:cNvSpPr/>
          <p:nvPr/>
        </p:nvSpPr>
        <p:spPr>
          <a:xfrm>
            <a:off x="7425947" y="5517232"/>
            <a:ext cx="1656184" cy="648072"/>
          </a:xfrm>
          <a:prstGeom prst="roundRect">
            <a:avLst/>
          </a:prstGeom>
          <a:gradFill flip="none" rotWithShape="1">
            <a:gsLst>
              <a:gs pos="0">
                <a:srgbClr val="F63B16">
                  <a:tint val="66000"/>
                  <a:satMod val="160000"/>
                </a:srgbClr>
              </a:gs>
              <a:gs pos="50000">
                <a:srgbClr val="F63B16">
                  <a:tint val="44500"/>
                  <a:satMod val="160000"/>
                </a:srgbClr>
              </a:gs>
              <a:gs pos="100000">
                <a:srgbClr val="F63B16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cs-CZ" sz="3600" b="1" dirty="0">
                <a:solidFill>
                  <a:prstClr val="black"/>
                </a:solidFill>
              </a:rPr>
              <a:t>10 000</a:t>
            </a:r>
          </a:p>
        </p:txBody>
      </p:sp>
      <p:sp>
        <p:nvSpPr>
          <p:cNvPr id="21" name="Zaoblený obdélník 20"/>
          <p:cNvSpPr/>
          <p:nvPr/>
        </p:nvSpPr>
        <p:spPr>
          <a:xfrm>
            <a:off x="7416316" y="4653136"/>
            <a:ext cx="1656184" cy="648072"/>
          </a:xfrm>
          <a:prstGeom prst="round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cs-CZ" sz="3600" b="1" dirty="0">
                <a:solidFill>
                  <a:prstClr val="black"/>
                </a:solidFill>
              </a:rPr>
              <a:t>10 000</a:t>
            </a:r>
          </a:p>
        </p:txBody>
      </p:sp>
      <p:sp>
        <p:nvSpPr>
          <p:cNvPr id="22" name="Zaoblený obdélník 21"/>
          <p:cNvSpPr/>
          <p:nvPr/>
        </p:nvSpPr>
        <p:spPr>
          <a:xfrm>
            <a:off x="7403504" y="3828492"/>
            <a:ext cx="1656184" cy="648072"/>
          </a:xfrm>
          <a:prstGeom prst="roundRect">
            <a:avLst/>
          </a:prstGeom>
          <a:gradFill flip="none" rotWithShape="1">
            <a:gsLst>
              <a:gs pos="0">
                <a:srgbClr val="F21AD8">
                  <a:tint val="66000"/>
                  <a:satMod val="160000"/>
                </a:srgbClr>
              </a:gs>
              <a:gs pos="50000">
                <a:srgbClr val="F21AD8">
                  <a:tint val="44500"/>
                  <a:satMod val="160000"/>
                </a:srgbClr>
              </a:gs>
              <a:gs pos="100000">
                <a:srgbClr val="F21AD8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cs-CZ" sz="3600" b="1" dirty="0">
                <a:solidFill>
                  <a:prstClr val="black"/>
                </a:solidFill>
              </a:rPr>
              <a:t>10 000</a:t>
            </a:r>
          </a:p>
        </p:txBody>
      </p:sp>
      <p:sp>
        <p:nvSpPr>
          <p:cNvPr id="23" name="Zaoblený obdélník 22"/>
          <p:cNvSpPr/>
          <p:nvPr/>
        </p:nvSpPr>
        <p:spPr>
          <a:xfrm>
            <a:off x="7391609" y="2974148"/>
            <a:ext cx="1656184" cy="648072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75000"/>
                  <a:tint val="66000"/>
                  <a:satMod val="160000"/>
                </a:schemeClr>
              </a:gs>
              <a:gs pos="50000">
                <a:schemeClr val="accent6">
                  <a:lumMod val="75000"/>
                  <a:tint val="44500"/>
                  <a:satMod val="160000"/>
                </a:schemeClr>
              </a:gs>
              <a:gs pos="100000">
                <a:schemeClr val="accent6">
                  <a:lumMod val="75000"/>
                  <a:tint val="23500"/>
                  <a:satMod val="160000"/>
                </a:scheme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cs-CZ" sz="3600" b="1" dirty="0">
                <a:solidFill>
                  <a:prstClr val="black"/>
                </a:solidFill>
              </a:rPr>
              <a:t>10 000</a:t>
            </a:r>
          </a:p>
        </p:txBody>
      </p:sp>
      <p:sp>
        <p:nvSpPr>
          <p:cNvPr id="24" name="Zaoblený obdélník 23"/>
          <p:cNvSpPr/>
          <p:nvPr/>
        </p:nvSpPr>
        <p:spPr>
          <a:xfrm>
            <a:off x="2060104" y="5535887"/>
            <a:ext cx="1656184" cy="648072"/>
          </a:xfrm>
          <a:prstGeom prst="roundRect">
            <a:avLst/>
          </a:prstGeom>
          <a:gradFill flip="none" rotWithShape="1">
            <a:gsLst>
              <a:gs pos="0">
                <a:srgbClr val="F63B16">
                  <a:tint val="66000"/>
                  <a:satMod val="160000"/>
                </a:srgbClr>
              </a:gs>
              <a:gs pos="50000">
                <a:srgbClr val="F63B16">
                  <a:tint val="44500"/>
                  <a:satMod val="160000"/>
                </a:srgbClr>
              </a:gs>
              <a:gs pos="100000">
                <a:srgbClr val="F63B16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cs-CZ" sz="3600" b="1" dirty="0">
                <a:solidFill>
                  <a:prstClr val="black"/>
                </a:solidFill>
              </a:rPr>
              <a:t>1 000</a:t>
            </a:r>
          </a:p>
        </p:txBody>
      </p:sp>
      <p:sp>
        <p:nvSpPr>
          <p:cNvPr id="25" name="Zaoblený obdélník 24"/>
          <p:cNvSpPr/>
          <p:nvPr/>
        </p:nvSpPr>
        <p:spPr>
          <a:xfrm>
            <a:off x="3851920" y="5535887"/>
            <a:ext cx="1656184" cy="648072"/>
          </a:xfrm>
          <a:prstGeom prst="roundRect">
            <a:avLst/>
          </a:prstGeom>
          <a:gradFill flip="none" rotWithShape="1">
            <a:gsLst>
              <a:gs pos="0">
                <a:srgbClr val="F63B16">
                  <a:tint val="66000"/>
                  <a:satMod val="160000"/>
                </a:srgbClr>
              </a:gs>
              <a:gs pos="50000">
                <a:srgbClr val="F63B16">
                  <a:tint val="44500"/>
                  <a:satMod val="160000"/>
                </a:srgbClr>
              </a:gs>
              <a:gs pos="100000">
                <a:srgbClr val="F63B16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cs-CZ" sz="3600" b="1" dirty="0">
                <a:solidFill>
                  <a:prstClr val="black"/>
                </a:solidFill>
              </a:rPr>
              <a:t>3 000</a:t>
            </a:r>
          </a:p>
        </p:txBody>
      </p:sp>
      <p:sp>
        <p:nvSpPr>
          <p:cNvPr id="26" name="Zaoblený obdélník 25"/>
          <p:cNvSpPr/>
          <p:nvPr/>
        </p:nvSpPr>
        <p:spPr>
          <a:xfrm>
            <a:off x="3851920" y="4653136"/>
            <a:ext cx="1656184" cy="648072"/>
          </a:xfrm>
          <a:prstGeom prst="roundRect">
            <a:avLst/>
          </a:prstGeom>
          <a:gradFill flip="none" rotWithShape="1">
            <a:gsLst>
              <a:gs pos="0">
                <a:srgbClr val="92D050">
                  <a:tint val="66000"/>
                  <a:satMod val="160000"/>
                </a:srgbClr>
              </a:gs>
              <a:gs pos="50000">
                <a:srgbClr val="92D050">
                  <a:tint val="44500"/>
                  <a:satMod val="160000"/>
                </a:srgbClr>
              </a:gs>
              <a:gs pos="100000">
                <a:srgbClr val="92D050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cs-CZ" sz="3600" b="1" dirty="0">
                <a:solidFill>
                  <a:prstClr val="black"/>
                </a:solidFill>
              </a:rPr>
              <a:t>3 000</a:t>
            </a:r>
          </a:p>
        </p:txBody>
      </p:sp>
      <p:sp>
        <p:nvSpPr>
          <p:cNvPr id="27" name="Zaoblený obdélník 26"/>
          <p:cNvSpPr/>
          <p:nvPr/>
        </p:nvSpPr>
        <p:spPr>
          <a:xfrm>
            <a:off x="3851920" y="3828492"/>
            <a:ext cx="1656184" cy="648072"/>
          </a:xfrm>
          <a:prstGeom prst="roundRect">
            <a:avLst/>
          </a:prstGeom>
          <a:gradFill flip="none" rotWithShape="1">
            <a:gsLst>
              <a:gs pos="0">
                <a:srgbClr val="F21AD8">
                  <a:tint val="66000"/>
                  <a:satMod val="160000"/>
                </a:srgbClr>
              </a:gs>
              <a:gs pos="50000">
                <a:srgbClr val="F21AD8">
                  <a:tint val="44500"/>
                  <a:satMod val="160000"/>
                </a:srgbClr>
              </a:gs>
              <a:gs pos="100000">
                <a:srgbClr val="F21AD8">
                  <a:tint val="23500"/>
                  <a:satMod val="160000"/>
                </a:srgb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cs-CZ" sz="3600" b="1" dirty="0">
                <a:solidFill>
                  <a:prstClr val="black"/>
                </a:solidFill>
              </a:rPr>
              <a:t>3 000</a:t>
            </a:r>
          </a:p>
        </p:txBody>
      </p:sp>
      <p:sp>
        <p:nvSpPr>
          <p:cNvPr id="28" name="Zaoblený obdélník 27"/>
          <p:cNvSpPr/>
          <p:nvPr/>
        </p:nvSpPr>
        <p:spPr>
          <a:xfrm>
            <a:off x="3851920" y="2975219"/>
            <a:ext cx="1656184" cy="648072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75000"/>
                  <a:tint val="66000"/>
                  <a:satMod val="160000"/>
                </a:schemeClr>
              </a:gs>
              <a:gs pos="50000">
                <a:schemeClr val="accent6">
                  <a:lumMod val="75000"/>
                  <a:tint val="44500"/>
                  <a:satMod val="160000"/>
                </a:schemeClr>
              </a:gs>
              <a:gs pos="100000">
                <a:schemeClr val="accent6">
                  <a:lumMod val="75000"/>
                  <a:tint val="23500"/>
                  <a:satMod val="160000"/>
                </a:scheme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cs-CZ" sz="3600" b="1" dirty="0">
                <a:solidFill>
                  <a:prstClr val="black"/>
                </a:solidFill>
              </a:rPr>
              <a:t>3 000</a:t>
            </a:r>
          </a:p>
        </p:txBody>
      </p:sp>
      <p:sp>
        <p:nvSpPr>
          <p:cNvPr id="29" name="Zaoblený obdélník 28"/>
          <p:cNvSpPr/>
          <p:nvPr/>
        </p:nvSpPr>
        <p:spPr>
          <a:xfrm>
            <a:off x="2060104" y="2975219"/>
            <a:ext cx="1656184" cy="648072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75000"/>
                  <a:tint val="66000"/>
                  <a:satMod val="160000"/>
                </a:schemeClr>
              </a:gs>
              <a:gs pos="50000">
                <a:schemeClr val="accent6">
                  <a:lumMod val="75000"/>
                  <a:tint val="44500"/>
                  <a:satMod val="160000"/>
                </a:schemeClr>
              </a:gs>
              <a:gs pos="100000">
                <a:schemeClr val="accent6">
                  <a:lumMod val="75000"/>
                  <a:tint val="23500"/>
                  <a:satMod val="160000"/>
                </a:scheme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cs-CZ" sz="3600" b="1" dirty="0">
                <a:solidFill>
                  <a:prstClr val="black"/>
                </a:solidFill>
              </a:rPr>
              <a:t>1 000</a:t>
            </a:r>
          </a:p>
        </p:txBody>
      </p:sp>
      <p:sp>
        <p:nvSpPr>
          <p:cNvPr id="30" name="Zaoblený obdélník 29"/>
          <p:cNvSpPr/>
          <p:nvPr/>
        </p:nvSpPr>
        <p:spPr>
          <a:xfrm>
            <a:off x="251520" y="3828492"/>
            <a:ext cx="1656184" cy="648072"/>
          </a:xfrm>
          <a:prstGeom prst="roundRect">
            <a:avLst/>
          </a:prstGeom>
          <a:solidFill>
            <a:srgbClr val="F21AD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cs-CZ" sz="2400" b="1" dirty="0" smtClean="0">
                <a:solidFill>
                  <a:prstClr val="black"/>
                </a:solidFill>
              </a:rPr>
              <a:t>Značení</a:t>
            </a:r>
          </a:p>
          <a:p>
            <a:pPr lvl="0" algn="ctr"/>
            <a:r>
              <a:rPr lang="cs-CZ" sz="2400" b="1" dirty="0" smtClean="0">
                <a:solidFill>
                  <a:prstClr val="black"/>
                </a:solidFill>
              </a:rPr>
              <a:t>materiálů</a:t>
            </a:r>
            <a:endParaRPr lang="cs-CZ" sz="2400" b="1" dirty="0">
              <a:solidFill>
                <a:prstClr val="black"/>
              </a:solidFill>
            </a:endParaRPr>
          </a:p>
        </p:txBody>
      </p:sp>
      <p:sp>
        <p:nvSpPr>
          <p:cNvPr id="31" name="Zaoblený obdélník 30"/>
          <p:cNvSpPr/>
          <p:nvPr/>
        </p:nvSpPr>
        <p:spPr>
          <a:xfrm>
            <a:off x="251520" y="4653136"/>
            <a:ext cx="1656184" cy="648072"/>
          </a:xfrm>
          <a:prstGeom prst="round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cs-CZ" sz="2400" b="1" dirty="0" smtClean="0">
                <a:solidFill>
                  <a:prstClr val="black"/>
                </a:solidFill>
              </a:rPr>
              <a:t>Tepelné</a:t>
            </a:r>
          </a:p>
          <a:p>
            <a:pPr lvl="0" algn="ctr"/>
            <a:r>
              <a:rPr lang="cs-CZ" sz="2400" b="1" dirty="0" smtClean="0">
                <a:solidFill>
                  <a:prstClr val="black"/>
                </a:solidFill>
              </a:rPr>
              <a:t>zpracování</a:t>
            </a:r>
            <a:endParaRPr lang="cs-CZ" sz="2400" b="1" dirty="0">
              <a:solidFill>
                <a:prstClr val="black"/>
              </a:solidFill>
            </a:endParaRPr>
          </a:p>
        </p:txBody>
      </p:sp>
      <p:sp>
        <p:nvSpPr>
          <p:cNvPr id="32" name="Zaoblený obdélník 31"/>
          <p:cNvSpPr/>
          <p:nvPr/>
        </p:nvSpPr>
        <p:spPr>
          <a:xfrm>
            <a:off x="251520" y="5535887"/>
            <a:ext cx="1656184" cy="648072"/>
          </a:xfrm>
          <a:prstGeom prst="roundRect">
            <a:avLst/>
          </a:prstGeom>
          <a:solidFill>
            <a:srgbClr val="F63B1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cs-CZ" sz="2800" b="1" dirty="0" smtClean="0">
                <a:solidFill>
                  <a:prstClr val="black"/>
                </a:solidFill>
              </a:rPr>
              <a:t>Ocel</a:t>
            </a:r>
            <a:endParaRPr lang="cs-CZ" sz="2800" b="1" dirty="0">
              <a:solidFill>
                <a:prstClr val="black"/>
              </a:solidFill>
            </a:endParaRPr>
          </a:p>
        </p:txBody>
      </p:sp>
      <p:sp>
        <p:nvSpPr>
          <p:cNvPr id="33" name="Zaoblený obdélník 32"/>
          <p:cNvSpPr/>
          <p:nvPr/>
        </p:nvSpPr>
        <p:spPr>
          <a:xfrm>
            <a:off x="5634663" y="2975219"/>
            <a:ext cx="1656184" cy="648072"/>
          </a:xfrm>
          <a:prstGeom prst="roundRect">
            <a:avLst/>
          </a:prstGeom>
          <a:gradFill flip="none" rotWithShape="1">
            <a:gsLst>
              <a:gs pos="0">
                <a:schemeClr val="accent6">
                  <a:lumMod val="75000"/>
                  <a:tint val="66000"/>
                  <a:satMod val="160000"/>
                </a:schemeClr>
              </a:gs>
              <a:gs pos="50000">
                <a:schemeClr val="accent6">
                  <a:lumMod val="75000"/>
                  <a:tint val="44500"/>
                  <a:satMod val="160000"/>
                </a:schemeClr>
              </a:gs>
              <a:gs pos="100000">
                <a:schemeClr val="accent6">
                  <a:lumMod val="75000"/>
                  <a:tint val="23500"/>
                  <a:satMod val="160000"/>
                </a:scheme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cs-CZ" sz="3600" b="1" dirty="0">
                <a:solidFill>
                  <a:prstClr val="black"/>
                </a:solidFill>
              </a:rPr>
              <a:t>5 000</a:t>
            </a:r>
          </a:p>
        </p:txBody>
      </p:sp>
      <p:sp>
        <p:nvSpPr>
          <p:cNvPr id="7" name="Tlačítko akce: Vlastní 6">
            <a:hlinkClick r:id="rId5" action="ppaction://hlinksldjump" highlightClick="1"/>
          </p:cNvPr>
          <p:cNvSpPr/>
          <p:nvPr/>
        </p:nvSpPr>
        <p:spPr>
          <a:xfrm>
            <a:off x="2060104" y="2132856"/>
            <a:ext cx="1656184" cy="684967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lačítko akce: Vlastní 7">
            <a:hlinkClick r:id="" action="ppaction://hlinkshowjump?jump=endshow" highlightClick="1"/>
          </p:cNvPr>
          <p:cNvSpPr/>
          <p:nvPr/>
        </p:nvSpPr>
        <p:spPr>
          <a:xfrm>
            <a:off x="7264281" y="102212"/>
            <a:ext cx="1879719" cy="432048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lačítko akce: Vlastní 8">
            <a:hlinkClick r:id="rId6" action="ppaction://hlinksldjump" highlightClick="1"/>
          </p:cNvPr>
          <p:cNvSpPr/>
          <p:nvPr/>
        </p:nvSpPr>
        <p:spPr>
          <a:xfrm>
            <a:off x="7264281" y="735191"/>
            <a:ext cx="1855520" cy="538609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4" name="Tlačítko akce: Vlastní 33">
            <a:hlinkClick r:id="rId7" action="ppaction://hlinksldjump" highlightClick="1"/>
          </p:cNvPr>
          <p:cNvSpPr/>
          <p:nvPr/>
        </p:nvSpPr>
        <p:spPr>
          <a:xfrm>
            <a:off x="3716288" y="2169751"/>
            <a:ext cx="1791816" cy="611177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5" name="Tlačítko akce: Vlastní 34">
            <a:hlinkClick r:id="rId8" action="ppaction://hlinksldjump" highlightClick="1"/>
          </p:cNvPr>
          <p:cNvSpPr/>
          <p:nvPr/>
        </p:nvSpPr>
        <p:spPr>
          <a:xfrm>
            <a:off x="5634663" y="2169751"/>
            <a:ext cx="1629618" cy="64807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6" name="Tlačítko akce: Vlastní 35">
            <a:hlinkClick r:id="rId9" action="ppaction://hlinksldjump" highlightClick="1"/>
          </p:cNvPr>
          <p:cNvSpPr/>
          <p:nvPr/>
        </p:nvSpPr>
        <p:spPr>
          <a:xfrm>
            <a:off x="7416316" y="2147512"/>
            <a:ext cx="1665815" cy="651908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7" name="Tlačítko akce: Vlastní 36">
            <a:hlinkClick r:id="rId10" action="ppaction://hlinksldjump" highlightClick="1"/>
          </p:cNvPr>
          <p:cNvSpPr/>
          <p:nvPr/>
        </p:nvSpPr>
        <p:spPr>
          <a:xfrm>
            <a:off x="2060104" y="2975219"/>
            <a:ext cx="1656184" cy="64700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8" name="Tlačítko akce: Vlastní 37">
            <a:hlinkClick r:id="rId11" action="ppaction://hlinksldjump" highlightClick="1"/>
          </p:cNvPr>
          <p:cNvSpPr/>
          <p:nvPr/>
        </p:nvSpPr>
        <p:spPr>
          <a:xfrm>
            <a:off x="3851920" y="2974148"/>
            <a:ext cx="1656184" cy="64807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39" name="Tlačítko akce: Vlastní 38">
            <a:hlinkClick r:id="rId12" action="ppaction://hlinksldjump" highlightClick="1"/>
          </p:cNvPr>
          <p:cNvSpPr/>
          <p:nvPr/>
        </p:nvSpPr>
        <p:spPr>
          <a:xfrm>
            <a:off x="5634663" y="2974148"/>
            <a:ext cx="1684938" cy="64807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0" name="Tlačítko akce: Vlastní 39">
            <a:hlinkClick r:id="rId13" action="ppaction://hlinksldjump" highlightClick="1"/>
          </p:cNvPr>
          <p:cNvSpPr/>
          <p:nvPr/>
        </p:nvSpPr>
        <p:spPr>
          <a:xfrm>
            <a:off x="7425947" y="2974148"/>
            <a:ext cx="1693854" cy="64807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1" name="Tlačítko akce: Vlastní 40">
            <a:hlinkClick r:id="rId14" action="ppaction://hlinksldjump" highlightClick="1"/>
          </p:cNvPr>
          <p:cNvSpPr/>
          <p:nvPr/>
        </p:nvSpPr>
        <p:spPr>
          <a:xfrm>
            <a:off x="2060104" y="3828492"/>
            <a:ext cx="1656184" cy="64807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2" name="Tlačítko akce: Vlastní 41">
            <a:hlinkClick r:id="rId15" action="ppaction://hlinksldjump" highlightClick="1"/>
          </p:cNvPr>
          <p:cNvSpPr/>
          <p:nvPr/>
        </p:nvSpPr>
        <p:spPr>
          <a:xfrm>
            <a:off x="3851920" y="3828492"/>
            <a:ext cx="1656184" cy="64807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3" name="Tlačítko akce: Vlastní 42">
            <a:hlinkClick r:id="rId16" action="ppaction://hlinksldjump" highlightClick="1"/>
          </p:cNvPr>
          <p:cNvSpPr/>
          <p:nvPr/>
        </p:nvSpPr>
        <p:spPr>
          <a:xfrm>
            <a:off x="5634663" y="3828492"/>
            <a:ext cx="1629618" cy="64807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4" name="Tlačítko akce: Vlastní 43">
            <a:hlinkClick r:id="rId17" action="ppaction://hlinksldjump" highlightClick="1"/>
          </p:cNvPr>
          <p:cNvSpPr/>
          <p:nvPr/>
        </p:nvSpPr>
        <p:spPr>
          <a:xfrm>
            <a:off x="7425947" y="3828492"/>
            <a:ext cx="1693854" cy="64807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5" name="Tlačítko akce: Vlastní 44">
            <a:hlinkClick r:id="rId18" action="ppaction://hlinksldjump" highlightClick="1"/>
          </p:cNvPr>
          <p:cNvSpPr/>
          <p:nvPr/>
        </p:nvSpPr>
        <p:spPr>
          <a:xfrm>
            <a:off x="2060104" y="4653136"/>
            <a:ext cx="1656184" cy="64807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6" name="Tlačítko akce: Vlastní 45">
            <a:hlinkClick r:id="rId19" action="ppaction://hlinksldjump" highlightClick="1"/>
          </p:cNvPr>
          <p:cNvSpPr/>
          <p:nvPr/>
        </p:nvSpPr>
        <p:spPr>
          <a:xfrm>
            <a:off x="3851920" y="4653136"/>
            <a:ext cx="1656184" cy="64807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7" name="Tlačítko akce: Vlastní 46">
            <a:hlinkClick r:id="rId20" action="ppaction://hlinksldjump" highlightClick="1"/>
          </p:cNvPr>
          <p:cNvSpPr/>
          <p:nvPr/>
        </p:nvSpPr>
        <p:spPr>
          <a:xfrm>
            <a:off x="5628990" y="4653136"/>
            <a:ext cx="1635291" cy="64807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8" name="Tlačítko akce: Vlastní 47">
            <a:hlinkClick r:id="rId21" action="ppaction://hlinksldjump" highlightClick="1"/>
          </p:cNvPr>
          <p:cNvSpPr/>
          <p:nvPr/>
        </p:nvSpPr>
        <p:spPr>
          <a:xfrm>
            <a:off x="7425947" y="4653136"/>
            <a:ext cx="1633741" cy="64807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49" name="Tlačítko akce: Vlastní 48">
            <a:hlinkClick r:id="rId22" action="ppaction://hlinksldjump" highlightClick="1"/>
          </p:cNvPr>
          <p:cNvSpPr/>
          <p:nvPr/>
        </p:nvSpPr>
        <p:spPr>
          <a:xfrm>
            <a:off x="2060104" y="5535887"/>
            <a:ext cx="1656184" cy="629417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0" name="Tlačítko akce: Vlastní 49">
            <a:hlinkClick r:id="rId23" action="ppaction://hlinksldjump" highlightClick="1"/>
          </p:cNvPr>
          <p:cNvSpPr/>
          <p:nvPr/>
        </p:nvSpPr>
        <p:spPr>
          <a:xfrm>
            <a:off x="3851920" y="5517232"/>
            <a:ext cx="1656184" cy="64807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1" name="Tlačítko akce: Vlastní 50">
            <a:hlinkClick r:id="rId24" action="ppaction://hlinksldjump" highlightClick="1"/>
          </p:cNvPr>
          <p:cNvSpPr/>
          <p:nvPr/>
        </p:nvSpPr>
        <p:spPr>
          <a:xfrm>
            <a:off x="5634663" y="5517232"/>
            <a:ext cx="1629618" cy="64807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52" name="Tlačítko akce: Vlastní 51">
            <a:hlinkClick r:id="rId25" action="ppaction://hlinksldjump" highlightClick="1"/>
          </p:cNvPr>
          <p:cNvSpPr/>
          <p:nvPr/>
        </p:nvSpPr>
        <p:spPr>
          <a:xfrm>
            <a:off x="7425947" y="5517232"/>
            <a:ext cx="1621846" cy="64807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824375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kHorz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906009" y="1668810"/>
            <a:ext cx="693920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V jakém diagramu jsou znázorněny </a:t>
            </a:r>
          </a:p>
          <a:p>
            <a:r>
              <a:rPr lang="cs-CZ" sz="3600" b="1" dirty="0" smtClean="0"/>
              <a:t>strukturální složky oceli?</a:t>
            </a:r>
            <a:endParaRPr lang="cs-CZ" sz="3600" b="1" dirty="0"/>
          </a:p>
        </p:txBody>
      </p:sp>
      <p:pic>
        <p:nvPicPr>
          <p:cNvPr id="2050" name="Picture 2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613" y="3744913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752" y="4132312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052" y="4437112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5148064" y="5949279"/>
            <a:ext cx="3780009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cs-CZ" sz="3200" b="1" dirty="0" smtClean="0"/>
              <a:t>ZOBRAZIT  ODPOVĚĎ</a:t>
            </a:r>
            <a:endParaRPr lang="cs-CZ" sz="32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6300192" y="116632"/>
            <a:ext cx="273630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UKONČIT</a:t>
            </a:r>
            <a:endParaRPr lang="cs-CZ" sz="3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269756" y="977783"/>
            <a:ext cx="2797176" cy="646331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POKRAČOVAT</a:t>
            </a:r>
            <a:endParaRPr lang="cs-CZ" sz="3600" b="1" dirty="0"/>
          </a:p>
        </p:txBody>
      </p:sp>
      <p:sp>
        <p:nvSpPr>
          <p:cNvPr id="6" name="Tlačítko akce: Vlastní 5">
            <a:hlinkClick r:id="" action="ppaction://hlinkshowjump?jump=firstslide" highlightClick="1"/>
          </p:cNvPr>
          <p:cNvSpPr/>
          <p:nvPr/>
        </p:nvSpPr>
        <p:spPr>
          <a:xfrm>
            <a:off x="6084168" y="116632"/>
            <a:ext cx="2982764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lačítko akce: Vlastní 6">
            <a:hlinkClick r:id="rId4" action="ppaction://hlinksldjump" highlightClick="1"/>
          </p:cNvPr>
          <p:cNvSpPr/>
          <p:nvPr/>
        </p:nvSpPr>
        <p:spPr>
          <a:xfrm>
            <a:off x="6084168" y="977783"/>
            <a:ext cx="3059832" cy="691027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lačítko akce: Vlastní 7">
            <a:hlinkClick r:id="" action="ppaction://hlinkshowjump?jump=nextslide" highlightClick="1"/>
          </p:cNvPr>
          <p:cNvSpPr/>
          <p:nvPr/>
        </p:nvSpPr>
        <p:spPr>
          <a:xfrm>
            <a:off x="5004048" y="5805264"/>
            <a:ext cx="4139952" cy="72879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75774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dkHorz">
          <a:fgClr>
            <a:schemeClr val="accent1"/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906009" y="1668810"/>
            <a:ext cx="645753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V rovnovážném diagramu </a:t>
            </a:r>
          </a:p>
          <a:p>
            <a:r>
              <a:rPr lang="cs-CZ" sz="3600" b="1" dirty="0" smtClean="0"/>
              <a:t>železo – karbid železa (</a:t>
            </a:r>
            <a:r>
              <a:rPr lang="cs-CZ" sz="3600" b="1" dirty="0" err="1" smtClean="0"/>
              <a:t>Fe</a:t>
            </a:r>
            <a:r>
              <a:rPr lang="cs-CZ" sz="3600" b="1" dirty="0" smtClean="0"/>
              <a:t> – Fe</a:t>
            </a:r>
            <a:r>
              <a:rPr lang="cs-CZ" b="1" dirty="0" smtClean="0"/>
              <a:t>3</a:t>
            </a:r>
            <a:r>
              <a:rPr lang="cs-CZ" sz="3600" b="1" dirty="0" smtClean="0"/>
              <a:t>C).</a:t>
            </a:r>
            <a:endParaRPr lang="cs-CZ" sz="36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6300192" y="116632"/>
            <a:ext cx="273630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UKONČIT</a:t>
            </a:r>
            <a:endParaRPr lang="cs-CZ" sz="3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269756" y="977783"/>
            <a:ext cx="2797176" cy="646331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POKRAČOVAT</a:t>
            </a:r>
            <a:endParaRPr lang="cs-CZ" sz="3600" b="1" dirty="0"/>
          </a:p>
        </p:txBody>
      </p:sp>
      <p:pic>
        <p:nvPicPr>
          <p:cNvPr id="3074" name="Picture 2" descr="C:\Users\Mirek\AppData\Local\Microsoft\Windows\Temporary Internet Files\Content.IE5\ET3COPW5\MC90033992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711574"/>
            <a:ext cx="950912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irek\AppData\Local\Microsoft\Windows\Temporary Internet Files\Content.IE5\BITYWE3R\MC900231941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555564"/>
            <a:ext cx="2727325" cy="169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Mirek\AppData\Local\Microsoft\Windows\Temporary Internet Files\Content.IE5\ET3COPW5\MC90042447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777" y="4569987"/>
            <a:ext cx="195262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lačítko akce: Vlastní 2">
            <a:hlinkClick r:id="" action="ppaction://hlinkshowjump?jump=firstslide" highlightClick="1"/>
          </p:cNvPr>
          <p:cNvSpPr/>
          <p:nvPr/>
        </p:nvSpPr>
        <p:spPr>
          <a:xfrm>
            <a:off x="6084168" y="116632"/>
            <a:ext cx="3059832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Tlačítko akce: Vlastní 5">
            <a:hlinkClick r:id="rId6" action="ppaction://hlinksldjump" highlightClick="1"/>
          </p:cNvPr>
          <p:cNvSpPr/>
          <p:nvPr/>
        </p:nvSpPr>
        <p:spPr>
          <a:xfrm>
            <a:off x="6084168" y="977783"/>
            <a:ext cx="3059832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13319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906009" y="1668810"/>
            <a:ext cx="74860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Jakou vzájemnou závislost znázorňuje </a:t>
            </a:r>
          </a:p>
          <a:p>
            <a:r>
              <a:rPr lang="cs-CZ" sz="3600" b="1" dirty="0" smtClean="0"/>
              <a:t>rovnovážný diagram </a:t>
            </a:r>
            <a:r>
              <a:rPr lang="cs-CZ" sz="3600" b="1" dirty="0" err="1" smtClean="0"/>
              <a:t>Fe</a:t>
            </a:r>
            <a:r>
              <a:rPr lang="cs-CZ" sz="3600" b="1" dirty="0" smtClean="0"/>
              <a:t> – Fe</a:t>
            </a:r>
            <a:r>
              <a:rPr lang="cs-CZ" b="1" dirty="0" smtClean="0"/>
              <a:t>3</a:t>
            </a:r>
            <a:r>
              <a:rPr lang="cs-CZ" sz="3600" b="1" dirty="0" smtClean="0"/>
              <a:t>C?</a:t>
            </a:r>
            <a:endParaRPr lang="cs-CZ" sz="3600" b="1" dirty="0"/>
          </a:p>
        </p:txBody>
      </p:sp>
      <p:pic>
        <p:nvPicPr>
          <p:cNvPr id="2050" name="Picture 2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613" y="3744913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752" y="4132312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052" y="4437112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5148064" y="5949279"/>
            <a:ext cx="3780009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cs-CZ" sz="3200" b="1" dirty="0" smtClean="0"/>
              <a:t>ZOBRAZIT  ODPOVĚĎ</a:t>
            </a:r>
            <a:endParaRPr lang="cs-CZ" sz="32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6300192" y="116632"/>
            <a:ext cx="273630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UKONČIT</a:t>
            </a:r>
            <a:endParaRPr lang="cs-CZ" sz="3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269756" y="977783"/>
            <a:ext cx="2797176" cy="646331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POKRAČOVAT</a:t>
            </a:r>
            <a:endParaRPr lang="cs-CZ" sz="3600" b="1" dirty="0"/>
          </a:p>
        </p:txBody>
      </p:sp>
      <p:sp>
        <p:nvSpPr>
          <p:cNvPr id="6" name="Tlačítko akce: Vlastní 5">
            <a:hlinkClick r:id="" action="ppaction://hlinkshowjump?jump=firstslide" highlightClick="1"/>
          </p:cNvPr>
          <p:cNvSpPr/>
          <p:nvPr/>
        </p:nvSpPr>
        <p:spPr>
          <a:xfrm>
            <a:off x="6269756" y="116632"/>
            <a:ext cx="2874244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lačítko akce: Vlastní 6">
            <a:hlinkClick r:id="rId4" action="ppaction://hlinksldjump" highlightClick="1"/>
          </p:cNvPr>
          <p:cNvSpPr/>
          <p:nvPr/>
        </p:nvSpPr>
        <p:spPr>
          <a:xfrm>
            <a:off x="6156176" y="977783"/>
            <a:ext cx="2987824" cy="691027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lačítko akce: Vlastní 7">
            <a:hlinkClick r:id="" action="ppaction://hlinkshowjump?jump=nextslide" highlightClick="1"/>
          </p:cNvPr>
          <p:cNvSpPr/>
          <p:nvPr/>
        </p:nvSpPr>
        <p:spPr>
          <a:xfrm>
            <a:off x="4932040" y="5805264"/>
            <a:ext cx="4104456" cy="864096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6804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2D0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906009" y="1668810"/>
            <a:ext cx="6200608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Vzájemnou závislost teploty na </a:t>
            </a:r>
          </a:p>
          <a:p>
            <a:r>
              <a:rPr lang="cs-CZ" sz="3600" b="1" dirty="0" smtClean="0"/>
              <a:t>obsahu uhlíku.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6300192" y="116632"/>
            <a:ext cx="273630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UKONČIT</a:t>
            </a:r>
            <a:endParaRPr lang="cs-CZ" sz="3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269756" y="977783"/>
            <a:ext cx="2797176" cy="646331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POKRAČOVAT</a:t>
            </a:r>
            <a:endParaRPr lang="cs-CZ" sz="3600" b="1" dirty="0"/>
          </a:p>
        </p:txBody>
      </p:sp>
      <p:pic>
        <p:nvPicPr>
          <p:cNvPr id="3074" name="Picture 2" descr="C:\Users\Mirek\AppData\Local\Microsoft\Windows\Temporary Internet Files\Content.IE5\ET3COPW5\MC90033992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711574"/>
            <a:ext cx="950912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irek\AppData\Local\Microsoft\Windows\Temporary Internet Files\Content.IE5\BITYWE3R\MC900231941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555564"/>
            <a:ext cx="2727325" cy="169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Mirek\AppData\Local\Microsoft\Windows\Temporary Internet Files\Content.IE5\ET3COPW5\MC90042447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777" y="4569987"/>
            <a:ext cx="195262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lačítko akce: Vlastní 2">
            <a:hlinkClick r:id="" action="ppaction://hlinkshowjump?jump=firstslide" highlightClick="1"/>
          </p:cNvPr>
          <p:cNvSpPr/>
          <p:nvPr/>
        </p:nvSpPr>
        <p:spPr>
          <a:xfrm>
            <a:off x="6269756" y="116632"/>
            <a:ext cx="2874244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Tlačítko akce: Vlastní 5">
            <a:hlinkClick r:id="rId6" action="ppaction://hlinksldjump" highlightClick="1"/>
          </p:cNvPr>
          <p:cNvSpPr/>
          <p:nvPr/>
        </p:nvSpPr>
        <p:spPr>
          <a:xfrm>
            <a:off x="6012160" y="977783"/>
            <a:ext cx="3131840" cy="691027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110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906009" y="1668810"/>
            <a:ext cx="60248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Co znamená </a:t>
            </a:r>
            <a:r>
              <a:rPr lang="cs-CZ" sz="3600" b="1" dirty="0" err="1" smtClean="0"/>
              <a:t>podeutektoidní</a:t>
            </a:r>
            <a:r>
              <a:rPr lang="cs-CZ" sz="3600" b="1" dirty="0" smtClean="0"/>
              <a:t> a </a:t>
            </a:r>
          </a:p>
          <a:p>
            <a:r>
              <a:rPr lang="cs-CZ" sz="3600" b="1" dirty="0" err="1" smtClean="0"/>
              <a:t>nadeutektoidní</a:t>
            </a:r>
            <a:r>
              <a:rPr lang="cs-CZ" sz="3600" b="1" dirty="0" smtClean="0"/>
              <a:t> ocel?</a:t>
            </a:r>
          </a:p>
        </p:txBody>
      </p:sp>
      <p:pic>
        <p:nvPicPr>
          <p:cNvPr id="2050" name="Picture 2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613" y="3744913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752" y="4132312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052" y="4437112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5148064" y="5949279"/>
            <a:ext cx="3780009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cs-CZ" sz="3200" b="1" dirty="0" smtClean="0"/>
              <a:t>ZOBRAZIT  ODPOVĚĎ</a:t>
            </a:r>
            <a:endParaRPr lang="cs-CZ" sz="32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6300192" y="116632"/>
            <a:ext cx="273630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UKONČIT</a:t>
            </a:r>
            <a:endParaRPr lang="cs-CZ" sz="3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269756" y="977783"/>
            <a:ext cx="2797176" cy="646331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POKRAČOVAT</a:t>
            </a:r>
            <a:endParaRPr lang="cs-CZ" sz="3600" b="1" dirty="0"/>
          </a:p>
        </p:txBody>
      </p:sp>
      <p:sp>
        <p:nvSpPr>
          <p:cNvPr id="6" name="Tlačítko akce: Vlastní 5">
            <a:hlinkClick r:id="" action="ppaction://hlinkshowjump?jump=firstslide" highlightClick="1"/>
          </p:cNvPr>
          <p:cNvSpPr/>
          <p:nvPr/>
        </p:nvSpPr>
        <p:spPr>
          <a:xfrm>
            <a:off x="6084168" y="0"/>
            <a:ext cx="3059832" cy="76296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lačítko akce: Vlastní 6">
            <a:hlinkClick r:id="rId5" action="ppaction://hlinksldjump" highlightClick="1"/>
          </p:cNvPr>
          <p:cNvSpPr/>
          <p:nvPr/>
        </p:nvSpPr>
        <p:spPr>
          <a:xfrm>
            <a:off x="6084168" y="977783"/>
            <a:ext cx="3059832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lačítko akce: Vlastní 7">
            <a:hlinkClick r:id="" action="ppaction://hlinkshowjump?jump=nextslide" highlightClick="1"/>
          </p:cNvPr>
          <p:cNvSpPr/>
          <p:nvPr/>
        </p:nvSpPr>
        <p:spPr>
          <a:xfrm>
            <a:off x="5004048" y="5805264"/>
            <a:ext cx="4062884" cy="72879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855398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906009" y="1668810"/>
            <a:ext cx="724736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 err="1" smtClean="0"/>
              <a:t>Podeutektoidní</a:t>
            </a:r>
            <a:r>
              <a:rPr lang="cs-CZ" sz="3600" b="1" dirty="0" smtClean="0"/>
              <a:t> je konstrukční ocel a </a:t>
            </a:r>
          </a:p>
          <a:p>
            <a:r>
              <a:rPr lang="cs-CZ" sz="3600" b="1" dirty="0" err="1" smtClean="0"/>
              <a:t>nadeutektoidní</a:t>
            </a:r>
            <a:r>
              <a:rPr lang="cs-CZ" sz="3600" b="1" dirty="0" smtClean="0"/>
              <a:t> je nástrojová.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6300192" y="116632"/>
            <a:ext cx="273630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UKONČIT</a:t>
            </a:r>
            <a:endParaRPr lang="cs-CZ" sz="3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269756" y="977783"/>
            <a:ext cx="2797176" cy="646331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POKRAČOVAT</a:t>
            </a:r>
            <a:endParaRPr lang="cs-CZ" sz="3600" b="1" dirty="0"/>
          </a:p>
        </p:txBody>
      </p:sp>
      <p:pic>
        <p:nvPicPr>
          <p:cNvPr id="3074" name="Picture 2" descr="C:\Users\Mirek\AppData\Local\Microsoft\Windows\Temporary Internet Files\Content.IE5\ET3COPW5\MC90033992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711574"/>
            <a:ext cx="950912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irek\AppData\Local\Microsoft\Windows\Temporary Internet Files\Content.IE5\BITYWE3R\MC900231941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555564"/>
            <a:ext cx="2727325" cy="169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Mirek\AppData\Local\Microsoft\Windows\Temporary Internet Files\Content.IE5\ET3COPW5\MC90042447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777" y="4569987"/>
            <a:ext cx="195262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lačítko akce: Vlastní 2">
            <a:hlinkClick r:id="" action="ppaction://hlinkshowjump?jump=firstslide" highlightClick="1"/>
          </p:cNvPr>
          <p:cNvSpPr/>
          <p:nvPr/>
        </p:nvSpPr>
        <p:spPr>
          <a:xfrm>
            <a:off x="6156176" y="116632"/>
            <a:ext cx="2987824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Tlačítko akce: Vlastní 5">
            <a:hlinkClick r:id="rId7" action="ppaction://hlinksldjump" highlightClick="1"/>
          </p:cNvPr>
          <p:cNvSpPr/>
          <p:nvPr/>
        </p:nvSpPr>
        <p:spPr>
          <a:xfrm>
            <a:off x="6156176" y="977783"/>
            <a:ext cx="2987824" cy="691027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85310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906009" y="1668810"/>
            <a:ext cx="6910546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Z </a:t>
            </a:r>
            <a:r>
              <a:rPr lang="cs-CZ" sz="3600" b="1" dirty="0"/>
              <a:t>čeho a jakým způsobem se vyrábí</a:t>
            </a:r>
          </a:p>
          <a:p>
            <a:r>
              <a:rPr lang="cs-CZ" sz="3600" b="1" dirty="0"/>
              <a:t>ocel</a:t>
            </a:r>
            <a:r>
              <a:rPr lang="cs-CZ" sz="3600" b="1" dirty="0" smtClean="0"/>
              <a:t>?</a:t>
            </a:r>
            <a:endParaRPr lang="cs-CZ" sz="3600" b="1" dirty="0"/>
          </a:p>
        </p:txBody>
      </p:sp>
      <p:pic>
        <p:nvPicPr>
          <p:cNvPr id="2050" name="Picture 2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613" y="3744913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752" y="4132312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052" y="4437112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5148064" y="5949279"/>
            <a:ext cx="3780009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cs-CZ" sz="3200" b="1" dirty="0" smtClean="0"/>
              <a:t>ZOBRAZIT  ODPOVĚĎ</a:t>
            </a:r>
            <a:endParaRPr lang="cs-CZ" sz="32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6300192" y="116632"/>
            <a:ext cx="273630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UKONČIT</a:t>
            </a:r>
            <a:endParaRPr lang="cs-CZ" sz="3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269756" y="977783"/>
            <a:ext cx="2797176" cy="646331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POKRAČOVAT</a:t>
            </a:r>
            <a:endParaRPr lang="cs-CZ" sz="3600" b="1" dirty="0"/>
          </a:p>
        </p:txBody>
      </p:sp>
      <p:sp>
        <p:nvSpPr>
          <p:cNvPr id="6" name="Tlačítko akce: Vlastní 5">
            <a:hlinkClick r:id="" action="ppaction://hlinkshowjump?jump=firstslide" highlightClick="1"/>
          </p:cNvPr>
          <p:cNvSpPr/>
          <p:nvPr/>
        </p:nvSpPr>
        <p:spPr>
          <a:xfrm>
            <a:off x="6156176" y="0"/>
            <a:ext cx="2987824" cy="76296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lačítko akce: Vlastní 6">
            <a:hlinkClick r:id="rId4" action="ppaction://hlinksldjump" highlightClick="1"/>
          </p:cNvPr>
          <p:cNvSpPr/>
          <p:nvPr/>
        </p:nvSpPr>
        <p:spPr>
          <a:xfrm>
            <a:off x="6156176" y="977783"/>
            <a:ext cx="2987824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lačítko akce: Vlastní 7">
            <a:hlinkClick r:id="" action="ppaction://hlinkshowjump?jump=nextslide" highlightClick="1"/>
          </p:cNvPr>
          <p:cNvSpPr/>
          <p:nvPr/>
        </p:nvSpPr>
        <p:spPr>
          <a:xfrm>
            <a:off x="4830763" y="5949279"/>
            <a:ext cx="4313237" cy="72008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209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906009" y="1668810"/>
            <a:ext cx="7658315" cy="286232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Ocel </a:t>
            </a:r>
            <a:r>
              <a:rPr lang="cs-CZ" sz="3600" b="1" dirty="0"/>
              <a:t>se vyrábí ze surového železa.</a:t>
            </a:r>
          </a:p>
          <a:p>
            <a:r>
              <a:rPr lang="cs-CZ" sz="3600" b="1" dirty="0"/>
              <a:t>Vyrábí se buď v konvertorech nebo</a:t>
            </a:r>
          </a:p>
          <a:p>
            <a:r>
              <a:rPr lang="cs-CZ" sz="3600" b="1" dirty="0"/>
              <a:t>Martinských pecích a to okysličováním </a:t>
            </a:r>
          </a:p>
          <a:p>
            <a:r>
              <a:rPr lang="cs-CZ" sz="3600" b="1" dirty="0"/>
              <a:t>surového železa.</a:t>
            </a:r>
          </a:p>
          <a:p>
            <a:endParaRPr lang="cs-CZ" sz="3600" b="1" dirty="0" smtClean="0"/>
          </a:p>
        </p:txBody>
      </p:sp>
      <p:sp>
        <p:nvSpPr>
          <p:cNvPr id="4" name="TextovéPole 3"/>
          <p:cNvSpPr txBox="1"/>
          <p:nvPr/>
        </p:nvSpPr>
        <p:spPr>
          <a:xfrm>
            <a:off x="6300192" y="116632"/>
            <a:ext cx="273630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UKONČIT</a:t>
            </a:r>
            <a:endParaRPr lang="cs-CZ" sz="3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269756" y="977783"/>
            <a:ext cx="2797176" cy="646331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POKRAČOVAT</a:t>
            </a:r>
            <a:endParaRPr lang="cs-CZ" sz="3600" b="1" dirty="0"/>
          </a:p>
        </p:txBody>
      </p:sp>
      <p:pic>
        <p:nvPicPr>
          <p:cNvPr id="3074" name="Picture 2" descr="C:\Users\Mirek\AppData\Local\Microsoft\Windows\Temporary Internet Files\Content.IE5\ET3COPW5\MC90033992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711574"/>
            <a:ext cx="950912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irek\AppData\Local\Microsoft\Windows\Temporary Internet Files\Content.IE5\BITYWE3R\MC900231941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555564"/>
            <a:ext cx="2727325" cy="169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Mirek\AppData\Local\Microsoft\Windows\Temporary Internet Files\Content.IE5\ET3COPW5\MC90042447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777" y="4569987"/>
            <a:ext cx="195262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lačítko akce: Vlastní 2">
            <a:hlinkClick r:id="" action="ppaction://hlinkshowjump?jump=firstslide" highlightClick="1"/>
          </p:cNvPr>
          <p:cNvSpPr/>
          <p:nvPr/>
        </p:nvSpPr>
        <p:spPr>
          <a:xfrm>
            <a:off x="6156176" y="116632"/>
            <a:ext cx="2987824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Tlačítko akce: Vlastní 5">
            <a:hlinkClick r:id="rId6" action="ppaction://hlinksldjump" highlightClick="1"/>
          </p:cNvPr>
          <p:cNvSpPr/>
          <p:nvPr/>
        </p:nvSpPr>
        <p:spPr>
          <a:xfrm>
            <a:off x="6156176" y="977783"/>
            <a:ext cx="2987824" cy="691027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15891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40">
          <a:fgClr>
            <a:schemeClr val="accent6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906009" y="1668810"/>
            <a:ext cx="428700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Jak se rozděluje ocel?</a:t>
            </a:r>
            <a:endParaRPr lang="cs-CZ" sz="3600" b="1" dirty="0"/>
          </a:p>
        </p:txBody>
      </p:sp>
      <p:pic>
        <p:nvPicPr>
          <p:cNvPr id="2050" name="Picture 2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613" y="3744913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752" y="4132312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052" y="4437112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5148064" y="5949279"/>
            <a:ext cx="3780009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cs-CZ" sz="3200" b="1" dirty="0" smtClean="0"/>
              <a:t>ZOBRAZIT  ODPOVĚĎ</a:t>
            </a:r>
            <a:endParaRPr lang="cs-CZ" sz="32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6300192" y="116632"/>
            <a:ext cx="273630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UKONČIT</a:t>
            </a:r>
            <a:endParaRPr lang="cs-CZ" sz="3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269756" y="977783"/>
            <a:ext cx="2797176" cy="646331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POKRAČOVAT</a:t>
            </a:r>
            <a:endParaRPr lang="cs-CZ" sz="3600" b="1" dirty="0"/>
          </a:p>
        </p:txBody>
      </p:sp>
      <p:sp>
        <p:nvSpPr>
          <p:cNvPr id="6" name="Tlačítko akce: Vlastní 5">
            <a:hlinkClick r:id="" action="ppaction://hlinkshowjump?jump=firstslide" highlightClick="1"/>
          </p:cNvPr>
          <p:cNvSpPr/>
          <p:nvPr/>
        </p:nvSpPr>
        <p:spPr>
          <a:xfrm>
            <a:off x="6156176" y="116632"/>
            <a:ext cx="2987824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lačítko akce: Vlastní 6">
            <a:hlinkClick r:id="rId4" action="ppaction://hlinksldjump" highlightClick="1"/>
          </p:cNvPr>
          <p:cNvSpPr/>
          <p:nvPr/>
        </p:nvSpPr>
        <p:spPr>
          <a:xfrm>
            <a:off x="6156176" y="977783"/>
            <a:ext cx="2987824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lačítko akce: Vlastní 7">
            <a:hlinkClick r:id="" action="ppaction://hlinkshowjump?jump=nextslide" highlightClick="1"/>
          </p:cNvPr>
          <p:cNvSpPr/>
          <p:nvPr/>
        </p:nvSpPr>
        <p:spPr>
          <a:xfrm>
            <a:off x="4830763" y="5805264"/>
            <a:ext cx="4313237" cy="72879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05585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40">
          <a:fgClr>
            <a:schemeClr val="accent6">
              <a:lumMod val="75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906009" y="1668810"/>
            <a:ext cx="7759625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Podle chemického složení na uhlíkovou </a:t>
            </a:r>
          </a:p>
          <a:p>
            <a:r>
              <a:rPr lang="cs-CZ" sz="3600" b="1" dirty="0" smtClean="0"/>
              <a:t>a slitinovou, podle způsobu zpracování </a:t>
            </a:r>
          </a:p>
          <a:p>
            <a:r>
              <a:rPr lang="cs-CZ" sz="3600" b="1" dirty="0" smtClean="0"/>
              <a:t>na oceli k tváření a na odlitky a podle </a:t>
            </a:r>
          </a:p>
          <a:p>
            <a:r>
              <a:rPr lang="cs-CZ" sz="3600" b="1" dirty="0" smtClean="0"/>
              <a:t>použití na konstrukční a nástrojové.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6300192" y="116632"/>
            <a:ext cx="273630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UKONČIT</a:t>
            </a:r>
            <a:endParaRPr lang="cs-CZ" sz="3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269756" y="977783"/>
            <a:ext cx="2797176" cy="646331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POKRAČOVAT</a:t>
            </a:r>
            <a:endParaRPr lang="cs-CZ" sz="3600" b="1" dirty="0"/>
          </a:p>
        </p:txBody>
      </p:sp>
      <p:pic>
        <p:nvPicPr>
          <p:cNvPr id="3074" name="Picture 2" descr="C:\Users\Mirek\AppData\Local\Microsoft\Windows\Temporary Internet Files\Content.IE5\ET3COPW5\MC90033992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1427" y="4293096"/>
            <a:ext cx="950912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irek\AppData\Local\Microsoft\Windows\Temporary Internet Files\Content.IE5\BITYWE3R\MC900231941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555564"/>
            <a:ext cx="2727325" cy="169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Mirek\AppData\Local\Microsoft\Windows\Temporary Internet Files\Content.IE5\ET3COPW5\MC90042447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777" y="4569987"/>
            <a:ext cx="195262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lačítko akce: Vlastní 2">
            <a:hlinkClick r:id="" action="ppaction://hlinkshowjump?jump=firstslide" highlightClick="1"/>
          </p:cNvPr>
          <p:cNvSpPr/>
          <p:nvPr/>
        </p:nvSpPr>
        <p:spPr>
          <a:xfrm>
            <a:off x="6156176" y="116632"/>
            <a:ext cx="2987824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Tlačítko akce: Vlastní 5">
            <a:hlinkClick r:id="rId6" action="ppaction://hlinksldjump" highlightClick="1"/>
          </p:cNvPr>
          <p:cNvSpPr/>
          <p:nvPr/>
        </p:nvSpPr>
        <p:spPr>
          <a:xfrm>
            <a:off x="6084168" y="977783"/>
            <a:ext cx="3059832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76906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lačítko akce: Vlastní 5">
            <a:hlinkClick r:id="" action="ppaction://hlinkshowjump?jump=firstslide" highlightClick="1"/>
          </p:cNvPr>
          <p:cNvSpPr/>
          <p:nvPr/>
        </p:nvSpPr>
        <p:spPr>
          <a:xfrm>
            <a:off x="6300192" y="260648"/>
            <a:ext cx="2448272" cy="360040"/>
          </a:xfrm>
          <a:prstGeom prst="actionButtonBlank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2" name="TextovéPole 1"/>
          <p:cNvSpPr txBox="1"/>
          <p:nvPr/>
        </p:nvSpPr>
        <p:spPr>
          <a:xfrm>
            <a:off x="906009" y="1668810"/>
            <a:ext cx="733245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Jak se rozdělují technické materiály?</a:t>
            </a:r>
          </a:p>
          <a:p>
            <a:endParaRPr lang="cs-CZ" sz="3600" b="1" dirty="0" smtClean="0"/>
          </a:p>
        </p:txBody>
      </p:sp>
      <p:pic>
        <p:nvPicPr>
          <p:cNvPr id="2050" name="Picture 2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613" y="3744913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752" y="4132312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052" y="4437112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5148064" y="5949279"/>
            <a:ext cx="3780009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cs-CZ" sz="3200" b="1" dirty="0" smtClean="0"/>
              <a:t>ZOBRAZIT  ODPOVĚĎ</a:t>
            </a:r>
            <a:endParaRPr lang="cs-CZ" sz="32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6300192" y="116632"/>
            <a:ext cx="273630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UKONČIT</a:t>
            </a:r>
            <a:endParaRPr lang="cs-CZ" sz="3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269756" y="977783"/>
            <a:ext cx="2797176" cy="646331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POKRAČOVAT</a:t>
            </a:r>
            <a:endParaRPr lang="cs-CZ" sz="3600" b="1" dirty="0"/>
          </a:p>
        </p:txBody>
      </p:sp>
      <p:sp>
        <p:nvSpPr>
          <p:cNvPr id="7" name="Tlačítko akce: Vlastní 6">
            <a:hlinkClick r:id="rId5" action="ppaction://hlinksldjump" highlightClick="1"/>
          </p:cNvPr>
          <p:cNvSpPr/>
          <p:nvPr/>
        </p:nvSpPr>
        <p:spPr>
          <a:xfrm>
            <a:off x="6012160" y="762963"/>
            <a:ext cx="3131840" cy="905847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lačítko akce: Vlastní 7">
            <a:hlinkClick r:id="rId6" action="ppaction://hlinksldjump" highlightClick="1"/>
          </p:cNvPr>
          <p:cNvSpPr/>
          <p:nvPr/>
        </p:nvSpPr>
        <p:spPr>
          <a:xfrm>
            <a:off x="5004048" y="5949279"/>
            <a:ext cx="3924025" cy="72008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9" name="Tlačítko akce: Vlastní 8">
            <a:hlinkClick r:id="" action="ppaction://hlinkshowjump?jump=firstslide" highlightClick="1"/>
          </p:cNvPr>
          <p:cNvSpPr/>
          <p:nvPr/>
        </p:nvSpPr>
        <p:spPr>
          <a:xfrm>
            <a:off x="6269756" y="116632"/>
            <a:ext cx="2874244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10" name="Tlačítko akce: Vlastní 9">
            <a:hlinkClick r:id="" action="ppaction://hlinkshowjump?jump=nextslide" highlightClick="1"/>
          </p:cNvPr>
          <p:cNvSpPr/>
          <p:nvPr/>
        </p:nvSpPr>
        <p:spPr>
          <a:xfrm>
            <a:off x="5004048" y="5949279"/>
            <a:ext cx="4032448" cy="72008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347226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906009" y="1668810"/>
            <a:ext cx="687406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Jakým způsobem se označují oceli?</a:t>
            </a:r>
            <a:endParaRPr lang="cs-CZ" sz="3600" b="1" dirty="0"/>
          </a:p>
        </p:txBody>
      </p:sp>
      <p:pic>
        <p:nvPicPr>
          <p:cNvPr id="2050" name="Picture 2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613" y="3744913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752" y="4132312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052" y="4437112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5148064" y="5949279"/>
            <a:ext cx="3780009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cs-CZ" sz="3200" b="1" dirty="0" smtClean="0"/>
              <a:t>ZOBRAZIT  ODPOVĚĎ</a:t>
            </a:r>
            <a:endParaRPr lang="cs-CZ" sz="32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6300192" y="116632"/>
            <a:ext cx="273630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UKONČIT</a:t>
            </a:r>
            <a:endParaRPr lang="cs-CZ" sz="3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269756" y="977783"/>
            <a:ext cx="2797176" cy="646331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POKRAČOVAT</a:t>
            </a:r>
            <a:endParaRPr lang="cs-CZ" sz="3600" b="1" dirty="0"/>
          </a:p>
        </p:txBody>
      </p:sp>
      <p:sp>
        <p:nvSpPr>
          <p:cNvPr id="6" name="Tlačítko akce: Vlastní 5">
            <a:hlinkClick r:id="" action="ppaction://hlinkshowjump?jump=firstslide" highlightClick="1"/>
          </p:cNvPr>
          <p:cNvSpPr/>
          <p:nvPr/>
        </p:nvSpPr>
        <p:spPr>
          <a:xfrm>
            <a:off x="6156176" y="116632"/>
            <a:ext cx="2987824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lačítko akce: Vlastní 6">
            <a:hlinkClick r:id="rId4" action="ppaction://hlinksldjump" highlightClick="1"/>
          </p:cNvPr>
          <p:cNvSpPr/>
          <p:nvPr/>
        </p:nvSpPr>
        <p:spPr>
          <a:xfrm>
            <a:off x="6084168" y="977783"/>
            <a:ext cx="3059832" cy="691027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lačítko akce: Vlastní 7">
            <a:hlinkClick r:id="" action="ppaction://hlinkshowjump?jump=nextslide" highlightClick="1"/>
          </p:cNvPr>
          <p:cNvSpPr/>
          <p:nvPr/>
        </p:nvSpPr>
        <p:spPr>
          <a:xfrm>
            <a:off x="5004048" y="5805264"/>
            <a:ext cx="4139952" cy="72879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20361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906009" y="1668810"/>
            <a:ext cx="6232604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Označují se číselnými značkami </a:t>
            </a:r>
          </a:p>
          <a:p>
            <a:r>
              <a:rPr lang="cs-CZ" sz="3600" b="1" dirty="0" smtClean="0"/>
              <a:t>podle ČSN. Základní značka je </a:t>
            </a:r>
          </a:p>
          <a:p>
            <a:r>
              <a:rPr lang="cs-CZ" sz="3600" b="1" dirty="0" smtClean="0"/>
              <a:t>pětimístné číslo.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6300192" y="116632"/>
            <a:ext cx="273630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UKONČIT</a:t>
            </a:r>
            <a:endParaRPr lang="cs-CZ" sz="3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269756" y="977783"/>
            <a:ext cx="2797176" cy="646331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POKRAČOVAT</a:t>
            </a:r>
            <a:endParaRPr lang="cs-CZ" sz="3600" b="1" dirty="0"/>
          </a:p>
        </p:txBody>
      </p:sp>
      <p:pic>
        <p:nvPicPr>
          <p:cNvPr id="3074" name="Picture 2" descr="C:\Users\Mirek\AppData\Local\Microsoft\Windows\Temporary Internet Files\Content.IE5\ET3COPW5\MC90033992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711574"/>
            <a:ext cx="950912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irek\AppData\Local\Microsoft\Windows\Temporary Internet Files\Content.IE5\BITYWE3R\MC900231941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555564"/>
            <a:ext cx="2727325" cy="169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Mirek\AppData\Local\Microsoft\Windows\Temporary Internet Files\Content.IE5\ET3COPW5\MC90042447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777" y="4569987"/>
            <a:ext cx="195262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lačítko akce: Vlastní 2">
            <a:hlinkClick r:id="" action="ppaction://hlinkshowjump?jump=firstslide" highlightClick="1"/>
          </p:cNvPr>
          <p:cNvSpPr/>
          <p:nvPr/>
        </p:nvSpPr>
        <p:spPr>
          <a:xfrm>
            <a:off x="6269756" y="0"/>
            <a:ext cx="2874244" cy="76296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Tlačítko akce: Vlastní 5">
            <a:hlinkClick r:id="rId6" action="ppaction://hlinksldjump" highlightClick="1"/>
          </p:cNvPr>
          <p:cNvSpPr/>
          <p:nvPr/>
        </p:nvSpPr>
        <p:spPr>
          <a:xfrm>
            <a:off x="6084168" y="977783"/>
            <a:ext cx="3059832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45857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611560" y="2209533"/>
            <a:ext cx="798564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Dokážeš vyjmenovat všechny třídy oceli?</a:t>
            </a:r>
            <a:endParaRPr lang="cs-CZ" sz="3600" b="1" dirty="0"/>
          </a:p>
        </p:txBody>
      </p:sp>
      <p:pic>
        <p:nvPicPr>
          <p:cNvPr id="2050" name="Picture 2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613" y="3744913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752" y="4132312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052" y="4437112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5148064" y="5949279"/>
            <a:ext cx="3780009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cs-CZ" sz="3200" b="1" dirty="0" smtClean="0"/>
              <a:t>ZOBRAZIT  ODPOVĚĎ</a:t>
            </a:r>
            <a:endParaRPr lang="cs-CZ" sz="32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6300192" y="116632"/>
            <a:ext cx="273630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UKONČIT</a:t>
            </a:r>
            <a:endParaRPr lang="cs-CZ" sz="3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269756" y="977783"/>
            <a:ext cx="2797176" cy="646331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POKRAČOVAT</a:t>
            </a:r>
            <a:endParaRPr lang="cs-CZ" sz="3600" b="1" dirty="0"/>
          </a:p>
        </p:txBody>
      </p:sp>
      <p:sp>
        <p:nvSpPr>
          <p:cNvPr id="6" name="Tlačítko akce: Vlastní 5">
            <a:hlinkClick r:id="" action="ppaction://hlinkshowjump?jump=firstslide" highlightClick="1"/>
          </p:cNvPr>
          <p:cNvSpPr/>
          <p:nvPr/>
        </p:nvSpPr>
        <p:spPr>
          <a:xfrm>
            <a:off x="6269756" y="116632"/>
            <a:ext cx="2874244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lačítko akce: Vlastní 6">
            <a:hlinkClick r:id="rId4" action="ppaction://hlinksldjump" highlightClick="1"/>
          </p:cNvPr>
          <p:cNvSpPr/>
          <p:nvPr/>
        </p:nvSpPr>
        <p:spPr>
          <a:xfrm>
            <a:off x="6156176" y="977783"/>
            <a:ext cx="2987824" cy="691027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lačítko akce: Vlastní 7">
            <a:hlinkClick r:id="" action="ppaction://hlinkshowjump?jump=nextslide" highlightClick="1"/>
          </p:cNvPr>
          <p:cNvSpPr/>
          <p:nvPr/>
        </p:nvSpPr>
        <p:spPr>
          <a:xfrm>
            <a:off x="4932040" y="5877272"/>
            <a:ext cx="4211960" cy="656782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90444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906009" y="1668810"/>
            <a:ext cx="748749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Tedy – třída 10 a 11 je ocel obvyklých </a:t>
            </a:r>
          </a:p>
          <a:p>
            <a:r>
              <a:rPr lang="cs-CZ" sz="3600" b="1" dirty="0" smtClean="0"/>
              <a:t>jakostí, třída 12 je ušlechtilá uhlíková, </a:t>
            </a:r>
          </a:p>
          <a:p>
            <a:r>
              <a:rPr lang="cs-CZ" sz="3600" b="1" dirty="0" smtClean="0"/>
              <a:t>tříd 13-17 jsou ušlechtilé slitinové a </a:t>
            </a:r>
          </a:p>
          <a:p>
            <a:r>
              <a:rPr lang="cs-CZ" sz="3600" b="1" dirty="0" smtClean="0"/>
              <a:t>třída 19 je nástrojová.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6300192" y="116632"/>
            <a:ext cx="273630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UKONČIT</a:t>
            </a:r>
            <a:endParaRPr lang="cs-CZ" sz="3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269756" y="977783"/>
            <a:ext cx="2797176" cy="646331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POKRAČOVAT</a:t>
            </a:r>
            <a:endParaRPr lang="cs-CZ" sz="3600" b="1" dirty="0"/>
          </a:p>
        </p:txBody>
      </p:sp>
      <p:pic>
        <p:nvPicPr>
          <p:cNvPr id="3074" name="Picture 2" descr="C:\Users\Mirek\AppData\Local\Microsoft\Windows\Temporary Internet Files\Content.IE5\ET3COPW5\MC900339926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6883" y="3977134"/>
            <a:ext cx="950912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irek\AppData\Local\Microsoft\Windows\Temporary Internet Files\Content.IE5\BITYWE3R\MC900231941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555564"/>
            <a:ext cx="2727325" cy="169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Mirek\AppData\Local\Microsoft\Windows\Temporary Internet Files\Content.IE5\ET3COPW5\MC90042447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777" y="4569987"/>
            <a:ext cx="195262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lačítko akce: Vlastní 2">
            <a:hlinkClick r:id="" action="ppaction://hlinkshowjump?jump=firstslide" highlightClick="1"/>
          </p:cNvPr>
          <p:cNvSpPr/>
          <p:nvPr/>
        </p:nvSpPr>
        <p:spPr>
          <a:xfrm>
            <a:off x="6156176" y="0"/>
            <a:ext cx="2987824" cy="762963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Tlačítko akce: Vlastní 5">
            <a:hlinkClick r:id="rId6" action="ppaction://hlinksldjump" highlightClick="1"/>
          </p:cNvPr>
          <p:cNvSpPr/>
          <p:nvPr/>
        </p:nvSpPr>
        <p:spPr>
          <a:xfrm>
            <a:off x="6156176" y="977783"/>
            <a:ext cx="2987824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97670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FFFF"/>
            </a:gs>
            <a:gs pos="7001">
              <a:srgbClr val="E6E6E6"/>
            </a:gs>
            <a:gs pos="32001">
              <a:srgbClr val="7D8496"/>
            </a:gs>
            <a:gs pos="47000">
              <a:srgbClr val="E6E6E6"/>
            </a:gs>
            <a:gs pos="85001">
              <a:srgbClr val="7D8496"/>
            </a:gs>
            <a:gs pos="100000">
              <a:srgbClr val="E6E6E6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Seznam literatury a zdrojů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zákonu.</a:t>
            </a:r>
          </a:p>
          <a:p>
            <a:r>
              <a:rPr lang="cs-CZ" dirty="0">
                <a:solidFill>
                  <a:schemeClr val="tx2"/>
                </a:solidFill>
              </a:rPr>
              <a:t>Otakar </a:t>
            </a:r>
            <a:r>
              <a:rPr lang="cs-CZ" dirty="0" err="1">
                <a:solidFill>
                  <a:schemeClr val="tx2"/>
                </a:solidFill>
              </a:rPr>
              <a:t>Bothe</a:t>
            </a:r>
            <a:r>
              <a:rPr lang="cs-CZ" dirty="0">
                <a:solidFill>
                  <a:schemeClr val="tx2"/>
                </a:solidFill>
              </a:rPr>
              <a:t>: Strojírenská technologie I</a:t>
            </a:r>
          </a:p>
          <a:p>
            <a:r>
              <a:rPr lang="cs-CZ" dirty="0">
                <a:solidFill>
                  <a:schemeClr val="tx2"/>
                </a:solidFill>
              </a:rPr>
              <a:t>Obrázky použity z knihovny Klipartu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9007268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906009" y="1668810"/>
            <a:ext cx="7088159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Technické materiály:</a:t>
            </a:r>
          </a:p>
          <a:p>
            <a:pPr marL="571500" indent="-571500">
              <a:buFontTx/>
              <a:buChar char="-"/>
            </a:pPr>
            <a:r>
              <a:rPr lang="cs-CZ" sz="3600" b="1" dirty="0" smtClean="0"/>
              <a:t>Železné kovy</a:t>
            </a:r>
          </a:p>
          <a:p>
            <a:pPr marL="571500" indent="-571500">
              <a:buFontTx/>
              <a:buChar char="-"/>
            </a:pPr>
            <a:r>
              <a:rPr lang="cs-CZ" sz="3600" b="1" dirty="0" smtClean="0"/>
              <a:t>Neželezné kovy</a:t>
            </a:r>
            <a:endParaRPr lang="cs-CZ" sz="3600" b="1" dirty="0"/>
          </a:p>
          <a:p>
            <a:pPr marL="571500" indent="-571500">
              <a:buFontTx/>
              <a:buChar char="-"/>
            </a:pPr>
            <a:r>
              <a:rPr lang="cs-CZ" sz="3600" b="1" dirty="0" smtClean="0"/>
              <a:t>Nekovové materiály                        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6300192" y="116632"/>
            <a:ext cx="273630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UKONČIT</a:t>
            </a:r>
            <a:endParaRPr lang="cs-CZ" sz="3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269756" y="977783"/>
            <a:ext cx="2797176" cy="646331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POKRAČOVAT</a:t>
            </a:r>
            <a:endParaRPr lang="cs-CZ" sz="3600" b="1" dirty="0"/>
          </a:p>
        </p:txBody>
      </p:sp>
      <p:pic>
        <p:nvPicPr>
          <p:cNvPr id="3074" name="Picture 2" descr="C:\Users\Mirek\AppData\Local\Microsoft\Windows\Temporary Internet Files\Content.IE5\ET3COPW5\MC90033992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6321" y="2365772"/>
            <a:ext cx="950912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irek\AppData\Local\Microsoft\Windows\Temporary Internet Files\Content.IE5\BITYWE3R\MC900231941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555564"/>
            <a:ext cx="2727325" cy="169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Mirek\AppData\Local\Microsoft\Windows\Temporary Internet Files\Content.IE5\ET3COPW5\MC90042447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777" y="4569987"/>
            <a:ext cx="195262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lačítko akce: Vlastní 2">
            <a:hlinkClick r:id="" action="ppaction://hlinkshowjump?jump=firstslide" highlightClick="1"/>
          </p:cNvPr>
          <p:cNvSpPr/>
          <p:nvPr/>
        </p:nvSpPr>
        <p:spPr>
          <a:xfrm>
            <a:off x="6156176" y="116632"/>
            <a:ext cx="2987824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Tlačítko akce: Vlastní 5">
            <a:hlinkClick r:id="rId7" action="ppaction://hlinksldjump" highlightClick="1"/>
          </p:cNvPr>
          <p:cNvSpPr/>
          <p:nvPr/>
        </p:nvSpPr>
        <p:spPr>
          <a:xfrm>
            <a:off x="6146722" y="977783"/>
            <a:ext cx="2997277" cy="691027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6122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906009" y="1668810"/>
            <a:ext cx="5790560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Jak se rozdělují železné kovy?</a:t>
            </a:r>
          </a:p>
          <a:p>
            <a:endParaRPr lang="cs-CZ" sz="3600" b="1" dirty="0" smtClean="0"/>
          </a:p>
        </p:txBody>
      </p:sp>
      <p:pic>
        <p:nvPicPr>
          <p:cNvPr id="2050" name="Picture 2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613" y="3744913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752" y="4132312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052" y="4437112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5148064" y="5949279"/>
            <a:ext cx="3780009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cs-CZ" sz="3200" b="1" dirty="0" smtClean="0"/>
              <a:t>ZOBRAZIT  ODPOVĚĎ</a:t>
            </a:r>
            <a:endParaRPr lang="cs-CZ" sz="32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6300192" y="116632"/>
            <a:ext cx="273630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UKONČIT</a:t>
            </a:r>
            <a:endParaRPr lang="cs-CZ" sz="3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269756" y="977783"/>
            <a:ext cx="2797176" cy="646331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POKRAČOVAT</a:t>
            </a:r>
            <a:endParaRPr lang="cs-CZ" sz="3600" b="1" dirty="0"/>
          </a:p>
        </p:txBody>
      </p:sp>
      <p:sp>
        <p:nvSpPr>
          <p:cNvPr id="6" name="Tlačítko akce: Vlastní 5">
            <a:hlinkClick r:id="" action="ppaction://hlinkshowjump?jump=firstslide" highlightClick="1"/>
          </p:cNvPr>
          <p:cNvSpPr/>
          <p:nvPr/>
        </p:nvSpPr>
        <p:spPr>
          <a:xfrm>
            <a:off x="6269756" y="116632"/>
            <a:ext cx="2874244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lačítko akce: Vlastní 6">
            <a:hlinkClick r:id="rId5" action="ppaction://hlinksldjump" highlightClick="1"/>
          </p:cNvPr>
          <p:cNvSpPr/>
          <p:nvPr/>
        </p:nvSpPr>
        <p:spPr>
          <a:xfrm>
            <a:off x="6084168" y="977783"/>
            <a:ext cx="3059832" cy="691027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lačítko akce: Vlastní 7">
            <a:hlinkClick r:id="" action="ppaction://hlinkshowjump?jump=nextslide" highlightClick="1"/>
          </p:cNvPr>
          <p:cNvSpPr/>
          <p:nvPr/>
        </p:nvSpPr>
        <p:spPr>
          <a:xfrm>
            <a:off x="5004048" y="5805264"/>
            <a:ext cx="4032448" cy="72879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50521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906009" y="1668810"/>
            <a:ext cx="7546168" cy="23083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Železnými kovy označujeme veškeré</a:t>
            </a:r>
          </a:p>
          <a:p>
            <a:r>
              <a:rPr lang="cs-CZ" sz="3600" b="1" dirty="0"/>
              <a:t>k</a:t>
            </a:r>
            <a:r>
              <a:rPr lang="cs-CZ" sz="3600" b="1" dirty="0" smtClean="0"/>
              <a:t>ujné i nekujné železo to znamená -</a:t>
            </a:r>
          </a:p>
          <a:p>
            <a:r>
              <a:rPr lang="cs-CZ" sz="3600" b="1" dirty="0"/>
              <a:t>s</a:t>
            </a:r>
            <a:r>
              <a:rPr lang="cs-CZ" sz="3600" b="1" dirty="0" smtClean="0"/>
              <a:t>urové železo, z kterého se vyrábí ocel </a:t>
            </a:r>
          </a:p>
          <a:p>
            <a:r>
              <a:rPr lang="cs-CZ" sz="3600" b="1" dirty="0" smtClean="0"/>
              <a:t>na tváření i ocel na odlitky.</a:t>
            </a:r>
            <a:endParaRPr lang="cs-CZ" sz="36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6300192" y="116632"/>
            <a:ext cx="273630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UKONČIT</a:t>
            </a:r>
            <a:endParaRPr lang="cs-CZ" sz="3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269756" y="977783"/>
            <a:ext cx="2797176" cy="646331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POKRAČOVAT</a:t>
            </a:r>
            <a:endParaRPr lang="cs-CZ" sz="3600" b="1" dirty="0"/>
          </a:p>
        </p:txBody>
      </p:sp>
      <p:pic>
        <p:nvPicPr>
          <p:cNvPr id="3074" name="Picture 2" descr="C:\Users\Mirek\AppData\Local\Microsoft\Windows\Temporary Internet Files\Content.IE5\ET3COPW5\MC90033992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3637" y="4112787"/>
            <a:ext cx="950912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irek\AppData\Local\Microsoft\Windows\Temporary Internet Files\Content.IE5\BITYWE3R\MC900231941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555564"/>
            <a:ext cx="2727325" cy="169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Mirek\AppData\Local\Microsoft\Windows\Temporary Internet Files\Content.IE5\ET3COPW5\MC90042447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777" y="4569987"/>
            <a:ext cx="195262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lačítko akce: Vlastní 2">
            <a:hlinkClick r:id="" action="ppaction://hlinkshowjump?jump=firstslide" highlightClick="1"/>
          </p:cNvPr>
          <p:cNvSpPr/>
          <p:nvPr/>
        </p:nvSpPr>
        <p:spPr>
          <a:xfrm>
            <a:off x="6269756" y="116632"/>
            <a:ext cx="2874244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Tlačítko akce: Vlastní 5">
            <a:hlinkClick r:id="rId7" action="ppaction://hlinksldjump" highlightClick="1"/>
          </p:cNvPr>
          <p:cNvSpPr/>
          <p:nvPr/>
        </p:nvSpPr>
        <p:spPr>
          <a:xfrm>
            <a:off x="6084168" y="977783"/>
            <a:ext cx="3059832" cy="691027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84596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906009" y="1668810"/>
            <a:ext cx="7627409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Jak se rozdělují neželezné kovy a které</a:t>
            </a:r>
          </a:p>
          <a:p>
            <a:r>
              <a:rPr lang="cs-CZ" sz="3600" b="1" dirty="0"/>
              <a:t>k</a:t>
            </a:r>
            <a:r>
              <a:rPr lang="cs-CZ" sz="3600" b="1" dirty="0" smtClean="0"/>
              <a:t>ovy patří do těchto skupin?</a:t>
            </a:r>
          </a:p>
          <a:p>
            <a:endParaRPr lang="cs-CZ" sz="3600" b="1" dirty="0"/>
          </a:p>
        </p:txBody>
      </p:sp>
      <p:pic>
        <p:nvPicPr>
          <p:cNvPr id="2050" name="Picture 2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613" y="3744913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752" y="4132312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Mirek\AppData\Local\Microsoft\Windows\Temporary Internet Files\Content.IE5\BITYWE3R\MC90040773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0052" y="4437112"/>
            <a:ext cx="1073150" cy="1073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extovéPole 2"/>
          <p:cNvSpPr txBox="1"/>
          <p:nvPr/>
        </p:nvSpPr>
        <p:spPr>
          <a:xfrm>
            <a:off x="5148064" y="5949279"/>
            <a:ext cx="3780009" cy="584775"/>
          </a:xfrm>
          <a:prstGeom prst="rect">
            <a:avLst/>
          </a:prstGeom>
          <a:solidFill>
            <a:srgbClr val="FFFF00"/>
          </a:solidFill>
        </p:spPr>
        <p:txBody>
          <a:bodyPr wrap="none" rtlCol="0">
            <a:spAutoFit/>
          </a:bodyPr>
          <a:lstStyle/>
          <a:p>
            <a:r>
              <a:rPr lang="cs-CZ" sz="3200" b="1" dirty="0" smtClean="0"/>
              <a:t>ZOBRAZIT  ODPOVĚĎ</a:t>
            </a:r>
            <a:endParaRPr lang="cs-CZ" sz="3200" b="1" dirty="0"/>
          </a:p>
        </p:txBody>
      </p:sp>
      <p:sp>
        <p:nvSpPr>
          <p:cNvPr id="4" name="TextovéPole 3"/>
          <p:cNvSpPr txBox="1"/>
          <p:nvPr/>
        </p:nvSpPr>
        <p:spPr>
          <a:xfrm>
            <a:off x="6300192" y="116632"/>
            <a:ext cx="273630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UKONČIT</a:t>
            </a:r>
            <a:endParaRPr lang="cs-CZ" sz="3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269756" y="977783"/>
            <a:ext cx="2797176" cy="646331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POKRAČOVAT</a:t>
            </a:r>
            <a:endParaRPr lang="cs-CZ" sz="3600" b="1" dirty="0"/>
          </a:p>
        </p:txBody>
      </p:sp>
      <p:sp>
        <p:nvSpPr>
          <p:cNvPr id="6" name="Tlačítko akce: Vlastní 5">
            <a:hlinkClick r:id="" action="ppaction://hlinkshowjump?jump=firstslide" highlightClick="1"/>
          </p:cNvPr>
          <p:cNvSpPr/>
          <p:nvPr/>
        </p:nvSpPr>
        <p:spPr>
          <a:xfrm>
            <a:off x="6269756" y="116632"/>
            <a:ext cx="2874244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7" name="Tlačítko akce: Vlastní 6">
            <a:hlinkClick r:id="rId5" action="ppaction://hlinksldjump" highlightClick="1"/>
          </p:cNvPr>
          <p:cNvSpPr/>
          <p:nvPr/>
        </p:nvSpPr>
        <p:spPr>
          <a:xfrm>
            <a:off x="6084168" y="977783"/>
            <a:ext cx="3059832" cy="691027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8" name="Tlačítko akce: Vlastní 7">
            <a:hlinkClick r:id="" action="ppaction://hlinkshowjump?jump=nextslide" highlightClick="1"/>
          </p:cNvPr>
          <p:cNvSpPr/>
          <p:nvPr/>
        </p:nvSpPr>
        <p:spPr>
          <a:xfrm>
            <a:off x="4932040" y="5805264"/>
            <a:ext cx="4104456" cy="728790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356823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906009" y="1668810"/>
            <a:ext cx="7442550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Lehké kovy – Al, Ti, Mg a jejich slitiny</a:t>
            </a:r>
          </a:p>
          <a:p>
            <a:r>
              <a:rPr lang="cs-CZ" sz="3600" b="1" dirty="0" smtClean="0"/>
              <a:t>Těžké kovy – </a:t>
            </a:r>
            <a:r>
              <a:rPr lang="cs-CZ" sz="3600" b="1" dirty="0" err="1" smtClean="0"/>
              <a:t>Cu</a:t>
            </a:r>
            <a:r>
              <a:rPr lang="cs-CZ" sz="3600" b="1" dirty="0" smtClean="0"/>
              <a:t>, </a:t>
            </a:r>
            <a:r>
              <a:rPr lang="cs-CZ" sz="3600" b="1" dirty="0" err="1" smtClean="0"/>
              <a:t>Pb</a:t>
            </a:r>
            <a:r>
              <a:rPr lang="cs-CZ" sz="3600" b="1" dirty="0" smtClean="0"/>
              <a:t>, </a:t>
            </a:r>
            <a:r>
              <a:rPr lang="cs-CZ" sz="3600" b="1" dirty="0" err="1" smtClean="0"/>
              <a:t>Zn</a:t>
            </a:r>
            <a:r>
              <a:rPr lang="cs-CZ" sz="3600" b="1" dirty="0" smtClean="0"/>
              <a:t>, Si, </a:t>
            </a:r>
            <a:r>
              <a:rPr lang="cs-CZ" sz="3600" b="1" dirty="0" err="1" smtClean="0"/>
              <a:t>Mn</a:t>
            </a:r>
            <a:r>
              <a:rPr lang="cs-CZ" sz="3600" b="1" dirty="0" smtClean="0"/>
              <a:t>, </a:t>
            </a:r>
            <a:r>
              <a:rPr lang="cs-CZ" sz="3600" b="1" dirty="0" err="1" smtClean="0"/>
              <a:t>Va</a:t>
            </a:r>
            <a:r>
              <a:rPr lang="cs-CZ" sz="3600" b="1" dirty="0" smtClean="0"/>
              <a:t>, Au</a:t>
            </a:r>
          </a:p>
          <a:p>
            <a:r>
              <a:rPr lang="cs-CZ" sz="3600" b="1" dirty="0" err="1" smtClean="0"/>
              <a:t>Ag</a:t>
            </a:r>
            <a:r>
              <a:rPr lang="cs-CZ" sz="3600" b="1" dirty="0" smtClean="0"/>
              <a:t>, </a:t>
            </a:r>
            <a:r>
              <a:rPr lang="cs-CZ" sz="3600" b="1" dirty="0" err="1" smtClean="0"/>
              <a:t>Pt</a:t>
            </a:r>
            <a:r>
              <a:rPr lang="cs-CZ" sz="3600" b="1" dirty="0" smtClean="0"/>
              <a:t>, U …….. a jejich slitiny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6300192" y="116632"/>
            <a:ext cx="2736304" cy="646331"/>
          </a:xfrm>
          <a:prstGeom prst="rect">
            <a:avLst/>
          </a:prstGeom>
          <a:solidFill>
            <a:srgbClr val="FF0000"/>
          </a:solidFill>
        </p:spPr>
        <p:txBody>
          <a:bodyPr wrap="square" rtlCol="0">
            <a:spAutoFit/>
          </a:bodyPr>
          <a:lstStyle/>
          <a:p>
            <a:r>
              <a:rPr lang="cs-CZ" sz="3600" b="1" dirty="0" smtClean="0"/>
              <a:t>UKONČIT</a:t>
            </a:r>
            <a:endParaRPr lang="cs-CZ" sz="36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6269756" y="977783"/>
            <a:ext cx="2797176" cy="646331"/>
          </a:xfrm>
          <a:prstGeom prst="rect">
            <a:avLst/>
          </a:prstGeom>
          <a:solidFill>
            <a:srgbClr val="00B050"/>
          </a:solidFill>
        </p:spPr>
        <p:txBody>
          <a:bodyPr wrap="none" rtlCol="0">
            <a:spAutoFit/>
          </a:bodyPr>
          <a:lstStyle/>
          <a:p>
            <a:r>
              <a:rPr lang="cs-CZ" sz="3600" b="1" dirty="0" smtClean="0"/>
              <a:t>POKRAČOVAT</a:t>
            </a:r>
            <a:endParaRPr lang="cs-CZ" sz="3600" b="1" dirty="0"/>
          </a:p>
        </p:txBody>
      </p:sp>
      <p:pic>
        <p:nvPicPr>
          <p:cNvPr id="3074" name="Picture 2" descr="C:\Users\Mirek\AppData\Local\Microsoft\Windows\Temporary Internet Files\Content.IE5\ET3COPW5\MC900339926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6" y="3711574"/>
            <a:ext cx="950912" cy="914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Mirek\AppData\Local\Microsoft\Windows\Temporary Internet Files\Content.IE5\BITYWE3R\MC900231941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4555564"/>
            <a:ext cx="2727325" cy="1692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Mirek\AppData\Local\Microsoft\Windows\Temporary Internet Files\Content.IE5\ET3COPW5\MC900424470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1777" y="4569987"/>
            <a:ext cx="1952625" cy="1828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Tlačítko akce: Vlastní 2">
            <a:hlinkClick r:id="" action="ppaction://hlinkshowjump?jump=firstslide" highlightClick="1"/>
          </p:cNvPr>
          <p:cNvSpPr/>
          <p:nvPr/>
        </p:nvSpPr>
        <p:spPr>
          <a:xfrm>
            <a:off x="6156176" y="116632"/>
            <a:ext cx="2987824" cy="646331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  <p:sp>
        <p:nvSpPr>
          <p:cNvPr id="6" name="Tlačítko akce: Vlastní 5">
            <a:hlinkClick r:id="rId7" action="ppaction://hlinksldjump" highlightClick="1"/>
          </p:cNvPr>
          <p:cNvSpPr/>
          <p:nvPr/>
        </p:nvSpPr>
        <p:spPr>
          <a:xfrm>
            <a:off x="6012160" y="977783"/>
            <a:ext cx="3131840" cy="691027"/>
          </a:xfrm>
          <a:prstGeom prst="actionButtonBlank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83497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Kancelář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569</TotalTime>
  <Words>922</Words>
  <Application>Microsoft Office PowerPoint</Application>
  <PresentationFormat>Předvádění na obrazovce (4:3)</PresentationFormat>
  <Paragraphs>303</Paragraphs>
  <Slides>44</Slides>
  <Notes>44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44</vt:i4>
      </vt:variant>
    </vt:vector>
  </HeadingPairs>
  <TitlesOfParts>
    <vt:vector size="45" baseType="lpstr">
      <vt:lpstr>Motiv systému Office</vt:lpstr>
      <vt:lpstr>Kvíz</vt:lpstr>
      <vt:lpstr>Záznamový list výukového materiálu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Seznam literatury a zdrojů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Mirek</dc:creator>
  <cp:lastModifiedBy>Kralova</cp:lastModifiedBy>
  <cp:revision>63</cp:revision>
  <dcterms:created xsi:type="dcterms:W3CDTF">2013-03-23T15:47:45Z</dcterms:created>
  <dcterms:modified xsi:type="dcterms:W3CDTF">2013-07-01T06:56:54Z</dcterms:modified>
</cp:coreProperties>
</file>