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-31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37DE36-23A4-4BD7-AB49-45D137F8BC6F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B42267A-4E8F-4841-8CF1-318E057EA35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4351045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51279604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45512025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2267A-4E8F-4841-8CF1-318E057EA35E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9074750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2267A-4E8F-4841-8CF1-318E057EA35E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302344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2267A-4E8F-4841-8CF1-318E057EA35E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9595742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2267A-4E8F-4841-8CF1-318E057EA35E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60777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2267A-4E8F-4841-8CF1-318E057EA35E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893360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2267A-4E8F-4841-8CF1-318E057EA35E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5490129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B42267A-4E8F-4841-8CF1-318E057EA35E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83456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32" name="Straight Connector 31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Isosceles Triangle 26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31" name="Isosceles Triangle 30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Isosceles Triangle 18"/>
            <p:cNvSpPr/>
            <p:nvPr/>
          </p:nvSpPr>
          <p:spPr>
            <a:xfrm rot="10800000">
              <a:off x="0" y="0"/>
              <a:ext cx="842596" cy="5666154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18271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51158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49416824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33625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0718200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48009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33446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81898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818606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53716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9697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56122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52816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93544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83703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564526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0" y="-8467"/>
            <a:ext cx="12192000" cy="6866467"/>
            <a:chOff x="0" y="-8467"/>
            <a:chExt cx="12192000" cy="6866467"/>
          </a:xfrm>
        </p:grpSpPr>
        <p:cxnSp>
          <p:nvCxnSpPr>
            <p:cNvPr id="20" name="Straight Connector 19"/>
            <p:cNvCxnSpPr/>
            <p:nvPr/>
          </p:nvCxnSpPr>
          <p:spPr>
            <a:xfrm>
              <a:off x="9371012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7425267" y="3681413"/>
              <a:ext cx="4763558" cy="3176587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23"/>
            <p:cNvSpPr/>
            <p:nvPr/>
          </p:nvSpPr>
          <p:spPr>
            <a:xfrm>
              <a:off x="9181476" y="-8467"/>
              <a:ext cx="3007349" cy="6866467"/>
            </a:xfrm>
            <a:custGeom>
              <a:avLst/>
              <a:gdLst/>
              <a:ahLst/>
              <a:cxnLst/>
              <a:rect l="l" t="t" r="r" b="b"/>
              <a:pathLst>
                <a:path w="3007349" h="6866467">
                  <a:moveTo>
                    <a:pt x="2045532" y="0"/>
                  </a:moveTo>
                  <a:lnTo>
                    <a:pt x="3007349" y="0"/>
                  </a:lnTo>
                  <a:lnTo>
                    <a:pt x="3007349" y="6866467"/>
                  </a:lnTo>
                  <a:lnTo>
                    <a:pt x="0" y="6866467"/>
                  </a:lnTo>
                  <a:lnTo>
                    <a:pt x="2045532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Rectangle 25"/>
            <p:cNvSpPr/>
            <p:nvPr/>
          </p:nvSpPr>
          <p:spPr>
            <a:xfrm>
              <a:off x="9603442" y="-8467"/>
              <a:ext cx="2588558" cy="6866467"/>
            </a:xfrm>
            <a:custGeom>
              <a:avLst/>
              <a:gdLst/>
              <a:ahLst/>
              <a:cxnLst/>
              <a:rect l="l" t="t" r="r" b="b"/>
              <a:pathLst>
                <a:path w="2573311" h="6866467">
                  <a:moveTo>
                    <a:pt x="0" y="0"/>
                  </a:moveTo>
                  <a:lnTo>
                    <a:pt x="2573311" y="0"/>
                  </a:lnTo>
                  <a:lnTo>
                    <a:pt x="2573311" y="6866467"/>
                  </a:lnTo>
                  <a:lnTo>
                    <a:pt x="1202336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Isosceles Triangle 23"/>
            <p:cNvSpPr/>
            <p:nvPr/>
          </p:nvSpPr>
          <p:spPr>
            <a:xfrm>
              <a:off x="8932333" y="3048000"/>
              <a:ext cx="3259667" cy="3810000"/>
            </a:xfrm>
            <a:prstGeom prst="triangle">
              <a:avLst>
                <a:gd name="adj" fmla="val 100000"/>
              </a:avLst>
            </a:pr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Rectangle 27"/>
            <p:cNvSpPr/>
            <p:nvPr/>
          </p:nvSpPr>
          <p:spPr>
            <a:xfrm>
              <a:off x="9334500" y="-8467"/>
              <a:ext cx="2854326" cy="6866467"/>
            </a:xfrm>
            <a:custGeom>
              <a:avLst/>
              <a:gdLst/>
              <a:ahLst/>
              <a:cxnLst/>
              <a:rect l="l" t="t" r="r" b="b"/>
              <a:pathLst>
                <a:path w="2858013" h="6866467">
                  <a:moveTo>
                    <a:pt x="0" y="0"/>
                  </a:moveTo>
                  <a:lnTo>
                    <a:pt x="2858013" y="0"/>
                  </a:lnTo>
                  <a:lnTo>
                    <a:pt x="2858013" y="6866467"/>
                  </a:lnTo>
                  <a:lnTo>
                    <a:pt x="2473942" y="686646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6" name="Rectangle 28"/>
            <p:cNvSpPr/>
            <p:nvPr/>
          </p:nvSpPr>
          <p:spPr>
            <a:xfrm>
              <a:off x="10898730" y="-8467"/>
              <a:ext cx="1290094" cy="6866467"/>
            </a:xfrm>
            <a:custGeom>
              <a:avLst/>
              <a:gdLst/>
              <a:ahLst/>
              <a:cxnLst/>
              <a:rect l="l" t="t" r="r" b="b"/>
              <a:pathLst>
                <a:path w="1290094" h="6858000">
                  <a:moveTo>
                    <a:pt x="1019735" y="0"/>
                  </a:moveTo>
                  <a:lnTo>
                    <a:pt x="1290094" y="0"/>
                  </a:lnTo>
                  <a:lnTo>
                    <a:pt x="1290094" y="6858000"/>
                  </a:lnTo>
                  <a:lnTo>
                    <a:pt x="0" y="6858000"/>
                  </a:lnTo>
                  <a:lnTo>
                    <a:pt x="1019735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7" name="Rectangle 29"/>
            <p:cNvSpPr/>
            <p:nvPr/>
          </p:nvSpPr>
          <p:spPr>
            <a:xfrm>
              <a:off x="10938999" y="-8467"/>
              <a:ext cx="1249825" cy="6866467"/>
            </a:xfrm>
            <a:custGeom>
              <a:avLst/>
              <a:gdLst/>
              <a:ahLst/>
              <a:cxnLst/>
              <a:rect l="l" t="t" r="r" b="b"/>
              <a:pathLst>
                <a:path w="1249825" h="6858000">
                  <a:moveTo>
                    <a:pt x="0" y="0"/>
                  </a:moveTo>
                  <a:lnTo>
                    <a:pt x="1249825" y="0"/>
                  </a:lnTo>
                  <a:lnTo>
                    <a:pt x="1249825" y="6858000"/>
                  </a:lnTo>
                  <a:lnTo>
                    <a:pt x="1109382" y="68580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Isosceles Triangle 27"/>
            <p:cNvSpPr/>
            <p:nvPr/>
          </p:nvSpPr>
          <p:spPr>
            <a:xfrm>
              <a:off x="10371666" y="3589867"/>
              <a:ext cx="1817159" cy="3268133"/>
            </a:xfrm>
            <a:prstGeom prst="triangle">
              <a:avLst>
                <a:gd name="adj" fmla="val 100000"/>
              </a:avLst>
            </a:pr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9" name="Isosceles Triangle 28"/>
            <p:cNvSpPr/>
            <p:nvPr/>
          </p:nvSpPr>
          <p:spPr>
            <a:xfrm>
              <a:off x="0" y="4013200"/>
              <a:ext cx="448733" cy="2844800"/>
            </a:xfrm>
            <a:prstGeom prst="triangle">
              <a:avLst>
                <a:gd name="adj" fmla="val 0"/>
              </a:avLst>
            </a:pr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2160589"/>
            <a:ext cx="8596668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205133" y="6041362"/>
            <a:ext cx="9119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041B45-A942-42AE-93C7-1C263280C77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77334" y="6041362"/>
            <a:ext cx="62976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90663" y="6041362"/>
            <a:ext cx="68333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E333E6EC-6068-4EE0-9E03-92EA8FB6D36F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35566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%C5%A0ed%C3%A1_litina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%C5%A0ed%C3%A1_litina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8213" y="3068639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Železo na odlitky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3" y="2636839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VY_32_INOVACE_30_Železo na odlitky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27" y="2821782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88615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/>
              <a:t>Záznamový list výukového materiálu</a:t>
            </a:r>
            <a:br>
              <a:rPr lang="cs-CZ" sz="1800" b="1"/>
            </a:br>
            <a:endParaRPr lang="cs-CZ" sz="180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9830120"/>
              </p:ext>
            </p:extLst>
          </p:nvPr>
        </p:nvGraphicFramePr>
        <p:xfrm>
          <a:off x="1981200" y="1381260"/>
          <a:ext cx="8229600" cy="5052300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80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Železo na odlitky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VY_32_INOVACE_30_Železo na odlitky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12.12.2012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označování, rozdělení a popis jednotlivých druhů litiny.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9568534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42458"/>
          </a:xfrm>
        </p:spPr>
        <p:txBody>
          <a:bodyPr>
            <a:normAutofit/>
          </a:bodyPr>
          <a:lstStyle/>
          <a:p>
            <a:r>
              <a:rPr lang="cs-CZ" sz="3600" dirty="0" smtClean="0"/>
              <a:t>Železo na odlitky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275008"/>
            <a:ext cx="10515600" cy="4901955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Kromě oceli se ze surového železa vyrábí ještě ocel na odlitky a litina. Litina má horší vlastnosti v porovnání s ocelí a to je dané přítomností grafitu v její struktuře. Litina podle diagramu Fe-Fe</a:t>
            </a:r>
            <a:r>
              <a:rPr lang="cs-CZ" sz="1400" dirty="0" smtClean="0"/>
              <a:t>3</a:t>
            </a:r>
            <a:r>
              <a:rPr lang="cs-CZ" dirty="0" smtClean="0"/>
              <a:t>C obsahuje více než 2 % uhlíku.</a:t>
            </a:r>
          </a:p>
          <a:p>
            <a:pPr marL="0" indent="0">
              <a:buNone/>
            </a:pPr>
            <a:r>
              <a:rPr lang="cs-CZ" dirty="0" smtClean="0"/>
              <a:t>Litina se dělí na šedou, bílou, tvárnou, temperovanou a tvrzenou.</a:t>
            </a:r>
            <a:endParaRPr lang="cs-CZ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52362" y="4121240"/>
            <a:ext cx="2437428" cy="1733282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62026" y="3725985"/>
            <a:ext cx="1295238" cy="18285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2096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10638"/>
          </a:xfrm>
        </p:spPr>
        <p:txBody>
          <a:bodyPr>
            <a:noAutofit/>
          </a:bodyPr>
          <a:lstStyle/>
          <a:p>
            <a:r>
              <a:rPr lang="cs-CZ" sz="3600" dirty="0" smtClean="0"/>
              <a:t>Šedá litina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84856"/>
            <a:ext cx="10515600" cy="499210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/>
              <a:t>Šedá litina obsahuje kromě uhlíku i další prvky jako např. křemík, mangan, fosfor, síru. Obsah uhlíku bývá od 2,8 až po 4% uhlíku. Taví se při teplotě asi 1200 °C.</a:t>
            </a:r>
          </a:p>
          <a:p>
            <a:pPr marL="0" indent="0">
              <a:buNone/>
            </a:pPr>
            <a:r>
              <a:rPr lang="cs-CZ" sz="3200" dirty="0" smtClean="0"/>
              <a:t>Z šedé litiny se odlévají odlitky všech druhů např. součásti strojů, ozubená kola, písty, topná tělesa, lože pro obráběcí stroje apod. Vyrábí se v kuplovnách přetavením surového železa s ocelovým šrotem. </a:t>
            </a:r>
          </a:p>
          <a:p>
            <a:pPr marL="0" indent="0">
              <a:buNone/>
            </a:pPr>
            <a:r>
              <a:rPr lang="cs-CZ" sz="3200" dirty="0" smtClean="0"/>
              <a:t>Odlévá se do pískových forem. 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081206" y="4089042"/>
            <a:ext cx="1714500" cy="2286000"/>
          </a:xfrm>
          <a:prstGeom prst="rect">
            <a:avLst/>
          </a:prstGeom>
        </p:spPr>
      </p:pic>
      <p:sp>
        <p:nvSpPr>
          <p:cNvPr id="5" name="Obdélník 4"/>
          <p:cNvSpPr/>
          <p:nvPr/>
        </p:nvSpPr>
        <p:spPr>
          <a:xfrm>
            <a:off x="4935929" y="5869185"/>
            <a:ext cx="455284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 smtClean="0">
                <a:hlinkClick r:id="rId4"/>
              </a:rPr>
              <a:t>http://cs.wikipedia.org/wiki/%C5%A0ed%C3%A1_litina</a:t>
            </a:r>
            <a:endParaRPr lang="cs-CZ" sz="1400" dirty="0"/>
          </a:p>
        </p:txBody>
      </p:sp>
    </p:spTree>
    <p:extLst>
      <p:ext uri="{BB962C8B-B14F-4D97-AF65-F5344CB8AC3E}">
        <p14:creationId xmlns:p14="http://schemas.microsoft.com/office/powerpoint/2010/main" val="6558963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77309"/>
          </a:xfrm>
        </p:spPr>
        <p:txBody>
          <a:bodyPr>
            <a:normAutofit/>
          </a:bodyPr>
          <a:lstStyle/>
          <a:p>
            <a:r>
              <a:rPr lang="cs-CZ" sz="3600" dirty="0" smtClean="0"/>
              <a:t>Tvárná litina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611086"/>
            <a:ext cx="10515600" cy="456587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/>
              <a:t>Tvárná litina je šedá litina očkovaná hořčíkem, slitinami hořčíku s niklem atd. Grafit se tady nachází ve formě zrn. Obsah uhlíku je 3,2 - 4 %. </a:t>
            </a:r>
          </a:p>
          <a:p>
            <a:pPr marL="0" indent="0">
              <a:buNone/>
            </a:pPr>
            <a:r>
              <a:rPr lang="cs-CZ" sz="3200" dirty="0" smtClean="0"/>
              <a:t>Má široké využití v automobilovém průmyslu na výrobu ložiskových skříní, klikových hřídelí pro spalovací motory, ozubená kola apod.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2026795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912132"/>
          </a:xfrm>
        </p:spPr>
        <p:txBody>
          <a:bodyPr>
            <a:normAutofit/>
          </a:bodyPr>
          <a:lstStyle/>
          <a:p>
            <a:r>
              <a:rPr lang="cs-CZ" sz="3600" dirty="0" smtClean="0"/>
              <a:t>Bílá litina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143454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/>
              <a:t>Chemické složení bílé litiny je podobné šedé litině, ale má nižší obsah křemíku. Struktura bílé litiny obsahuje perlit a cementit. Je tvrdá, křehká a obrobitelná jenom broušením.</a:t>
            </a:r>
          </a:p>
          <a:p>
            <a:pPr marL="0" indent="0">
              <a:buNone/>
            </a:pPr>
            <a:r>
              <a:rPr lang="cs-CZ" sz="3600" dirty="0" smtClean="0">
                <a:solidFill>
                  <a:schemeClr val="accent1"/>
                </a:solidFill>
              </a:rPr>
              <a:t>Temperovaná litina</a:t>
            </a:r>
          </a:p>
          <a:p>
            <a:pPr marL="0" indent="0">
              <a:buNone/>
            </a:pPr>
            <a:r>
              <a:rPr lang="cs-CZ" sz="3200" dirty="0" smtClean="0"/>
              <a:t>Je houževnatá a dobře obrobitelná. Rozdělujeme ji na litinu s černým lomem a litinu s bílým lomem. Vyrábí se z ní spojky vodovodních a plynových trubek apod.</a:t>
            </a:r>
          </a:p>
        </p:txBody>
      </p:sp>
    </p:spTree>
    <p:extLst>
      <p:ext uri="{BB962C8B-B14F-4D97-AF65-F5344CB8AC3E}">
        <p14:creationId xmlns:p14="http://schemas.microsoft.com/office/powerpoint/2010/main" val="20861859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8589"/>
          </a:xfrm>
        </p:spPr>
        <p:txBody>
          <a:bodyPr>
            <a:normAutofit/>
          </a:bodyPr>
          <a:lstStyle/>
          <a:p>
            <a:r>
              <a:rPr lang="cs-CZ" sz="3600" dirty="0" smtClean="0"/>
              <a:t>Označování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1030514"/>
            <a:ext cx="10515600" cy="5146449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cs-CZ" sz="3200" dirty="0" smtClean="0"/>
              <a:t>Základní označování podle ČSN je šestimístné číslo s dvěma doplňkovými čísly. První dvojčíslí je 42 a značí třídu norem hutnictví. Druhé dvojčíslí označuje druh slitiny a to:</a:t>
            </a:r>
          </a:p>
          <a:p>
            <a:pPr marL="0" indent="0">
              <a:buNone/>
            </a:pPr>
            <a:r>
              <a:rPr lang="cs-CZ" sz="3200" dirty="0" smtClean="0"/>
              <a:t>23 – tvárná litina</a:t>
            </a:r>
          </a:p>
          <a:p>
            <a:pPr marL="0" indent="0">
              <a:buNone/>
            </a:pPr>
            <a:r>
              <a:rPr lang="cs-CZ" sz="3200" dirty="0" smtClean="0"/>
              <a:t>24 – šedá litina</a:t>
            </a:r>
          </a:p>
          <a:p>
            <a:pPr marL="0" indent="0">
              <a:buNone/>
            </a:pPr>
            <a:r>
              <a:rPr lang="cs-CZ" sz="3200" dirty="0" smtClean="0"/>
              <a:t>25 – temperovaná, bílá nebo tvrzená</a:t>
            </a:r>
          </a:p>
          <a:p>
            <a:pPr marL="0" indent="0">
              <a:buNone/>
            </a:pPr>
            <a:r>
              <a:rPr lang="cs-CZ" sz="3200" dirty="0" smtClean="0"/>
              <a:t>26 – uhlíková ocel na odlitky</a:t>
            </a:r>
          </a:p>
          <a:p>
            <a:pPr marL="0" indent="0">
              <a:buNone/>
            </a:pPr>
            <a:r>
              <a:rPr lang="cs-CZ" sz="3200" dirty="0" smtClean="0"/>
              <a:t>27 – nízko a středně legovaná ocel</a:t>
            </a:r>
          </a:p>
          <a:p>
            <a:pPr marL="0" indent="0">
              <a:buNone/>
            </a:pPr>
            <a:r>
              <a:rPr lang="cs-CZ" sz="3200" dirty="0" smtClean="0"/>
              <a:t>28 – ocel na odlitky přesně lité</a:t>
            </a:r>
          </a:p>
          <a:p>
            <a:pPr marL="0" indent="0">
              <a:buNone/>
            </a:pPr>
            <a:r>
              <a:rPr lang="cs-CZ" sz="3200" dirty="0" smtClean="0"/>
              <a:t>29 – vysokolegovaná ocel </a:t>
            </a:r>
            <a:r>
              <a:rPr lang="cs-CZ" sz="3200" smtClean="0"/>
              <a:t>na odlitky</a:t>
            </a:r>
            <a:endParaRPr lang="cs-CZ" sz="3200" dirty="0" smtClean="0"/>
          </a:p>
        </p:txBody>
      </p:sp>
    </p:spTree>
    <p:extLst>
      <p:ext uri="{BB962C8B-B14F-4D97-AF65-F5344CB8AC3E}">
        <p14:creationId xmlns:p14="http://schemas.microsoft.com/office/powerpoint/2010/main" val="22489544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214424"/>
          </a:xfrm>
        </p:spPr>
        <p:txBody>
          <a:bodyPr>
            <a:noAutofit/>
          </a:bodyPr>
          <a:lstStyle/>
          <a:p>
            <a:endParaRPr lang="cs-CZ" sz="1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838200" y="798492"/>
            <a:ext cx="10515600" cy="5318974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3200" dirty="0" smtClean="0"/>
              <a:t>Třetí dvojčíslí přesněji určuje u šedé, tvárné a temperované litiny přibližnou pevnost v tahu, u ostatních charakterizuje typ slitiny. </a:t>
            </a:r>
          </a:p>
          <a:p>
            <a:pPr marL="0" indent="0">
              <a:buNone/>
            </a:pPr>
            <a:r>
              <a:rPr lang="cs-CZ" sz="3200" dirty="0" smtClean="0"/>
              <a:t>První doplňková číslice označuje tepelné zpracování a druhá určuje technologii odlévání:</a:t>
            </a:r>
          </a:p>
          <a:p>
            <a:pPr marL="0" indent="0">
              <a:buNone/>
            </a:pPr>
            <a:r>
              <a:rPr lang="cs-CZ" sz="3200" dirty="0" smtClean="0"/>
              <a:t>3 – do skořepin</a:t>
            </a:r>
          </a:p>
          <a:p>
            <a:pPr marL="0" indent="0">
              <a:buNone/>
            </a:pPr>
            <a:r>
              <a:rPr lang="cs-CZ" sz="3200" dirty="0" smtClean="0"/>
              <a:t>4 – přesné lití</a:t>
            </a:r>
          </a:p>
          <a:p>
            <a:pPr marL="0" indent="0">
              <a:buNone/>
            </a:pPr>
            <a:r>
              <a:rPr lang="cs-CZ" sz="3200" dirty="0" smtClean="0"/>
              <a:t>5 – podle zvláštního ujednání</a:t>
            </a:r>
          </a:p>
          <a:p>
            <a:pPr marL="0" indent="0">
              <a:buNone/>
            </a:pPr>
            <a:r>
              <a:rPr lang="cs-CZ" sz="3200" dirty="0" smtClean="0"/>
              <a:t>0 – do pískových forem</a:t>
            </a:r>
          </a:p>
          <a:p>
            <a:pPr marL="0" indent="0">
              <a:buNone/>
            </a:pPr>
            <a:r>
              <a:rPr lang="cs-CZ" sz="3200" dirty="0" smtClean="0"/>
              <a:t>1 – staticky do kovových forem</a:t>
            </a:r>
          </a:p>
          <a:p>
            <a:pPr marL="0" indent="0">
              <a:buNone/>
            </a:pPr>
            <a:r>
              <a:rPr lang="cs-CZ" sz="3200" dirty="0" smtClean="0"/>
              <a:t>2 - odstředivé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6607985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dirty="0">
                <a:solidFill>
                  <a:schemeClr val="tx2"/>
                </a:solidFill>
              </a:rPr>
              <a:t>Otakar </a:t>
            </a:r>
            <a:r>
              <a:rPr lang="cs-CZ" dirty="0" err="1">
                <a:solidFill>
                  <a:schemeClr val="tx2"/>
                </a:solidFill>
              </a:rPr>
              <a:t>Bothe</a:t>
            </a:r>
            <a:r>
              <a:rPr lang="cs-CZ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dirty="0">
                <a:solidFill>
                  <a:schemeClr val="tx2"/>
                </a:solidFill>
              </a:rPr>
              <a:t>Obrázky použity z knihovny Klipartu</a:t>
            </a:r>
          </a:p>
          <a:p>
            <a:r>
              <a:rPr lang="cs-CZ" dirty="0">
                <a:hlinkClick r:id="rId3"/>
              </a:rPr>
              <a:t>http://cs.wikipedia.org/wiki/%C5%A0ed%C3%A1_litina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99765194"/>
      </p:ext>
    </p:extLst>
  </p:cSld>
  <p:clrMapOvr>
    <a:masterClrMapping/>
  </p:clrMapOvr>
</p:sld>
</file>

<file path=ppt/theme/theme1.xml><?xml version="1.0" encoding="utf-8"?>
<a:theme xmlns:a="http://schemas.openxmlformats.org/drawingml/2006/main" name="Faseta">
  <a:themeElements>
    <a:clrScheme name="Faseta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Faseta">
      <a:majorFont>
        <a:latin typeface="Trebuchet MS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seta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139</TotalTime>
  <Words>561</Words>
  <Application>Microsoft Office PowerPoint</Application>
  <PresentationFormat>Vlastní</PresentationFormat>
  <Paragraphs>74</Paragraphs>
  <Slides>9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Faseta</vt:lpstr>
      <vt:lpstr>Železo na odlitky</vt:lpstr>
      <vt:lpstr>Záznamový list výukového materiálu </vt:lpstr>
      <vt:lpstr>Železo na odlitky</vt:lpstr>
      <vt:lpstr>Šedá litina</vt:lpstr>
      <vt:lpstr>Tvárná litina</vt:lpstr>
      <vt:lpstr>Bílá litina</vt:lpstr>
      <vt:lpstr>Označování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Železo na odlitky</dc:title>
  <dc:creator>Králová</dc:creator>
  <cp:lastModifiedBy>Kralova</cp:lastModifiedBy>
  <cp:revision>14</cp:revision>
  <dcterms:created xsi:type="dcterms:W3CDTF">2013-05-31T15:57:00Z</dcterms:created>
  <dcterms:modified xsi:type="dcterms:W3CDTF">2013-07-01T06:31:22Z</dcterms:modified>
</cp:coreProperties>
</file>