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60" r:id="rId4"/>
    <p:sldId id="259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846218-6A53-42B5-B9D6-2A4844A3D2FC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E2004-D642-478D-8D7F-89F4F73C1E6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8202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850457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533879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4902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208213" y="3068639"/>
            <a:ext cx="7772400" cy="13239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cs-CZ" dirty="0" smtClean="0"/>
              <a:t>Tepelné zpracování -</a:t>
            </a:r>
            <a:br>
              <a:rPr lang="cs-CZ" dirty="0" smtClean="0"/>
            </a:br>
            <a:r>
              <a:rPr lang="cs-CZ" dirty="0" smtClean="0"/>
              <a:t>procvičování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1976" y="2266952"/>
            <a:ext cx="49688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VY_32_INOVACE_45_Tepelné </a:t>
            </a:r>
            <a:r>
              <a:rPr lang="cs-CZ" b="1" dirty="0" err="1" smtClean="0">
                <a:latin typeface="Calibri" pitchFamily="34" charset="0"/>
              </a:rPr>
              <a:t>zpracování-procvičování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776" y="4526758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400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69702" y="734096"/>
            <a:ext cx="11203708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solidFill>
                  <a:schemeClr val="bg1"/>
                </a:solidFill>
              </a:rPr>
              <a:t>Kalení</a:t>
            </a:r>
            <a:r>
              <a:rPr lang="cs-CZ" sz="3200" dirty="0" smtClean="0"/>
              <a:t> je ohřev </a:t>
            </a:r>
            <a:r>
              <a:rPr lang="cs-CZ" sz="3200" dirty="0" smtClean="0">
                <a:solidFill>
                  <a:srgbClr val="FF0000"/>
                </a:solidFill>
              </a:rPr>
              <a:t>nad překrystalizační teplotu</a:t>
            </a:r>
            <a:r>
              <a:rPr lang="cs-CZ" sz="3200" dirty="0" smtClean="0"/>
              <a:t>, </a:t>
            </a:r>
          </a:p>
          <a:p>
            <a:r>
              <a:rPr lang="cs-CZ" sz="3200" dirty="0" smtClean="0"/>
              <a:t>výdrž na ní a následné </a:t>
            </a:r>
            <a:r>
              <a:rPr lang="cs-CZ" sz="3200" dirty="0" smtClean="0">
                <a:solidFill>
                  <a:srgbClr val="FF0000"/>
                </a:solidFill>
              </a:rPr>
              <a:t>rychlé ochlazení</a:t>
            </a:r>
            <a:r>
              <a:rPr lang="cs-CZ" sz="3200" dirty="0" smtClean="0"/>
              <a:t>. </a:t>
            </a:r>
          </a:p>
          <a:p>
            <a:r>
              <a:rPr lang="cs-CZ" sz="3200" dirty="0" smtClean="0"/>
              <a:t>Kalením se zvýší </a:t>
            </a:r>
            <a:r>
              <a:rPr lang="cs-CZ" sz="3200" dirty="0" smtClean="0">
                <a:solidFill>
                  <a:srgbClr val="FF0000"/>
                </a:solidFill>
              </a:rPr>
              <a:t>tvrdost, ale i křehkost materiálu</a:t>
            </a:r>
            <a:r>
              <a:rPr lang="cs-CZ" sz="3200" dirty="0" smtClean="0"/>
              <a:t>. </a:t>
            </a:r>
          </a:p>
          <a:p>
            <a:r>
              <a:rPr lang="cs-CZ" sz="3200" dirty="0" smtClean="0"/>
              <a:t>Při kalení nastává u materiálu k vnitřnímu </a:t>
            </a:r>
          </a:p>
          <a:p>
            <a:r>
              <a:rPr lang="cs-CZ" sz="3200" dirty="0" smtClean="0"/>
              <a:t>pnutí a proto se dané součásti, u kterých ho chceme </a:t>
            </a:r>
          </a:p>
          <a:p>
            <a:r>
              <a:rPr lang="cs-CZ" sz="3200" dirty="0" smtClean="0"/>
              <a:t>snížit</a:t>
            </a:r>
            <a:r>
              <a:rPr lang="cs-CZ" sz="3200" dirty="0"/>
              <a:t>,</a:t>
            </a:r>
            <a:r>
              <a:rPr lang="cs-CZ" sz="3200" dirty="0" smtClean="0"/>
              <a:t> </a:t>
            </a:r>
            <a:r>
              <a:rPr lang="cs-CZ" sz="3200" dirty="0" smtClean="0">
                <a:solidFill>
                  <a:srgbClr val="FF0000"/>
                </a:solidFill>
              </a:rPr>
              <a:t>popouštějí</a:t>
            </a:r>
            <a:r>
              <a:rPr lang="cs-CZ" sz="3200" dirty="0" smtClean="0"/>
              <a:t>. Je to vlastně ohřev zakalené oceli </a:t>
            </a:r>
          </a:p>
          <a:p>
            <a:r>
              <a:rPr lang="cs-CZ" sz="3200" dirty="0" smtClean="0"/>
              <a:t>na teplotu pod 727 °C, výdrž na ní a ochlazení na </a:t>
            </a:r>
          </a:p>
          <a:p>
            <a:r>
              <a:rPr lang="cs-CZ" sz="3200" dirty="0" smtClean="0"/>
              <a:t>teplotu okolí. Další je </a:t>
            </a:r>
            <a:r>
              <a:rPr lang="cs-CZ" sz="3200" b="1" dirty="0" smtClean="0">
                <a:solidFill>
                  <a:srgbClr val="FF0000"/>
                </a:solidFill>
              </a:rPr>
              <a:t>zušlechťování</a:t>
            </a:r>
            <a:r>
              <a:rPr lang="cs-CZ" sz="3200" dirty="0" smtClean="0"/>
              <a:t> a provádí se tak, že </a:t>
            </a:r>
          </a:p>
          <a:p>
            <a:r>
              <a:rPr lang="cs-CZ" sz="3200" dirty="0" smtClean="0"/>
              <a:t>se ocel zakalí, dál následuje popouštění na teplotu </a:t>
            </a:r>
          </a:p>
          <a:p>
            <a:r>
              <a:rPr lang="cs-CZ" sz="3200" dirty="0" smtClean="0"/>
              <a:t>kolem 600 °C a </a:t>
            </a:r>
            <a:r>
              <a:rPr lang="cs-CZ" sz="3200" dirty="0" err="1"/>
              <a:t>z</a:t>
            </a:r>
            <a:r>
              <a:rPr lang="cs-CZ" sz="3200" dirty="0" err="1" smtClean="0"/>
              <a:t>chládnutí</a:t>
            </a:r>
            <a:r>
              <a:rPr lang="cs-CZ" sz="3200" dirty="0" smtClean="0"/>
              <a:t> na vzduchu.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34154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87888" y="811369"/>
            <a:ext cx="6391493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Chemicko-tepelné zpracování:</a:t>
            </a:r>
          </a:p>
          <a:p>
            <a:endParaRPr lang="cs-CZ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/>
              <a:t>Cementování   </a:t>
            </a:r>
          </a:p>
          <a:p>
            <a:endParaRPr lang="cs-CZ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/>
              <a:t>Nitridování        </a:t>
            </a:r>
          </a:p>
          <a:p>
            <a:endParaRPr lang="cs-CZ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err="1" smtClean="0"/>
              <a:t>Nitridocementování</a:t>
            </a:r>
            <a:r>
              <a:rPr lang="cs-CZ" sz="3200" dirty="0" smtClean="0"/>
              <a:t>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err="1" smtClean="0"/>
              <a:t>Šeradování</a:t>
            </a:r>
            <a:r>
              <a:rPr lang="cs-CZ" sz="3200" dirty="0" smtClean="0"/>
              <a:t> </a:t>
            </a:r>
          </a:p>
          <a:p>
            <a:endParaRPr lang="cs-CZ" sz="3200" dirty="0"/>
          </a:p>
        </p:txBody>
      </p:sp>
      <p:sp>
        <p:nvSpPr>
          <p:cNvPr id="3" name="Obdélník 2"/>
          <p:cNvSpPr/>
          <p:nvPr/>
        </p:nvSpPr>
        <p:spPr>
          <a:xfrm>
            <a:off x="1828800" y="1828800"/>
            <a:ext cx="2846231" cy="48939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Obdélník 3"/>
          <p:cNvSpPr/>
          <p:nvPr/>
        </p:nvSpPr>
        <p:spPr>
          <a:xfrm>
            <a:off x="1828800" y="2846231"/>
            <a:ext cx="2781837" cy="48939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1828800" y="3841342"/>
            <a:ext cx="4031087" cy="46364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1828800" y="4810696"/>
            <a:ext cx="2369713" cy="48939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528" y="2318197"/>
            <a:ext cx="1827886" cy="1304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55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107583" y="1030310"/>
            <a:ext cx="6391493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Chemicko-tepelné zpracování:</a:t>
            </a:r>
          </a:p>
          <a:p>
            <a:endParaRPr lang="cs-CZ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/>
              <a:t>Cementování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/>
              <a:t>Nitridování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err="1" smtClean="0"/>
              <a:t>Nitridocementování</a:t>
            </a:r>
            <a:endParaRPr lang="cs-CZ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err="1" smtClean="0"/>
              <a:t>Šeradování</a:t>
            </a:r>
            <a:r>
              <a:rPr lang="cs-CZ" sz="3200" dirty="0" smtClean="0"/>
              <a:t> </a:t>
            </a:r>
          </a:p>
          <a:p>
            <a:endParaRPr lang="cs-CZ" sz="3200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076" y="2061590"/>
            <a:ext cx="2107327" cy="2954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92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81200" y="620688"/>
            <a:ext cx="8229600" cy="979512"/>
          </a:xfrm>
        </p:spPr>
        <p:txBody>
          <a:bodyPr/>
          <a:lstStyle/>
          <a:p>
            <a:r>
              <a:rPr lang="cs-CZ" dirty="0"/>
              <a:t>Seznam literatury a zdrojů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r>
              <a:rPr lang="cs-CZ" sz="28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r>
              <a:rPr lang="cs-CZ" sz="2800" dirty="0">
                <a:solidFill>
                  <a:schemeClr val="tx2"/>
                </a:solidFill>
              </a:rPr>
              <a:t>Otakar </a:t>
            </a:r>
            <a:r>
              <a:rPr lang="cs-CZ" sz="2800" dirty="0" err="1">
                <a:solidFill>
                  <a:schemeClr val="tx2"/>
                </a:solidFill>
              </a:rPr>
              <a:t>Bothe</a:t>
            </a:r>
            <a:r>
              <a:rPr lang="cs-CZ" sz="2800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sz="2800" dirty="0">
                <a:solidFill>
                  <a:schemeClr val="tx2"/>
                </a:solidFill>
              </a:rPr>
              <a:t>Obrázky použity z knihovny Klipartu</a:t>
            </a:r>
          </a:p>
          <a:p>
            <a:endParaRPr lang="cs-CZ" sz="28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13739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903153" y="553792"/>
            <a:ext cx="8534400" cy="862884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3060847"/>
              </p:ext>
            </p:extLst>
          </p:nvPr>
        </p:nvGraphicFramePr>
        <p:xfrm>
          <a:off x="1981200" y="1600201"/>
          <a:ext cx="8229600" cy="5024935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Tepelné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zpracování-procvičování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VY_32_INOVACE_45_Tepelné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zpracování-procvičování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17.5.2013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zkoumání vnitřní struktury kovů a jejich tepelné zpracování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. Umožňuje žákům procvičení tohoto tematického celku.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386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Tepelné zpracování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Tepelné zpracování rozdělujeme na:</a:t>
            </a:r>
          </a:p>
          <a:p>
            <a:r>
              <a:rPr lang="cs-CZ" dirty="0"/>
              <a:t>Žíhání</a:t>
            </a:r>
          </a:p>
          <a:p>
            <a:r>
              <a:rPr lang="cs-CZ" dirty="0"/>
              <a:t>Kalení</a:t>
            </a:r>
          </a:p>
          <a:p>
            <a:r>
              <a:rPr lang="cs-CZ" dirty="0"/>
              <a:t>Zušlechťování</a:t>
            </a:r>
          </a:p>
          <a:p>
            <a:r>
              <a:rPr lang="cs-CZ" dirty="0"/>
              <a:t>Cementování</a:t>
            </a:r>
          </a:p>
          <a:p>
            <a:r>
              <a:rPr lang="cs-CZ" dirty="0"/>
              <a:t>Nitridování </a:t>
            </a:r>
          </a:p>
          <a:p>
            <a:pPr marL="0" indent="0">
              <a:buNone/>
            </a:pPr>
            <a:r>
              <a:rPr lang="cs-CZ" dirty="0"/>
              <a:t>Atd.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Šipka doprava 3"/>
          <p:cNvSpPr/>
          <p:nvPr/>
        </p:nvSpPr>
        <p:spPr>
          <a:xfrm>
            <a:off x="1004552" y="1081827"/>
            <a:ext cx="1416677" cy="6181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1004552" y="1587091"/>
            <a:ext cx="1056068" cy="5089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 doprava 5"/>
          <p:cNvSpPr/>
          <p:nvPr/>
        </p:nvSpPr>
        <p:spPr>
          <a:xfrm>
            <a:off x="1004551" y="2005651"/>
            <a:ext cx="1906073" cy="5312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Šipka doprava 6"/>
          <p:cNvSpPr/>
          <p:nvPr/>
        </p:nvSpPr>
        <p:spPr>
          <a:xfrm>
            <a:off x="1004550" y="2466072"/>
            <a:ext cx="2112136" cy="5537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Šipka doprava 7"/>
          <p:cNvSpPr/>
          <p:nvPr/>
        </p:nvSpPr>
        <p:spPr>
          <a:xfrm>
            <a:off x="1049110" y="2897271"/>
            <a:ext cx="1803042" cy="5604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995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Tepelné zpracování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Tepelné zpracování rozdělujeme na:</a:t>
            </a:r>
          </a:p>
          <a:p>
            <a:r>
              <a:rPr lang="cs-CZ" dirty="0"/>
              <a:t>Žíhání</a:t>
            </a:r>
          </a:p>
          <a:p>
            <a:r>
              <a:rPr lang="cs-CZ" dirty="0"/>
              <a:t>Kalení</a:t>
            </a:r>
          </a:p>
          <a:p>
            <a:r>
              <a:rPr lang="cs-CZ" dirty="0"/>
              <a:t>Zušlechťování</a:t>
            </a:r>
          </a:p>
          <a:p>
            <a:r>
              <a:rPr lang="cs-CZ" dirty="0"/>
              <a:t>Cementování</a:t>
            </a:r>
          </a:p>
          <a:p>
            <a:r>
              <a:rPr lang="cs-CZ" dirty="0"/>
              <a:t>Nitridování </a:t>
            </a:r>
          </a:p>
          <a:p>
            <a:pPr marL="0" indent="0">
              <a:buNone/>
            </a:pPr>
            <a:r>
              <a:rPr lang="cs-CZ" dirty="0"/>
              <a:t>Atd.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3643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734096" y="1030310"/>
            <a:ext cx="10641055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Žíhání</a:t>
            </a:r>
            <a:r>
              <a:rPr lang="cs-CZ" sz="3200" dirty="0"/>
              <a:t> </a:t>
            </a:r>
            <a:endParaRPr lang="cs-CZ" sz="3200" dirty="0" smtClean="0"/>
          </a:p>
          <a:p>
            <a:r>
              <a:rPr lang="cs-CZ" sz="3200" dirty="0" smtClean="0"/>
              <a:t> Rozlišujeme dva způsoby žíhání</a:t>
            </a:r>
          </a:p>
          <a:p>
            <a:r>
              <a:rPr lang="cs-CZ" sz="3200" dirty="0" smtClean="0">
                <a:solidFill>
                  <a:schemeClr val="bg1"/>
                </a:solidFill>
              </a:rPr>
              <a:t>1.</a:t>
            </a:r>
            <a:r>
              <a:rPr lang="cs-CZ" sz="3200" dirty="0" smtClean="0"/>
              <a:t> </a:t>
            </a:r>
            <a:r>
              <a:rPr lang="cs-CZ" sz="3200" dirty="0" smtClean="0">
                <a:solidFill>
                  <a:schemeClr val="bg1"/>
                </a:solidFill>
              </a:rPr>
              <a:t>bez </a:t>
            </a:r>
            <a:r>
              <a:rPr lang="cs-CZ" sz="3200" dirty="0" err="1" smtClean="0">
                <a:solidFill>
                  <a:schemeClr val="bg1"/>
                </a:solidFill>
              </a:rPr>
              <a:t>překrystaizace</a:t>
            </a:r>
            <a:endParaRPr lang="cs-CZ" sz="3200" dirty="0" smtClean="0"/>
          </a:p>
          <a:p>
            <a:r>
              <a:rPr lang="cs-CZ" sz="3200" dirty="0" smtClean="0">
                <a:solidFill>
                  <a:schemeClr val="bg1"/>
                </a:solidFill>
              </a:rPr>
              <a:t>2. s </a:t>
            </a:r>
            <a:r>
              <a:rPr lang="cs-CZ" sz="3200" dirty="0" err="1" smtClean="0">
                <a:solidFill>
                  <a:schemeClr val="bg1"/>
                </a:solidFill>
              </a:rPr>
              <a:t>překrystalizací</a:t>
            </a:r>
            <a:r>
              <a:rPr lang="cs-CZ" sz="3200" dirty="0" smtClean="0">
                <a:solidFill>
                  <a:schemeClr val="bg1"/>
                </a:solidFill>
              </a:rPr>
              <a:t>. </a:t>
            </a:r>
            <a:r>
              <a:rPr lang="cs-CZ" sz="3200" dirty="0"/>
              <a:t> </a:t>
            </a:r>
            <a:endParaRPr lang="cs-CZ" sz="3200" dirty="0" smtClean="0"/>
          </a:p>
          <a:p>
            <a:r>
              <a:rPr lang="cs-CZ" sz="3200" dirty="0" smtClean="0"/>
              <a:t>Žíhání bez </a:t>
            </a:r>
            <a:r>
              <a:rPr lang="cs-CZ" sz="3200" dirty="0" err="1" smtClean="0"/>
              <a:t>překrystalizace</a:t>
            </a:r>
            <a:r>
              <a:rPr lang="cs-CZ" sz="3200" dirty="0" smtClean="0"/>
              <a:t> můžeme rozdělit na žíhání </a:t>
            </a:r>
          </a:p>
          <a:p>
            <a:r>
              <a:rPr lang="cs-CZ" sz="3200" dirty="0" smtClean="0"/>
              <a:t>na </a:t>
            </a:r>
            <a:r>
              <a:rPr lang="cs-CZ" sz="3200" dirty="0" err="1" smtClean="0"/>
              <a:t>měkko</a:t>
            </a:r>
            <a:r>
              <a:rPr lang="cs-CZ" sz="3200" dirty="0" smtClean="0"/>
              <a:t> a žíhání ke snížení pnutí. </a:t>
            </a:r>
          </a:p>
          <a:p>
            <a:r>
              <a:rPr lang="cs-CZ" sz="3200" dirty="0" smtClean="0"/>
              <a:t>Účelem tohoto žíhání je zmenšení pevnosti a tvrdosti </a:t>
            </a:r>
          </a:p>
          <a:p>
            <a:r>
              <a:rPr lang="cs-CZ" sz="3200" dirty="0" smtClean="0"/>
              <a:t>a tím zlepšení schopnosti k tváření za studena.</a:t>
            </a:r>
          </a:p>
        </p:txBody>
      </p:sp>
      <p:sp>
        <p:nvSpPr>
          <p:cNvPr id="3" name="Obdélník 2"/>
          <p:cNvSpPr/>
          <p:nvPr/>
        </p:nvSpPr>
        <p:spPr>
          <a:xfrm>
            <a:off x="1262130" y="2099256"/>
            <a:ext cx="3747752" cy="425003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Obdélník 3"/>
          <p:cNvSpPr/>
          <p:nvPr/>
        </p:nvSpPr>
        <p:spPr>
          <a:xfrm>
            <a:off x="1262130" y="2640169"/>
            <a:ext cx="3181081" cy="37348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9878096" y="3013656"/>
            <a:ext cx="1197735" cy="46364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734096" y="3593206"/>
            <a:ext cx="2073498" cy="39924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4443211" y="3593204"/>
            <a:ext cx="3090930" cy="38636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7534141" y="4063677"/>
            <a:ext cx="3541689" cy="35377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517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734096" y="1030310"/>
            <a:ext cx="11016157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Žíhání</a:t>
            </a:r>
            <a:r>
              <a:rPr lang="cs-CZ" sz="3200" dirty="0"/>
              <a:t> </a:t>
            </a:r>
            <a:endParaRPr lang="cs-CZ" sz="3200" dirty="0" smtClean="0"/>
          </a:p>
          <a:p>
            <a:r>
              <a:rPr lang="cs-CZ" sz="3200" dirty="0" smtClean="0"/>
              <a:t> Rozlišujeme dva způsoby žíhání</a:t>
            </a:r>
          </a:p>
          <a:p>
            <a:r>
              <a:rPr lang="cs-CZ" sz="3200" dirty="0" smtClean="0">
                <a:solidFill>
                  <a:schemeClr val="bg1"/>
                </a:solidFill>
              </a:rPr>
              <a:t>1.</a:t>
            </a:r>
            <a:r>
              <a:rPr lang="cs-CZ" sz="3200" dirty="0" smtClean="0"/>
              <a:t> </a:t>
            </a:r>
            <a:r>
              <a:rPr lang="cs-CZ" sz="3200" dirty="0" smtClean="0">
                <a:solidFill>
                  <a:schemeClr val="bg1"/>
                </a:solidFill>
              </a:rPr>
              <a:t>bez </a:t>
            </a:r>
            <a:r>
              <a:rPr lang="cs-CZ" sz="3200" dirty="0" err="1" smtClean="0">
                <a:solidFill>
                  <a:schemeClr val="bg1"/>
                </a:solidFill>
              </a:rPr>
              <a:t>překrystaizace</a:t>
            </a:r>
            <a:endParaRPr lang="cs-CZ" sz="3200" dirty="0" smtClean="0"/>
          </a:p>
          <a:p>
            <a:r>
              <a:rPr lang="cs-CZ" sz="3200" dirty="0" smtClean="0">
                <a:solidFill>
                  <a:schemeClr val="bg1"/>
                </a:solidFill>
              </a:rPr>
              <a:t>2. s </a:t>
            </a:r>
            <a:r>
              <a:rPr lang="cs-CZ" sz="3200" dirty="0" err="1" smtClean="0">
                <a:solidFill>
                  <a:schemeClr val="bg1"/>
                </a:solidFill>
              </a:rPr>
              <a:t>překrystalizací</a:t>
            </a:r>
            <a:r>
              <a:rPr lang="cs-CZ" sz="3200" dirty="0" smtClean="0">
                <a:solidFill>
                  <a:schemeClr val="bg1"/>
                </a:solidFill>
              </a:rPr>
              <a:t>. </a:t>
            </a:r>
            <a:r>
              <a:rPr lang="cs-CZ" sz="3200" dirty="0"/>
              <a:t> </a:t>
            </a:r>
            <a:endParaRPr lang="cs-CZ" sz="3200" dirty="0" smtClean="0"/>
          </a:p>
          <a:p>
            <a:r>
              <a:rPr lang="cs-CZ" sz="3200" dirty="0" smtClean="0"/>
              <a:t>Žíhání bez </a:t>
            </a:r>
            <a:r>
              <a:rPr lang="cs-CZ" sz="3200" dirty="0" err="1" smtClean="0"/>
              <a:t>překrystalizace</a:t>
            </a:r>
            <a:r>
              <a:rPr lang="cs-CZ" sz="3200" dirty="0" smtClean="0"/>
              <a:t> můžeme rozdělit na žíhání </a:t>
            </a:r>
          </a:p>
          <a:p>
            <a:r>
              <a:rPr lang="cs-CZ" sz="3200" dirty="0" smtClean="0"/>
              <a:t>na </a:t>
            </a:r>
            <a:r>
              <a:rPr lang="cs-CZ" sz="3200" dirty="0" err="1" smtClean="0"/>
              <a:t>měkko</a:t>
            </a:r>
            <a:r>
              <a:rPr lang="cs-CZ" sz="3200" dirty="0" smtClean="0"/>
              <a:t> a žíhání ke snížení pnutí. Žíhání na </a:t>
            </a:r>
            <a:r>
              <a:rPr lang="cs-CZ" sz="3200" dirty="0" err="1" smtClean="0"/>
              <a:t>měkko</a:t>
            </a:r>
            <a:r>
              <a:rPr lang="cs-CZ" sz="3200" dirty="0" smtClean="0"/>
              <a:t> </a:t>
            </a:r>
          </a:p>
          <a:p>
            <a:r>
              <a:rPr lang="cs-CZ" sz="3200" dirty="0" smtClean="0"/>
              <a:t>je několikahodinový ohřev při teplotě těsně pod </a:t>
            </a:r>
          </a:p>
          <a:p>
            <a:r>
              <a:rPr lang="cs-CZ" sz="3200" dirty="0" smtClean="0"/>
              <a:t>teplotu </a:t>
            </a:r>
            <a:r>
              <a:rPr lang="cs-CZ" sz="3200" dirty="0" err="1" smtClean="0"/>
              <a:t>překrystalizace</a:t>
            </a:r>
            <a:r>
              <a:rPr lang="cs-CZ" sz="3200" dirty="0" smtClean="0"/>
              <a:t> (tj. 727 °C) a pomalé </a:t>
            </a:r>
            <a:r>
              <a:rPr lang="cs-CZ" sz="3200" dirty="0" err="1" smtClean="0"/>
              <a:t>chládnutí</a:t>
            </a:r>
            <a:r>
              <a:rPr lang="cs-CZ" sz="3200" dirty="0" smtClean="0"/>
              <a:t>.</a:t>
            </a:r>
          </a:p>
          <a:p>
            <a:r>
              <a:rPr lang="cs-CZ" sz="3200" dirty="0" smtClean="0"/>
              <a:t>Účelem tohoto žíhání je zmenšení pevnosti a tvrdosti </a:t>
            </a:r>
          </a:p>
          <a:p>
            <a:r>
              <a:rPr lang="cs-CZ" sz="3200" dirty="0" smtClean="0"/>
              <a:t>a tím zlepšení schopnosti k tváření za studena.</a:t>
            </a:r>
          </a:p>
        </p:txBody>
      </p:sp>
    </p:spTree>
    <p:extLst>
      <p:ext uri="{BB962C8B-B14F-4D97-AF65-F5344CB8AC3E}">
        <p14:creationId xmlns:p14="http://schemas.microsoft.com/office/powerpoint/2010/main" val="120122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850006" y="1609860"/>
            <a:ext cx="1073082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sz="3200" dirty="0" smtClean="0"/>
          </a:p>
          <a:p>
            <a:r>
              <a:rPr lang="cs-CZ" sz="3200" dirty="0" smtClean="0"/>
              <a:t>K žíhání s </a:t>
            </a:r>
            <a:r>
              <a:rPr lang="cs-CZ" sz="3200" dirty="0" err="1" smtClean="0"/>
              <a:t>překrystalizací</a:t>
            </a:r>
            <a:r>
              <a:rPr lang="cs-CZ" sz="3200" dirty="0" smtClean="0"/>
              <a:t> patří hlavně normalizační </a:t>
            </a:r>
          </a:p>
          <a:p>
            <a:r>
              <a:rPr lang="cs-CZ" sz="3200" dirty="0" smtClean="0"/>
              <a:t>žíhání. Teplota při tomto žíhání je asi 900 až 950 °C.</a:t>
            </a:r>
          </a:p>
          <a:p>
            <a:r>
              <a:rPr lang="cs-CZ" sz="3200" dirty="0" smtClean="0"/>
              <a:t>Na této teplotě se musí setrvat 1 až 4 hodiny.</a:t>
            </a:r>
          </a:p>
          <a:p>
            <a:r>
              <a:rPr lang="cs-CZ" sz="3200" dirty="0" smtClean="0"/>
              <a:t>Ochlazování je pak na vzduchu. Účelem je </a:t>
            </a:r>
          </a:p>
          <a:p>
            <a:r>
              <a:rPr lang="cs-CZ" sz="3200" dirty="0" smtClean="0"/>
              <a:t>dosáhnout </a:t>
            </a:r>
            <a:r>
              <a:rPr lang="cs-CZ" sz="3200" dirty="0" err="1" smtClean="0"/>
              <a:t>překrystalizace</a:t>
            </a:r>
            <a:r>
              <a:rPr lang="cs-CZ" sz="3200" dirty="0" smtClean="0"/>
              <a:t> a tím </a:t>
            </a:r>
            <a:r>
              <a:rPr lang="cs-CZ" sz="3200" dirty="0" err="1" smtClean="0"/>
              <a:t>jemnoznější</a:t>
            </a:r>
            <a:r>
              <a:rPr lang="cs-CZ" sz="3200" dirty="0" smtClean="0"/>
              <a:t> struktury.</a:t>
            </a:r>
            <a:endParaRPr lang="cs-CZ" sz="3200" dirty="0"/>
          </a:p>
        </p:txBody>
      </p:sp>
      <p:sp>
        <p:nvSpPr>
          <p:cNvPr id="2" name="Obdélník 1"/>
          <p:cNvSpPr/>
          <p:nvPr/>
        </p:nvSpPr>
        <p:spPr>
          <a:xfrm>
            <a:off x="8075054" y="2228045"/>
            <a:ext cx="2627290" cy="386366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Obdélník 3"/>
          <p:cNvSpPr/>
          <p:nvPr/>
        </p:nvSpPr>
        <p:spPr>
          <a:xfrm>
            <a:off x="8036417" y="2678807"/>
            <a:ext cx="2691684" cy="41212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4829577" y="3657600"/>
            <a:ext cx="2382592" cy="39924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295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850006" y="1609860"/>
            <a:ext cx="1073082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sz="3200" dirty="0" smtClean="0"/>
          </a:p>
          <a:p>
            <a:r>
              <a:rPr lang="cs-CZ" sz="3200" dirty="0" smtClean="0"/>
              <a:t>K žíhání s </a:t>
            </a:r>
            <a:r>
              <a:rPr lang="cs-CZ" sz="3200" dirty="0" err="1" smtClean="0"/>
              <a:t>překrystalizací</a:t>
            </a:r>
            <a:r>
              <a:rPr lang="cs-CZ" sz="3200" dirty="0" smtClean="0"/>
              <a:t> patří hlavně </a:t>
            </a:r>
            <a:r>
              <a:rPr lang="cs-CZ" sz="3200" dirty="0" smtClean="0">
                <a:solidFill>
                  <a:schemeClr val="accent6"/>
                </a:solidFill>
              </a:rPr>
              <a:t>normalizační</a:t>
            </a:r>
            <a:r>
              <a:rPr lang="cs-CZ" sz="3200" dirty="0" smtClean="0"/>
              <a:t> </a:t>
            </a:r>
          </a:p>
          <a:p>
            <a:r>
              <a:rPr lang="cs-CZ" sz="3200" dirty="0" smtClean="0"/>
              <a:t>žíhání. Teplota při tomto žíhání je asi </a:t>
            </a:r>
            <a:r>
              <a:rPr lang="cs-CZ" sz="3200" dirty="0" smtClean="0">
                <a:solidFill>
                  <a:schemeClr val="accent6"/>
                </a:solidFill>
              </a:rPr>
              <a:t>900 až 950 °C</a:t>
            </a:r>
            <a:r>
              <a:rPr lang="cs-CZ" sz="3200" dirty="0" smtClean="0"/>
              <a:t>.</a:t>
            </a:r>
          </a:p>
          <a:p>
            <a:r>
              <a:rPr lang="cs-CZ" sz="3200" dirty="0" smtClean="0"/>
              <a:t>Na této teplotě se musí setrvat 1 až 4 hodiny.</a:t>
            </a:r>
          </a:p>
          <a:p>
            <a:r>
              <a:rPr lang="cs-CZ" sz="3200" dirty="0" smtClean="0"/>
              <a:t>Ochlazování je pak </a:t>
            </a:r>
            <a:r>
              <a:rPr lang="cs-CZ" sz="3200" dirty="0" smtClean="0">
                <a:solidFill>
                  <a:schemeClr val="accent6"/>
                </a:solidFill>
              </a:rPr>
              <a:t>na vzduchu</a:t>
            </a:r>
            <a:r>
              <a:rPr lang="cs-CZ" sz="3200" dirty="0" smtClean="0"/>
              <a:t>. Účelem je </a:t>
            </a:r>
          </a:p>
          <a:p>
            <a:r>
              <a:rPr lang="cs-CZ" sz="3200" dirty="0" smtClean="0"/>
              <a:t>dosáhnout </a:t>
            </a:r>
            <a:r>
              <a:rPr lang="cs-CZ" sz="3200" dirty="0" err="1" smtClean="0"/>
              <a:t>překrystalizace</a:t>
            </a:r>
            <a:r>
              <a:rPr lang="cs-CZ" sz="3200" dirty="0" smtClean="0"/>
              <a:t> a tím </a:t>
            </a:r>
            <a:r>
              <a:rPr lang="cs-CZ" sz="3200" dirty="0" err="1" smtClean="0"/>
              <a:t>jemnoznější</a:t>
            </a:r>
            <a:r>
              <a:rPr lang="cs-CZ" sz="3200" dirty="0" smtClean="0"/>
              <a:t> struktury.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36076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69702" y="734096"/>
            <a:ext cx="11203708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solidFill>
                  <a:schemeClr val="bg1"/>
                </a:solidFill>
              </a:rPr>
              <a:t>Kalení</a:t>
            </a:r>
            <a:r>
              <a:rPr lang="cs-CZ" sz="3200" dirty="0" smtClean="0"/>
              <a:t> je ohřev nad překrystalizační teplotu, </a:t>
            </a:r>
          </a:p>
          <a:p>
            <a:r>
              <a:rPr lang="cs-CZ" sz="3200" dirty="0" smtClean="0"/>
              <a:t>výdrž na ní a následné rychlé ochlazení. </a:t>
            </a:r>
          </a:p>
          <a:p>
            <a:r>
              <a:rPr lang="cs-CZ" sz="3200" dirty="0" smtClean="0"/>
              <a:t>Kalením se zvýší tvrdost, ale i křehkost materiálu. </a:t>
            </a:r>
          </a:p>
          <a:p>
            <a:r>
              <a:rPr lang="cs-CZ" sz="3200" dirty="0" smtClean="0"/>
              <a:t>Při kalení nastává u materiálu k vnitřnímu </a:t>
            </a:r>
          </a:p>
          <a:p>
            <a:r>
              <a:rPr lang="cs-CZ" sz="3200" dirty="0" smtClean="0"/>
              <a:t>pnutí a proto se dané součásti, u kterých ho chceme </a:t>
            </a:r>
          </a:p>
          <a:p>
            <a:r>
              <a:rPr lang="cs-CZ" sz="3200" dirty="0" smtClean="0"/>
              <a:t>snížit</a:t>
            </a:r>
            <a:r>
              <a:rPr lang="cs-CZ" sz="3200" dirty="0"/>
              <a:t>,</a:t>
            </a:r>
            <a:r>
              <a:rPr lang="cs-CZ" sz="3200" dirty="0" smtClean="0"/>
              <a:t> popouštějí. Je to vlastně ohřev zakalené oceli </a:t>
            </a:r>
          </a:p>
          <a:p>
            <a:r>
              <a:rPr lang="cs-CZ" sz="3200" dirty="0" smtClean="0"/>
              <a:t>na teplotu pod 727 °C, výdrž na ní a ochlazení na </a:t>
            </a:r>
          </a:p>
          <a:p>
            <a:r>
              <a:rPr lang="cs-CZ" sz="3200" dirty="0" smtClean="0"/>
              <a:t>teplotu okolí. Další je </a:t>
            </a:r>
            <a:r>
              <a:rPr lang="cs-CZ" sz="3200" b="1" dirty="0" smtClean="0">
                <a:solidFill>
                  <a:schemeClr val="bg1"/>
                </a:solidFill>
              </a:rPr>
              <a:t>zušlechťování</a:t>
            </a:r>
            <a:r>
              <a:rPr lang="cs-CZ" sz="3200" dirty="0" smtClean="0"/>
              <a:t> a provádí se tak, že </a:t>
            </a:r>
          </a:p>
          <a:p>
            <a:r>
              <a:rPr lang="cs-CZ" sz="3200" dirty="0" smtClean="0"/>
              <a:t>se ocel zakalí, dál následuje popouštění na teplotu </a:t>
            </a:r>
          </a:p>
          <a:p>
            <a:r>
              <a:rPr lang="cs-CZ" sz="3200" dirty="0" smtClean="0"/>
              <a:t>kolem 600 °C a </a:t>
            </a:r>
            <a:r>
              <a:rPr lang="cs-CZ" sz="3200" dirty="0" err="1"/>
              <a:t>z</a:t>
            </a:r>
            <a:r>
              <a:rPr lang="cs-CZ" sz="3200" dirty="0" err="1" smtClean="0"/>
              <a:t>chládnutí</a:t>
            </a:r>
            <a:r>
              <a:rPr lang="cs-CZ" sz="3200" dirty="0" smtClean="0"/>
              <a:t> na vzduchu. </a:t>
            </a:r>
            <a:endParaRPr lang="cs-CZ" sz="3200" dirty="0"/>
          </a:p>
        </p:txBody>
      </p:sp>
      <p:sp>
        <p:nvSpPr>
          <p:cNvPr id="3" name="Obdélník 2"/>
          <p:cNvSpPr/>
          <p:nvPr/>
        </p:nvSpPr>
        <p:spPr>
          <a:xfrm>
            <a:off x="3773510" y="862885"/>
            <a:ext cx="5434884" cy="3734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Obdélník 3"/>
          <p:cNvSpPr/>
          <p:nvPr/>
        </p:nvSpPr>
        <p:spPr>
          <a:xfrm>
            <a:off x="5228823" y="1378039"/>
            <a:ext cx="3296991" cy="37348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3953814" y="1893194"/>
            <a:ext cx="6078829" cy="39924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1815921" y="3335628"/>
            <a:ext cx="2137893" cy="36060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4842456" y="4275786"/>
            <a:ext cx="2756079" cy="3863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152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Řez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104</TotalTime>
  <Words>598</Words>
  <Application>Microsoft Office PowerPoint</Application>
  <PresentationFormat>Širokoúhlá obrazovka</PresentationFormat>
  <Paragraphs>120</Paragraphs>
  <Slides>13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Times New Roman</vt:lpstr>
      <vt:lpstr>Wingdings 3</vt:lpstr>
      <vt:lpstr>Řez</vt:lpstr>
      <vt:lpstr>Tepelné zpracování - procvičování</vt:lpstr>
      <vt:lpstr>Záznamový list výukového materiálu </vt:lpstr>
      <vt:lpstr>Tepelné zpracování</vt:lpstr>
      <vt:lpstr>Tepelné zpracování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Tepelné zpracování - procvičování</dc:title>
  <dc:creator>Králová</dc:creator>
  <cp:lastModifiedBy>Králová</cp:lastModifiedBy>
  <cp:revision>10</cp:revision>
  <dcterms:created xsi:type="dcterms:W3CDTF">2013-07-29T16:24:12Z</dcterms:created>
  <dcterms:modified xsi:type="dcterms:W3CDTF">2013-12-04T08:38:34Z</dcterms:modified>
</cp:coreProperties>
</file>