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6" r:id="rId4"/>
    <p:sldId id="259" r:id="rId5"/>
    <p:sldId id="266" r:id="rId6"/>
    <p:sldId id="260" r:id="rId7"/>
    <p:sldId id="267" r:id="rId8"/>
    <p:sldId id="268" r:id="rId9"/>
    <p:sldId id="261" r:id="rId10"/>
    <p:sldId id="269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12150-84FC-480B-BA2F-14148B24A418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88567-958E-4B1A-BBA9-1082DA6C62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92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52202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87838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sz="5400" dirty="0" smtClean="0"/>
              <a:t>Prášková metalurgie –</a:t>
            </a:r>
            <a:br>
              <a:rPr lang="cs-CZ" sz="5400" dirty="0" smtClean="0"/>
            </a:br>
            <a:r>
              <a:rPr lang="cs-CZ" sz="5400" dirty="0" smtClean="0"/>
              <a:t>procvičování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VY_32_INOVACE_48_Prášková metalurgie-procvičování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97" y="437221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1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– </a:t>
            </a:r>
            <a:r>
              <a:rPr lang="cs-CZ" dirty="0" smtClean="0">
                <a:solidFill>
                  <a:srgbClr val="FF0000"/>
                </a:solidFill>
              </a:rPr>
              <a:t>uhádni podle obrázků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34" y="1853249"/>
            <a:ext cx="1223616" cy="1549500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633" y="1853248"/>
            <a:ext cx="1317823" cy="131782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92" y="3735793"/>
            <a:ext cx="1028700" cy="152430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690" y="3890041"/>
            <a:ext cx="1282164" cy="125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05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1571626"/>
            <a:ext cx="8946541" cy="467677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Elektronika – při výrobě žárovek, elektronek, jádra cívek….</a:t>
            </a:r>
          </a:p>
          <a:p>
            <a:r>
              <a:rPr lang="cs-CZ" sz="3200" dirty="0" smtClean="0"/>
              <a:t>Trvalé magnety</a:t>
            </a:r>
          </a:p>
          <a:p>
            <a:r>
              <a:rPr lang="cs-CZ" sz="3200" dirty="0" smtClean="0"/>
              <a:t>Wolframové kontakty</a:t>
            </a:r>
          </a:p>
          <a:p>
            <a:r>
              <a:rPr lang="cs-CZ" sz="3200" dirty="0" smtClean="0"/>
              <a:t>Samomazná ložiska</a:t>
            </a:r>
          </a:p>
          <a:p>
            <a:r>
              <a:rPr lang="cs-CZ" sz="3200" dirty="0" smtClean="0"/>
              <a:t>Keramické brzdové a spojkové obložení</a:t>
            </a:r>
          </a:p>
          <a:p>
            <a:r>
              <a:rPr lang="cs-CZ" sz="3200" dirty="0" smtClean="0"/>
              <a:t>Rychlořezné nástroje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0805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43964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050130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Prášková metalurgie-procvičování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VY_32_INOVACE_48_Prášková metalurgie-procvičování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6.3.2013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nástrojů z kovových prášků.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383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Prášková metalurgie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11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 – </a:t>
            </a:r>
            <a:r>
              <a:rPr lang="cs-CZ" dirty="0" smtClean="0">
                <a:solidFill>
                  <a:srgbClr val="FF0000"/>
                </a:solidFill>
              </a:rPr>
              <a:t>doplň chybějící slova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Prášková metalurgie se zabývá výrobou </a:t>
            </a:r>
            <a:r>
              <a:rPr lang="cs-CZ" sz="2400" dirty="0" smtClean="0">
                <a:solidFill>
                  <a:srgbClr val="FF0000"/>
                </a:solidFill>
              </a:rPr>
              <a:t>…………… …………</a:t>
            </a:r>
            <a:r>
              <a:rPr lang="cs-CZ" sz="2400" dirty="0" smtClean="0"/>
              <a:t> a jejich následným zpracováním</a:t>
            </a:r>
          </a:p>
          <a:p>
            <a:r>
              <a:rPr lang="cs-CZ" sz="2400" dirty="0" smtClean="0"/>
              <a:t>Touto metodou se vyrábí i pórovité kovové předměty jako jsou samomazná ložiska nebo kovové filtry</a:t>
            </a:r>
          </a:p>
          <a:p>
            <a:r>
              <a:rPr lang="cs-CZ" sz="2400" dirty="0" smtClean="0"/>
              <a:t>Takto můžeme vyrábět </a:t>
            </a:r>
            <a:r>
              <a:rPr lang="cs-CZ" sz="2400" dirty="0" smtClean="0">
                <a:solidFill>
                  <a:srgbClr val="FF0000"/>
                </a:solidFill>
              </a:rPr>
              <a:t>……. ………</a:t>
            </a:r>
            <a:r>
              <a:rPr lang="cs-CZ" sz="2400" dirty="0" smtClean="0"/>
              <a:t>, které jsou nejvhodnějším materiálem na řezné a lisovací nástroje</a:t>
            </a:r>
          </a:p>
          <a:p>
            <a:r>
              <a:rPr lang="cs-CZ" sz="2400" dirty="0" smtClean="0"/>
              <a:t>Tímto způsobem lze vyrábět pouze součásti menších rozměrů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8464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 – </a:t>
            </a:r>
            <a:r>
              <a:rPr lang="cs-CZ" dirty="0" smtClean="0">
                <a:solidFill>
                  <a:srgbClr val="FF0000"/>
                </a:solidFill>
              </a:rPr>
              <a:t>doplň chybějící slova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Prášková metalurgie se zabývá výrobou </a:t>
            </a:r>
            <a:r>
              <a:rPr lang="cs-CZ" sz="2400" dirty="0" smtClean="0">
                <a:solidFill>
                  <a:srgbClr val="FF0000"/>
                </a:solidFill>
              </a:rPr>
              <a:t>kovových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rgbClr val="FF0000"/>
                </a:solidFill>
              </a:rPr>
              <a:t>prášků</a:t>
            </a:r>
            <a:r>
              <a:rPr lang="cs-CZ" sz="2400" dirty="0" smtClean="0"/>
              <a:t> a jejich následným zpracováním</a:t>
            </a:r>
          </a:p>
          <a:p>
            <a:r>
              <a:rPr lang="cs-CZ" sz="2400" dirty="0" smtClean="0"/>
              <a:t>Touto metodou se vyrábí i pórovité kovové předměty jako jsou samomazná ložiska nebo kovové filtry</a:t>
            </a:r>
          </a:p>
          <a:p>
            <a:r>
              <a:rPr lang="cs-CZ" sz="2400" dirty="0" smtClean="0"/>
              <a:t>Takto můžeme vyrábět </a:t>
            </a:r>
            <a:r>
              <a:rPr lang="cs-CZ" sz="2400" dirty="0" smtClean="0">
                <a:solidFill>
                  <a:srgbClr val="FF0000"/>
                </a:solidFill>
              </a:rPr>
              <a:t>slinuté karbidy</a:t>
            </a:r>
            <a:r>
              <a:rPr lang="cs-CZ" sz="2400" dirty="0" smtClean="0"/>
              <a:t>, které jsou nejvhodnějším materiálem na řezné a lisovací nástroje</a:t>
            </a:r>
          </a:p>
          <a:p>
            <a:r>
              <a:rPr lang="cs-CZ" sz="2400" dirty="0" smtClean="0"/>
              <a:t>Tímto způsobem lze vyrábět pouze součásti menších rozměrů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735611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kovových prášků -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správně doplň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3200" dirty="0" smtClean="0"/>
              <a:t>Kovové prášky se vyrábí různými způsoby: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Redukcí </a:t>
            </a:r>
            <a:r>
              <a:rPr lang="cs-CZ" sz="3200" dirty="0" smtClean="0">
                <a:solidFill>
                  <a:srgbClr val="FF0000"/>
                </a:solidFill>
              </a:rPr>
              <a:t>……….. ………. ……..</a:t>
            </a: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/>
              <a:t>Rozkladem některých </a:t>
            </a:r>
            <a:r>
              <a:rPr lang="cs-CZ" sz="3200" dirty="0" smtClean="0">
                <a:solidFill>
                  <a:srgbClr val="FF0000"/>
                </a:solidFill>
              </a:rPr>
              <a:t>………. …..</a:t>
            </a: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/>
              <a:t>Kondenzací </a:t>
            </a:r>
            <a:r>
              <a:rPr lang="cs-CZ" sz="3200" dirty="0" smtClean="0">
                <a:solidFill>
                  <a:srgbClr val="FF0000"/>
                </a:solidFill>
              </a:rPr>
              <a:t>… …..</a:t>
            </a: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/>
              <a:t>Elektrolýzou roztavených </a:t>
            </a:r>
            <a:r>
              <a:rPr lang="cs-CZ" sz="3200" dirty="0" smtClean="0">
                <a:solidFill>
                  <a:srgbClr val="FF0000"/>
                </a:solidFill>
              </a:rPr>
              <a:t>…. ….</a:t>
            </a: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/>
              <a:t>Mechanicky tzn. </a:t>
            </a:r>
            <a:r>
              <a:rPr lang="cs-CZ" sz="3200" dirty="0" smtClean="0">
                <a:solidFill>
                  <a:srgbClr val="FF0000"/>
                </a:solidFill>
              </a:rPr>
              <a:t>…………</a:t>
            </a: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>
                <a:solidFill>
                  <a:srgbClr val="FF0000"/>
                </a:solidFill>
              </a:rPr>
              <a:t>……….</a:t>
            </a:r>
            <a:r>
              <a:rPr lang="cs-CZ" sz="3200" dirty="0" smtClean="0"/>
              <a:t> nebo rozprašováním kovů</a:t>
            </a:r>
          </a:p>
          <a:p>
            <a:pPr marL="514350" indent="-514350">
              <a:buAutoNum type="arabicPeriod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3907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kovových prášků –</a:t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správně doplň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3200" dirty="0" smtClean="0"/>
              <a:t>Kovové prášky se vyrábí různými způsoby: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Redukcí </a:t>
            </a:r>
            <a:r>
              <a:rPr lang="cs-CZ" sz="3200" dirty="0" smtClean="0">
                <a:solidFill>
                  <a:srgbClr val="FF0000"/>
                </a:solidFill>
              </a:rPr>
              <a:t>práškového oxidu kovu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Rozkladem některých </a:t>
            </a:r>
            <a:r>
              <a:rPr lang="cs-CZ" sz="3200" dirty="0" smtClean="0">
                <a:solidFill>
                  <a:srgbClr val="FF0000"/>
                </a:solidFill>
              </a:rPr>
              <a:t>sloučenin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Kondenzací </a:t>
            </a:r>
            <a:r>
              <a:rPr lang="cs-CZ" sz="3200" dirty="0" smtClean="0">
                <a:solidFill>
                  <a:srgbClr val="FF0000"/>
                </a:solidFill>
              </a:rPr>
              <a:t>par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Elektrolýzou roztavených </a:t>
            </a:r>
            <a:r>
              <a:rPr lang="cs-CZ" sz="3200" dirty="0" smtClean="0">
                <a:solidFill>
                  <a:srgbClr val="FF0000"/>
                </a:solidFill>
              </a:rPr>
              <a:t>solí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Mechanicky tzn. </a:t>
            </a:r>
            <a:r>
              <a:rPr lang="cs-CZ" sz="3200" dirty="0" smtClean="0">
                <a:solidFill>
                  <a:srgbClr val="FF0000"/>
                </a:solidFill>
              </a:rPr>
              <a:t>rozemletím</a:t>
            </a:r>
          </a:p>
          <a:p>
            <a:pPr marL="514350" indent="-514350">
              <a:buAutoNum type="arabicPeriod"/>
            </a:pPr>
            <a:r>
              <a:rPr lang="cs-CZ" sz="3200" dirty="0" smtClean="0">
                <a:solidFill>
                  <a:srgbClr val="FF0000"/>
                </a:solidFill>
              </a:rPr>
              <a:t>Granulací</a:t>
            </a:r>
            <a:r>
              <a:rPr lang="cs-CZ" sz="3200" dirty="0" smtClean="0"/>
              <a:t> nebo rozprašováním kovů</a:t>
            </a:r>
          </a:p>
          <a:p>
            <a:pPr marL="514350" indent="-514350">
              <a:buAutoNum type="arabicPeriod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77482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Zpracování - </a:t>
            </a:r>
            <a:r>
              <a:rPr lang="cs-CZ" dirty="0" smtClean="0">
                <a:solidFill>
                  <a:srgbClr val="FF0000"/>
                </a:solidFill>
              </a:rPr>
              <a:t>doplňuj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1622738"/>
            <a:ext cx="8946541" cy="4625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Kovový prášek se musí nejdřív </a:t>
            </a:r>
            <a:r>
              <a:rPr lang="cs-CZ" sz="3200" dirty="0" smtClean="0">
                <a:solidFill>
                  <a:srgbClr val="FF0000"/>
                </a:solidFill>
              </a:rPr>
              <a:t>………</a:t>
            </a:r>
            <a:r>
              <a:rPr lang="cs-CZ" sz="3200" dirty="0" smtClean="0"/>
              <a:t> pod velkým tlakem na požadovaný tvar. Následuje </a:t>
            </a:r>
            <a:r>
              <a:rPr lang="cs-CZ" sz="3200" dirty="0" smtClean="0">
                <a:solidFill>
                  <a:srgbClr val="FF0000"/>
                </a:solidFill>
              </a:rPr>
              <a:t>………</a:t>
            </a:r>
            <a:r>
              <a:rPr lang="cs-CZ" sz="3200" dirty="0" smtClean="0"/>
              <a:t> neboli </a:t>
            </a:r>
            <a:r>
              <a:rPr lang="cs-CZ" sz="3200" dirty="0" smtClean="0">
                <a:solidFill>
                  <a:srgbClr val="FF0000"/>
                </a:solidFill>
              </a:rPr>
              <a:t>……..</a:t>
            </a:r>
            <a:r>
              <a:rPr lang="cs-CZ" sz="3200" dirty="0" smtClean="0"/>
              <a:t> to znamená ohřev na dostatečně vysokou teplotu. Výrobek je po slinutí o něco menší než před tím, protože se </a:t>
            </a:r>
            <a:r>
              <a:rPr lang="cs-CZ" sz="3200" dirty="0" smtClean="0">
                <a:solidFill>
                  <a:srgbClr val="FF0000"/>
                </a:solidFill>
              </a:rPr>
              <a:t>………</a:t>
            </a:r>
            <a:r>
              <a:rPr lang="cs-CZ" sz="3200" dirty="0" smtClean="0"/>
              <a:t>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22178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Zpracování - </a:t>
            </a:r>
            <a:r>
              <a:rPr lang="cs-CZ" dirty="0" smtClean="0">
                <a:solidFill>
                  <a:srgbClr val="FF0000"/>
                </a:solidFill>
              </a:rPr>
              <a:t>doplňuj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1622738"/>
            <a:ext cx="8946541" cy="4625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Kovový prášek se musí nejdřív </a:t>
            </a:r>
            <a:r>
              <a:rPr lang="cs-CZ" sz="3200" dirty="0" smtClean="0">
                <a:solidFill>
                  <a:srgbClr val="FF0000"/>
                </a:solidFill>
              </a:rPr>
              <a:t>slisovat</a:t>
            </a:r>
            <a:r>
              <a:rPr lang="cs-CZ" sz="3200" dirty="0" smtClean="0"/>
              <a:t> pod velkým tlakem na požadovaný tvar. Následuje </a:t>
            </a:r>
            <a:r>
              <a:rPr lang="cs-CZ" sz="3200" dirty="0" smtClean="0">
                <a:solidFill>
                  <a:srgbClr val="FF0000"/>
                </a:solidFill>
              </a:rPr>
              <a:t>slinování</a:t>
            </a:r>
            <a:r>
              <a:rPr lang="cs-CZ" sz="3200" dirty="0" smtClean="0"/>
              <a:t> neboli </a:t>
            </a:r>
            <a:r>
              <a:rPr lang="cs-CZ" sz="3200" dirty="0" smtClean="0">
                <a:solidFill>
                  <a:srgbClr val="FF0000"/>
                </a:solidFill>
              </a:rPr>
              <a:t>spékání</a:t>
            </a:r>
            <a:r>
              <a:rPr lang="cs-CZ" sz="3200" dirty="0" smtClean="0"/>
              <a:t> to znamená ohřev na dostatečně vysokou teplotu. Výrobek je po slinutí o něco menší než před tím, protože se </a:t>
            </a:r>
            <a:r>
              <a:rPr lang="cs-CZ" sz="3200" dirty="0" smtClean="0">
                <a:solidFill>
                  <a:srgbClr val="FF0000"/>
                </a:solidFill>
              </a:rPr>
              <a:t>smrštil</a:t>
            </a:r>
            <a:r>
              <a:rPr lang="cs-CZ" sz="3200" dirty="0" smtClean="0"/>
              <a:t>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0520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176</TotalTime>
  <Words>436</Words>
  <Application>Microsoft Office PowerPoint</Application>
  <PresentationFormat>Širokoúhlá obrazovka</PresentationFormat>
  <Paragraphs>73</Paragraphs>
  <Slides>12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Ion</vt:lpstr>
      <vt:lpstr>Prášková metalurgie – procvičování</vt:lpstr>
      <vt:lpstr>Záznamový list výukového materiálu </vt:lpstr>
      <vt:lpstr>Prášková metalurgie</vt:lpstr>
      <vt:lpstr>Základní pojmy – doplň chybějící slova </vt:lpstr>
      <vt:lpstr>Základní pojmy – doplň chybějící slova </vt:lpstr>
      <vt:lpstr>Výroba kovových prášků - správně doplň</vt:lpstr>
      <vt:lpstr>Výroba kovových prášků – správně doplň</vt:lpstr>
      <vt:lpstr>Zpracování - doplňuj</vt:lpstr>
      <vt:lpstr>Zpracování - doplňuj</vt:lpstr>
      <vt:lpstr>Použití – uhádni podle obrázků</vt:lpstr>
      <vt:lpstr>Použití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Prášková metalurgie</dc:title>
  <dc:creator>Králová</dc:creator>
  <cp:lastModifiedBy>Králová</cp:lastModifiedBy>
  <cp:revision>16</cp:revision>
  <dcterms:created xsi:type="dcterms:W3CDTF">2013-07-24T16:17:58Z</dcterms:created>
  <dcterms:modified xsi:type="dcterms:W3CDTF">2013-12-04T08:46:56Z</dcterms:modified>
</cp:coreProperties>
</file>