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1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60E4CA-4CAD-4C75-9CFD-11E3AE20AEEE}" type="datetimeFigureOut">
              <a:rPr lang="cs-CZ" smtClean="0"/>
              <a:t>4.12.2013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AAE488-7FEA-4E8B-81AB-536F88EC0E0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64999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23556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C151CD6-54D9-4021-B9BA-FB8744F60F92}" type="slidenum">
              <a:rPr lang="cs-CZ" smtClean="0"/>
              <a:pPr eaLnBrk="1" hangingPunct="1"/>
              <a:t>1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33370543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Zástupný symbol pro poznámky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s-CZ" smtClean="0"/>
          </a:p>
        </p:txBody>
      </p:sp>
      <p:sp>
        <p:nvSpPr>
          <p:cNvPr id="24580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E8FA5FD-1888-44F1-A134-8CEC971A978C}" type="slidenum">
              <a:rPr lang="cs-CZ" smtClean="0"/>
              <a:pPr eaLnBrk="1" hangingPunct="1"/>
              <a:t>2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4484866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B52AE-0F24-4D08-BC1F-188677079BEC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220067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4pPr>
      <a:lvl5pPr marL="21145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Nadpis 1"/>
          <p:cNvSpPr>
            <a:spLocks noGrp="1"/>
          </p:cNvSpPr>
          <p:nvPr>
            <p:ph type="ctrTitle"/>
          </p:nvPr>
        </p:nvSpPr>
        <p:spPr>
          <a:xfrm>
            <a:off x="2208213" y="3068639"/>
            <a:ext cx="7772400" cy="1323975"/>
          </a:xfrm>
        </p:spPr>
        <p:txBody>
          <a:bodyPr/>
          <a:lstStyle/>
          <a:p>
            <a:pPr algn="ctr" eaLnBrk="1" hangingPunct="1"/>
            <a:r>
              <a:rPr lang="cs-CZ" dirty="0" smtClean="0"/>
              <a:t>Tepelné zpracování</a:t>
            </a:r>
            <a:endParaRPr lang="cs-CZ" dirty="0" smtClean="0">
              <a:solidFill>
                <a:schemeClr val="tx1"/>
              </a:solidFill>
            </a:endParaRPr>
          </a:p>
        </p:txBody>
      </p:sp>
      <p:pic>
        <p:nvPicPr>
          <p:cNvPr id="9219" name="Obrázek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4350" y="476251"/>
            <a:ext cx="6083300" cy="14843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TextovéPole 4"/>
          <p:cNvSpPr txBox="1">
            <a:spLocks noChangeArrowheads="1"/>
          </p:cNvSpPr>
          <p:nvPr/>
        </p:nvSpPr>
        <p:spPr bwMode="auto">
          <a:xfrm>
            <a:off x="3711976" y="2266952"/>
            <a:ext cx="4968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cs-CZ" b="1" dirty="0" smtClean="0">
                <a:latin typeface="Calibri" pitchFamily="34" charset="0"/>
              </a:rPr>
              <a:t>VY_32_INOVACE_44_Tepelné zpracování</a:t>
            </a:r>
            <a:endParaRPr lang="cs-CZ" b="1" dirty="0">
              <a:latin typeface="Calibri" pitchFamily="34" charset="0"/>
            </a:endParaRPr>
          </a:p>
        </p:txBody>
      </p:sp>
      <p:sp>
        <p:nvSpPr>
          <p:cNvPr id="9221" name="TextovéPole 5"/>
          <p:cNvSpPr txBox="1">
            <a:spLocks noChangeArrowheads="1"/>
          </p:cNvSpPr>
          <p:nvPr/>
        </p:nvSpPr>
        <p:spPr bwMode="auto">
          <a:xfrm>
            <a:off x="7248525" y="5589588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s-CZ">
                <a:latin typeface="Calibri" pitchFamily="34" charset="0"/>
              </a:rPr>
              <a:t>Autor: ing. Antónia Králová</a:t>
            </a:r>
          </a:p>
        </p:txBody>
      </p:sp>
      <p:pic>
        <p:nvPicPr>
          <p:cNvPr id="922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776" y="4526758"/>
            <a:ext cx="1727200" cy="1947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15771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dpis 1"/>
          <p:cNvSpPr>
            <a:spLocks noGrp="1"/>
          </p:cNvSpPr>
          <p:nvPr>
            <p:ph type="title"/>
          </p:nvPr>
        </p:nvSpPr>
        <p:spPr>
          <a:xfrm>
            <a:off x="903153" y="553792"/>
            <a:ext cx="8534400" cy="862884"/>
          </a:xfrm>
        </p:spPr>
        <p:txBody>
          <a:bodyPr/>
          <a:lstStyle/>
          <a:p>
            <a:pPr eaLnBrk="1" hangingPunct="1"/>
            <a:r>
              <a:rPr lang="cs-CZ" sz="1800" b="1" dirty="0"/>
              <a:t>Záznamový list výukového materiálu</a:t>
            </a:r>
            <a:br>
              <a:rPr lang="cs-CZ" sz="1800" b="1" dirty="0"/>
            </a:br>
            <a:endParaRPr lang="cs-CZ" sz="1800" dirty="0"/>
          </a:p>
        </p:txBody>
      </p:sp>
      <p:graphicFrame>
        <p:nvGraphicFramePr>
          <p:cNvPr id="3122" name="Group 5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83435890"/>
              </p:ext>
            </p:extLst>
          </p:nvPr>
        </p:nvGraphicFramePr>
        <p:xfrm>
          <a:off x="1981200" y="1600201"/>
          <a:ext cx="8229600" cy="4843467"/>
        </p:xfrm>
        <a:graphic>
          <a:graphicData uri="http://schemas.openxmlformats.org/drawingml/2006/table">
            <a:tbl>
              <a:tblPr/>
              <a:tblGrid>
                <a:gridCol w="2962275"/>
                <a:gridCol w="5267325"/>
              </a:tblGrid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školy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Střední škola technická a </a:t>
                      </a: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zemědělská Mohelnice</a:t>
                      </a:r>
                      <a:endParaRPr kumimoji="0" lang="cs-CZ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Číslo projektu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CZ.1.07/1.5.00/34.0064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šablony klíčové aktivity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Inovace a zkvalitnění výuky prostřednictvím ICT (III/2)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výukového materiálu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Tepelné zpracování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Označení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VY_32_INOVACE_44_Tepelné zpracování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Vzdělávací obor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Mechanik seřizovač, Obráběč kovů, Nástrojař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Tematický okruh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Strojírenská technologie I.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Ročník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První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Autor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Ing. Antónia Králová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Datum ověření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10.5.2013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855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Anotace / metodický popis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Výukový list vhodný pro žáky prvních ročníků. Učební text zahrnuje problematiku zkoumání vnitřní struktury kovů a jejich tepelné zpracování.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autora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ředitele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241471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4212" y="4868214"/>
            <a:ext cx="8534400" cy="1126185"/>
          </a:xfrm>
        </p:spPr>
        <p:txBody>
          <a:bodyPr/>
          <a:lstStyle/>
          <a:p>
            <a:r>
              <a:rPr lang="cs-CZ" dirty="0" smtClean="0"/>
              <a:t>Tepelné zpracování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84212" y="685800"/>
            <a:ext cx="8534400" cy="4427113"/>
          </a:xfrm>
        </p:spPr>
        <p:txBody>
          <a:bodyPr/>
          <a:lstStyle/>
          <a:p>
            <a:r>
              <a:rPr lang="cs-CZ" dirty="0" smtClean="0"/>
              <a:t>Mechanické vlastnosti slitin železa jsou dány chemickým složením. Na tyto vlastnosti má vliv hlavně obsah uhlíku v závislosti na teplotě. Tepelným zpracováním se vlastnosti oceli mění a proto je potřeba zvolit vhodný způsob tohoto zpracování.</a:t>
            </a:r>
          </a:p>
          <a:p>
            <a:r>
              <a:rPr lang="cs-CZ" b="1" dirty="0" smtClean="0"/>
              <a:t>Tepelné zpracování rozdělujeme na:</a:t>
            </a:r>
          </a:p>
          <a:p>
            <a:r>
              <a:rPr lang="cs-CZ" dirty="0" smtClean="0"/>
              <a:t>Žíhání</a:t>
            </a:r>
          </a:p>
          <a:p>
            <a:r>
              <a:rPr lang="cs-CZ" dirty="0" smtClean="0"/>
              <a:t>Kalení</a:t>
            </a:r>
          </a:p>
          <a:p>
            <a:r>
              <a:rPr lang="cs-CZ" dirty="0" smtClean="0"/>
              <a:t>Zušlechťování</a:t>
            </a:r>
          </a:p>
          <a:p>
            <a:r>
              <a:rPr lang="cs-CZ" dirty="0" smtClean="0"/>
              <a:t>Cementování</a:t>
            </a:r>
          </a:p>
          <a:p>
            <a:r>
              <a:rPr lang="cs-CZ" dirty="0" smtClean="0"/>
              <a:t>Nitridování </a:t>
            </a:r>
          </a:p>
          <a:p>
            <a:pPr marL="0" indent="0">
              <a:buNone/>
            </a:pPr>
            <a:r>
              <a:rPr lang="cs-CZ" dirty="0" smtClean="0"/>
              <a:t>Atd.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349825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734096" y="1030310"/>
            <a:ext cx="11016157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b="1" dirty="0" smtClean="0"/>
              <a:t>Žíhání</a:t>
            </a:r>
            <a:r>
              <a:rPr lang="cs-CZ" sz="3200" dirty="0"/>
              <a:t> </a:t>
            </a:r>
            <a:endParaRPr lang="cs-CZ" sz="3200" dirty="0" smtClean="0"/>
          </a:p>
          <a:p>
            <a:r>
              <a:rPr lang="cs-CZ" sz="3200" dirty="0" smtClean="0"/>
              <a:t>Je to první způsob tepelného zpracování. Rozlišujeme </a:t>
            </a:r>
          </a:p>
          <a:p>
            <a:r>
              <a:rPr lang="cs-CZ" sz="3200" dirty="0" smtClean="0"/>
              <a:t>dva způsoby žíhání, a to </a:t>
            </a:r>
            <a:r>
              <a:rPr lang="cs-CZ" sz="3200" dirty="0" smtClean="0">
                <a:solidFill>
                  <a:schemeClr val="bg1"/>
                </a:solidFill>
              </a:rPr>
              <a:t>bez </a:t>
            </a:r>
            <a:r>
              <a:rPr lang="cs-CZ" sz="3200" dirty="0" err="1" smtClean="0">
                <a:solidFill>
                  <a:schemeClr val="bg1"/>
                </a:solidFill>
              </a:rPr>
              <a:t>překrystaizace</a:t>
            </a:r>
            <a:r>
              <a:rPr lang="cs-CZ" sz="3200" dirty="0" smtClean="0">
                <a:solidFill>
                  <a:schemeClr val="bg1"/>
                </a:solidFill>
              </a:rPr>
              <a:t> </a:t>
            </a:r>
            <a:r>
              <a:rPr lang="cs-CZ" sz="3200" dirty="0" smtClean="0"/>
              <a:t>a </a:t>
            </a:r>
          </a:p>
          <a:p>
            <a:r>
              <a:rPr lang="cs-CZ" sz="3200" dirty="0" smtClean="0">
                <a:solidFill>
                  <a:schemeClr val="bg1"/>
                </a:solidFill>
              </a:rPr>
              <a:t>s </a:t>
            </a:r>
            <a:r>
              <a:rPr lang="cs-CZ" sz="3200" dirty="0" err="1" smtClean="0">
                <a:solidFill>
                  <a:schemeClr val="bg1"/>
                </a:solidFill>
              </a:rPr>
              <a:t>překrystalizací</a:t>
            </a:r>
            <a:r>
              <a:rPr lang="cs-CZ" sz="3200" dirty="0" smtClean="0">
                <a:solidFill>
                  <a:schemeClr val="bg1"/>
                </a:solidFill>
              </a:rPr>
              <a:t>. </a:t>
            </a:r>
            <a:r>
              <a:rPr lang="cs-CZ" sz="3200" dirty="0"/>
              <a:t> </a:t>
            </a:r>
            <a:endParaRPr lang="cs-CZ" sz="3200" dirty="0" smtClean="0"/>
          </a:p>
          <a:p>
            <a:r>
              <a:rPr lang="cs-CZ" sz="3200" dirty="0" smtClean="0"/>
              <a:t>Žíhání bez </a:t>
            </a:r>
            <a:r>
              <a:rPr lang="cs-CZ" sz="3200" dirty="0" err="1" smtClean="0"/>
              <a:t>překrystalizace</a:t>
            </a:r>
            <a:r>
              <a:rPr lang="cs-CZ" sz="3200" dirty="0" smtClean="0"/>
              <a:t> můžeme rozdělit na žíhání </a:t>
            </a:r>
          </a:p>
          <a:p>
            <a:r>
              <a:rPr lang="cs-CZ" sz="3200" dirty="0" smtClean="0"/>
              <a:t>na </a:t>
            </a:r>
            <a:r>
              <a:rPr lang="cs-CZ" sz="3200" dirty="0" err="1" smtClean="0"/>
              <a:t>měkko</a:t>
            </a:r>
            <a:r>
              <a:rPr lang="cs-CZ" sz="3200" dirty="0" smtClean="0"/>
              <a:t> a žíhání ke snížení pnutí. Žíhání na </a:t>
            </a:r>
            <a:r>
              <a:rPr lang="cs-CZ" sz="3200" dirty="0" err="1" smtClean="0"/>
              <a:t>měkko</a:t>
            </a:r>
            <a:r>
              <a:rPr lang="cs-CZ" sz="3200" dirty="0" smtClean="0"/>
              <a:t> </a:t>
            </a:r>
          </a:p>
          <a:p>
            <a:r>
              <a:rPr lang="cs-CZ" sz="3200" dirty="0" smtClean="0"/>
              <a:t>je několikahodinový ohřev při teplotě těsně pod </a:t>
            </a:r>
          </a:p>
          <a:p>
            <a:r>
              <a:rPr lang="cs-CZ" sz="3200" dirty="0" smtClean="0"/>
              <a:t>teplotu </a:t>
            </a:r>
            <a:r>
              <a:rPr lang="cs-CZ" sz="3200" dirty="0" err="1" smtClean="0"/>
              <a:t>překrystalizace</a:t>
            </a:r>
            <a:r>
              <a:rPr lang="cs-CZ" sz="3200" dirty="0" smtClean="0"/>
              <a:t> (tj. 727 °C) a pomalé </a:t>
            </a:r>
            <a:r>
              <a:rPr lang="cs-CZ" sz="3200" dirty="0" err="1" smtClean="0"/>
              <a:t>chládnutí</a:t>
            </a:r>
            <a:r>
              <a:rPr lang="cs-CZ" sz="3200" dirty="0" smtClean="0"/>
              <a:t>.</a:t>
            </a:r>
          </a:p>
          <a:p>
            <a:r>
              <a:rPr lang="cs-CZ" sz="3200" dirty="0" smtClean="0"/>
              <a:t>Účelem tohoto žíhání je zmenšení pevnosti a tvrdosti </a:t>
            </a:r>
          </a:p>
          <a:p>
            <a:r>
              <a:rPr lang="cs-CZ" sz="3200" dirty="0" smtClean="0"/>
              <a:t>a tím zlepšení schopnosti k tváření za studena.</a:t>
            </a:r>
          </a:p>
        </p:txBody>
      </p:sp>
    </p:spTree>
    <p:extLst>
      <p:ext uri="{BB962C8B-B14F-4D97-AF65-F5344CB8AC3E}">
        <p14:creationId xmlns:p14="http://schemas.microsoft.com/office/powerpoint/2010/main" val="30740728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/>
          <p:nvPr/>
        </p:nvSpPr>
        <p:spPr>
          <a:xfrm>
            <a:off x="837127" y="1120462"/>
            <a:ext cx="10730823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dirty="0" smtClean="0"/>
              <a:t>Žíhání ke snížení pnutí je pomalý ohřev na teplotu </a:t>
            </a:r>
          </a:p>
          <a:p>
            <a:r>
              <a:rPr lang="cs-CZ" sz="3200" dirty="0" smtClean="0"/>
              <a:t>mezi 500 až 650 °C a pak pomalé ochlazení </a:t>
            </a:r>
          </a:p>
          <a:p>
            <a:r>
              <a:rPr lang="cs-CZ" sz="3200" dirty="0" smtClean="0"/>
              <a:t>na vzduchu. Tímto žíháním se má odstranit </a:t>
            </a:r>
          </a:p>
          <a:p>
            <a:r>
              <a:rPr lang="cs-CZ" sz="3200" dirty="0" smtClean="0"/>
              <a:t>vnitřní pnutí např. po svařování, tváření za studena…</a:t>
            </a:r>
          </a:p>
          <a:p>
            <a:r>
              <a:rPr lang="cs-CZ" sz="3200" dirty="0" smtClean="0"/>
              <a:t>K žíhání s </a:t>
            </a:r>
            <a:r>
              <a:rPr lang="cs-CZ" sz="3200" dirty="0" err="1" smtClean="0"/>
              <a:t>překrystalizací</a:t>
            </a:r>
            <a:r>
              <a:rPr lang="cs-CZ" sz="3200" dirty="0" smtClean="0"/>
              <a:t> patří hlavně normalizační </a:t>
            </a:r>
          </a:p>
          <a:p>
            <a:r>
              <a:rPr lang="cs-CZ" sz="3200" dirty="0" smtClean="0"/>
              <a:t>žíhání. Teplota při tomto žíhání je asi 900 až 950 °C.</a:t>
            </a:r>
          </a:p>
          <a:p>
            <a:r>
              <a:rPr lang="cs-CZ" sz="3200" dirty="0" smtClean="0"/>
              <a:t>Na této teplotě se musí setrvat 1 až 4 hodiny.</a:t>
            </a:r>
          </a:p>
          <a:p>
            <a:r>
              <a:rPr lang="cs-CZ" sz="3200" dirty="0" smtClean="0"/>
              <a:t>Ochlazování je pak na vzduchu. Účelem je </a:t>
            </a:r>
          </a:p>
          <a:p>
            <a:r>
              <a:rPr lang="cs-CZ" sz="3200" dirty="0" smtClean="0"/>
              <a:t>dosáhnout </a:t>
            </a:r>
            <a:r>
              <a:rPr lang="cs-CZ" sz="3200" dirty="0" err="1" smtClean="0"/>
              <a:t>překrystalizace</a:t>
            </a:r>
            <a:r>
              <a:rPr lang="cs-CZ" sz="3200" dirty="0" smtClean="0"/>
              <a:t> a tím </a:t>
            </a:r>
            <a:r>
              <a:rPr lang="cs-CZ" sz="3200" dirty="0" err="1" smtClean="0"/>
              <a:t>jemnoznější</a:t>
            </a:r>
            <a:r>
              <a:rPr lang="cs-CZ" sz="3200" dirty="0" smtClean="0"/>
              <a:t> struktury.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42005400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669702" y="734096"/>
            <a:ext cx="11203708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b="1" dirty="0" smtClean="0">
                <a:solidFill>
                  <a:schemeClr val="bg1"/>
                </a:solidFill>
              </a:rPr>
              <a:t>Kalení</a:t>
            </a:r>
            <a:r>
              <a:rPr lang="cs-CZ" sz="3200" b="1" dirty="0" smtClean="0"/>
              <a:t> </a:t>
            </a:r>
            <a:r>
              <a:rPr lang="cs-CZ" sz="3200" dirty="0" smtClean="0"/>
              <a:t>je další tepelné zpracování oceli. Je to ohřev </a:t>
            </a:r>
          </a:p>
          <a:p>
            <a:r>
              <a:rPr lang="cs-CZ" sz="3200" dirty="0" smtClean="0"/>
              <a:t>nad překrystalizační teplotu, výdrž na ní a následné </a:t>
            </a:r>
          </a:p>
          <a:p>
            <a:r>
              <a:rPr lang="cs-CZ" sz="3200" dirty="0"/>
              <a:t>r</a:t>
            </a:r>
            <a:r>
              <a:rPr lang="cs-CZ" sz="3200" dirty="0" smtClean="0"/>
              <a:t>ychlé ochlazení. Kalením se zvýší tvrdost, ale i křehkost </a:t>
            </a:r>
          </a:p>
          <a:p>
            <a:r>
              <a:rPr lang="cs-CZ" sz="3200" dirty="0" smtClean="0"/>
              <a:t>materiálu. Při kalení nastává u materiálu k vnitřnímu </a:t>
            </a:r>
          </a:p>
          <a:p>
            <a:r>
              <a:rPr lang="cs-CZ" sz="3200" dirty="0" smtClean="0"/>
              <a:t>pnutí a proto se dané součásti, u kterých ho chceme </a:t>
            </a:r>
          </a:p>
          <a:p>
            <a:r>
              <a:rPr lang="cs-CZ" sz="3200" dirty="0" smtClean="0"/>
              <a:t>snížit</a:t>
            </a:r>
            <a:r>
              <a:rPr lang="cs-CZ" sz="3200" dirty="0"/>
              <a:t>,</a:t>
            </a:r>
            <a:r>
              <a:rPr lang="cs-CZ" sz="3200" dirty="0" smtClean="0"/>
              <a:t> popouštějí. Je to vlastně ohřev zakalené oceli </a:t>
            </a:r>
          </a:p>
          <a:p>
            <a:r>
              <a:rPr lang="cs-CZ" sz="3200" dirty="0" smtClean="0"/>
              <a:t>na teplotu pod 727 °C, výdrž na ní a ochlazení na </a:t>
            </a:r>
          </a:p>
          <a:p>
            <a:r>
              <a:rPr lang="cs-CZ" sz="3200" dirty="0" smtClean="0"/>
              <a:t>teplotu okolí. Další je </a:t>
            </a:r>
            <a:r>
              <a:rPr lang="cs-CZ" sz="3200" b="1" dirty="0" smtClean="0">
                <a:solidFill>
                  <a:schemeClr val="bg1"/>
                </a:solidFill>
              </a:rPr>
              <a:t>zušlechťování</a:t>
            </a:r>
            <a:r>
              <a:rPr lang="cs-CZ" sz="3200" dirty="0" smtClean="0"/>
              <a:t> a provádí se tak, že </a:t>
            </a:r>
          </a:p>
          <a:p>
            <a:r>
              <a:rPr lang="cs-CZ" sz="3200" dirty="0" smtClean="0"/>
              <a:t>se ocel zakalí, dál následuje popouštění na teplotu </a:t>
            </a:r>
          </a:p>
          <a:p>
            <a:r>
              <a:rPr lang="cs-CZ" sz="3200" dirty="0" smtClean="0"/>
              <a:t>kolem 600 °C a </a:t>
            </a:r>
            <a:r>
              <a:rPr lang="cs-CZ" sz="3200" dirty="0" err="1"/>
              <a:t>z</a:t>
            </a:r>
            <a:r>
              <a:rPr lang="cs-CZ" sz="3200" dirty="0" err="1" smtClean="0"/>
              <a:t>chládnutí</a:t>
            </a:r>
            <a:r>
              <a:rPr lang="cs-CZ" sz="3200" dirty="0" smtClean="0"/>
              <a:t> na vzduchu.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5064943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056068" y="1094704"/>
            <a:ext cx="10753265" cy="4031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dirty="0" smtClean="0"/>
              <a:t>Všechny předcházející formy zpracování oceli byly </a:t>
            </a:r>
          </a:p>
          <a:p>
            <a:r>
              <a:rPr lang="cs-CZ" sz="3200" dirty="0" smtClean="0"/>
              <a:t>tepelné. Teď si řekneme něco o chemicko-tepelném </a:t>
            </a:r>
          </a:p>
          <a:p>
            <a:r>
              <a:rPr lang="cs-CZ" sz="3200" dirty="0" smtClean="0"/>
              <a:t>zpracování. Patří sem např. cementování. Je to </a:t>
            </a:r>
          </a:p>
          <a:p>
            <a:r>
              <a:rPr lang="cs-CZ" sz="3200" dirty="0" smtClean="0"/>
              <a:t>vlastně sycení povrchu oceli uhlíkem při teplotě </a:t>
            </a:r>
          </a:p>
          <a:p>
            <a:r>
              <a:rPr lang="cs-CZ" sz="3200" dirty="0" smtClean="0"/>
              <a:t>v rozmezí 800 až 1000 °C. Vzniklá povrchová vrstva </a:t>
            </a:r>
          </a:p>
          <a:p>
            <a:r>
              <a:rPr lang="cs-CZ" sz="3200" dirty="0" smtClean="0"/>
              <a:t>se vyznačuje tvrdostí a odolnosti vůči opotřebení.</a:t>
            </a:r>
          </a:p>
          <a:p>
            <a:r>
              <a:rPr lang="cs-CZ" sz="3200" dirty="0" smtClean="0"/>
              <a:t>Cementuje se buď v cementovém prášku, tekuté </a:t>
            </a:r>
          </a:p>
          <a:p>
            <a:r>
              <a:rPr lang="cs-CZ" sz="3200" dirty="0" smtClean="0"/>
              <a:t>cementační lázni nebo v plynu.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37500286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249251" y="1468192"/>
            <a:ext cx="10193816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dirty="0" smtClean="0"/>
              <a:t>Dalším způsobem je nitridování. Tento způsob je </a:t>
            </a:r>
          </a:p>
          <a:p>
            <a:r>
              <a:rPr lang="cs-CZ" sz="3200" dirty="0" smtClean="0"/>
              <a:t>zase sycení povrchu oceli dusíkem. Je to pochod, </a:t>
            </a:r>
          </a:p>
          <a:p>
            <a:r>
              <a:rPr lang="cs-CZ" sz="3200" dirty="0" smtClean="0"/>
              <a:t>který trvá dlouho a tudíž je drahý. </a:t>
            </a:r>
          </a:p>
          <a:p>
            <a:r>
              <a:rPr lang="cs-CZ" sz="3200" dirty="0" smtClean="0"/>
              <a:t>Nitridované povrchy jsou velmi tvrdé, tvrdší než </a:t>
            </a:r>
          </a:p>
          <a:p>
            <a:r>
              <a:rPr lang="cs-CZ" sz="3200" smtClean="0"/>
              <a:t>u cementování.</a:t>
            </a:r>
          </a:p>
          <a:p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31504784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981200" y="620688"/>
            <a:ext cx="8229600" cy="979512"/>
          </a:xfrm>
        </p:spPr>
        <p:txBody>
          <a:bodyPr/>
          <a:lstStyle/>
          <a:p>
            <a:r>
              <a:rPr lang="cs-CZ" dirty="0"/>
              <a:t>Seznam literatury a zdrojů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981200" y="1600201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dirty="0"/>
          </a:p>
          <a:p>
            <a:r>
              <a:rPr lang="cs-CZ" sz="2400" dirty="0">
                <a:solidFill>
                  <a:srgbClr val="FF0000"/>
                </a:solidFill>
              </a:rPr>
              <a:t>Materiál je určen pro bezplatné používání pro potřeby výuky a pro vzdělávání na všech typech škol a školských zařízeních. Jakékoliv další využití podléhá autorskému zákonu.</a:t>
            </a:r>
          </a:p>
          <a:p>
            <a:r>
              <a:rPr lang="cs-CZ" sz="2400" dirty="0">
                <a:solidFill>
                  <a:schemeClr val="tx2"/>
                </a:solidFill>
              </a:rPr>
              <a:t>Otakar </a:t>
            </a:r>
            <a:r>
              <a:rPr lang="cs-CZ" sz="2400" dirty="0" err="1">
                <a:solidFill>
                  <a:schemeClr val="tx2"/>
                </a:solidFill>
              </a:rPr>
              <a:t>Bothe</a:t>
            </a:r>
            <a:r>
              <a:rPr lang="cs-CZ" sz="2400" dirty="0">
                <a:solidFill>
                  <a:schemeClr val="tx2"/>
                </a:solidFill>
              </a:rPr>
              <a:t>: Strojírenská technologie I</a:t>
            </a:r>
          </a:p>
          <a:p>
            <a:r>
              <a:rPr lang="cs-CZ" sz="2400" dirty="0">
                <a:solidFill>
                  <a:schemeClr val="tx2"/>
                </a:solidFill>
              </a:rPr>
              <a:t>Obrázky použity z knihovny Klipartu</a:t>
            </a:r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87013990"/>
      </p:ext>
    </p:extLst>
  </p:cSld>
  <p:clrMapOvr>
    <a:masterClrMapping/>
  </p:clrMapOvr>
</p:sld>
</file>

<file path=ppt/theme/theme1.xml><?xml version="1.0" encoding="utf-8"?>
<a:theme xmlns:a="http://schemas.openxmlformats.org/drawingml/2006/main" name="Řez">
  <a:themeElements>
    <a:clrScheme name="Slice">
      <a:dk1>
        <a:sysClr val="windowText" lastClr="000000"/>
      </a:dk1>
      <a:lt1>
        <a:sysClr val="window" lastClr="FFFFFF"/>
      </a:lt1>
      <a:dk2>
        <a:srgbClr val="D06F1E"/>
      </a:dk2>
      <a:lt2>
        <a:srgbClr val="F0BE21"/>
      </a:lt2>
      <a:accent1>
        <a:srgbClr val="760603"/>
      </a:accent1>
      <a:accent2>
        <a:srgbClr val="9F761A"/>
      </a:accent2>
      <a:accent3>
        <a:srgbClr val="92A200"/>
      </a:accent3>
      <a:accent4>
        <a:srgbClr val="4AA157"/>
      </a:accent4>
      <a:accent5>
        <a:srgbClr val="46788D"/>
      </a:accent5>
      <a:accent6>
        <a:srgbClr val="A848A8"/>
      </a:accent6>
      <a:hlink>
        <a:srgbClr val="460402"/>
      </a:hlink>
      <a:folHlink>
        <a:srgbClr val="991111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62000"/>
                <a:satMod val="200000"/>
                <a:lumMod val="124000"/>
              </a:schemeClr>
            </a:gs>
            <a:gs pos="100000">
              <a:schemeClr val="phClr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2000"/>
                <a:hueMod val="22000"/>
                <a:satMod val="220000"/>
                <a:lumMod val="6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282EB108-EDE6-4B8E-957B-D4A69BF580EA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176</TotalTime>
  <Words>562</Words>
  <Application>Microsoft Office PowerPoint</Application>
  <PresentationFormat>Širokoúhlá obrazovka</PresentationFormat>
  <Paragraphs>87</Paragraphs>
  <Slides>9</Slides>
  <Notes>3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5" baseType="lpstr">
      <vt:lpstr>Arial</vt:lpstr>
      <vt:lpstr>Calibri</vt:lpstr>
      <vt:lpstr>Century Gothic</vt:lpstr>
      <vt:lpstr>Times New Roman</vt:lpstr>
      <vt:lpstr>Wingdings 3</vt:lpstr>
      <vt:lpstr>Řez</vt:lpstr>
      <vt:lpstr>Tepelné zpracování</vt:lpstr>
      <vt:lpstr>Záznamový list výukového materiálu </vt:lpstr>
      <vt:lpstr>Tepelné zpracování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Seznam literatury a zdrojů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Tepelné zpracování</dc:title>
  <dc:creator>Králová</dc:creator>
  <cp:lastModifiedBy>Králová</cp:lastModifiedBy>
  <cp:revision>14</cp:revision>
  <dcterms:created xsi:type="dcterms:W3CDTF">2013-07-19T16:18:06Z</dcterms:created>
  <dcterms:modified xsi:type="dcterms:W3CDTF">2013-12-04T08:27:47Z</dcterms:modified>
</cp:coreProperties>
</file>