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9" r:id="rId3"/>
    <p:sldId id="267" r:id="rId4"/>
    <p:sldId id="268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74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701F7-85EB-4F2A-8B05-23E14847C193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B52AE-0F24-4D08-BC1F-188677079BE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215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205951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224553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824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7394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0084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3842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453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990ED06-D971-4AA1-8A52-1E90DDE7880E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Lattice_face_centered_cubic.svg" TargetMode="External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cs.wikipedia.org/wiki/Soubor:Lattice_body_centered_cubic.svg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://cs.wikipedia.org/wiki/Soubor:Lattice_face_centered_cubic.svg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cs.wikipedia.org/wiki/Soubor:Lattice_body_centered_cubic.svg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5800" y="3995876"/>
            <a:ext cx="7772400" cy="13239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cs-CZ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Základy metalografie-procvičování</a:t>
            </a:r>
            <a:endParaRPr lang="cs-CZ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VY_32_INOVACE_43_Základy metalografie-procvičování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69" y="15567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5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77204" y="980728"/>
            <a:ext cx="876714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/>
              <a:t>Na vlastnosti oceli má největší vliv </a:t>
            </a:r>
            <a:r>
              <a:rPr lang="cs-CZ" sz="3200" b="1" dirty="0">
                <a:solidFill>
                  <a:srgbClr val="FF0000"/>
                </a:solidFill>
              </a:rPr>
              <a:t>obsah C. </a:t>
            </a:r>
          </a:p>
          <a:p>
            <a:r>
              <a:rPr lang="cs-CZ" sz="3200" b="1" dirty="0"/>
              <a:t>Toto si vysvětlíme na tzv. </a:t>
            </a:r>
            <a:r>
              <a:rPr lang="cs-CZ" sz="3200" b="1" dirty="0">
                <a:solidFill>
                  <a:srgbClr val="FF0000"/>
                </a:solidFill>
              </a:rPr>
              <a:t>rovnovážném </a:t>
            </a:r>
            <a:endParaRPr lang="cs-CZ" sz="3200" b="1" dirty="0" smtClean="0">
              <a:solidFill>
                <a:srgbClr val="FF0000"/>
              </a:solidFill>
            </a:endParaRPr>
          </a:p>
          <a:p>
            <a:r>
              <a:rPr lang="cs-CZ" sz="3200" b="1" dirty="0">
                <a:solidFill>
                  <a:srgbClr val="FF0000"/>
                </a:solidFill>
              </a:rPr>
              <a:t>d</a:t>
            </a:r>
            <a:r>
              <a:rPr lang="cs-CZ" sz="3200" b="1" dirty="0" smtClean="0">
                <a:solidFill>
                  <a:srgbClr val="FF0000"/>
                </a:solidFill>
              </a:rPr>
              <a:t>iagramu železo – uhlík</a:t>
            </a:r>
            <a:r>
              <a:rPr lang="cs-CZ" sz="3200" dirty="0" smtClean="0"/>
              <a:t>.</a:t>
            </a:r>
            <a:endParaRPr lang="cs-CZ" sz="3200" b="1" dirty="0"/>
          </a:p>
          <a:p>
            <a:r>
              <a:rPr lang="cs-CZ" sz="3200" b="1" dirty="0" smtClean="0"/>
              <a:t>Uhlík může být v oceli buď v podobě grafitu, </a:t>
            </a:r>
          </a:p>
          <a:p>
            <a:r>
              <a:rPr lang="cs-CZ" sz="3200" b="1" dirty="0" smtClean="0"/>
              <a:t>nebo jako karbid železa Fe</a:t>
            </a:r>
            <a:r>
              <a:rPr lang="cs-CZ" b="1" dirty="0" smtClean="0"/>
              <a:t>3</a:t>
            </a:r>
            <a:r>
              <a:rPr lang="cs-CZ" sz="3200" b="1" dirty="0" smtClean="0"/>
              <a:t>C. </a:t>
            </a:r>
          </a:p>
          <a:p>
            <a:r>
              <a:rPr lang="cs-CZ" sz="3200" b="1" dirty="0" smtClean="0"/>
              <a:t>Jsou teda dva rovnovážné diagramy </a:t>
            </a:r>
            <a:r>
              <a:rPr lang="cs-CZ" sz="3200" b="1" dirty="0" err="1" smtClean="0"/>
              <a:t>Fe</a:t>
            </a:r>
            <a:r>
              <a:rPr lang="cs-CZ" sz="3200" b="1" dirty="0" smtClean="0"/>
              <a:t>-C, </a:t>
            </a:r>
          </a:p>
          <a:p>
            <a:r>
              <a:rPr lang="cs-CZ" sz="3200" b="1" dirty="0" smtClean="0"/>
              <a:t>a to soustava železo – grafit nebo </a:t>
            </a:r>
          </a:p>
          <a:p>
            <a:r>
              <a:rPr lang="cs-CZ" sz="3200" b="1" dirty="0" smtClean="0"/>
              <a:t>železo – karbid železa. Větší význam má </a:t>
            </a:r>
          </a:p>
          <a:p>
            <a:r>
              <a:rPr lang="cs-CZ" sz="3200" b="1" dirty="0" smtClean="0"/>
              <a:t>soustava </a:t>
            </a:r>
            <a:r>
              <a:rPr lang="cs-CZ" sz="3200" b="1" dirty="0" smtClean="0">
                <a:solidFill>
                  <a:srgbClr val="FF0000"/>
                </a:solidFill>
              </a:rPr>
              <a:t>železo – karbid železa.</a:t>
            </a:r>
            <a:endParaRPr lang="cs-CZ" sz="3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11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794315"/>
            <a:ext cx="8311891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dirty="0"/>
              <a:t>Oceli s obsahem uhlíku do 0,8% jsou </a:t>
            </a:r>
          </a:p>
          <a:p>
            <a:r>
              <a:rPr lang="cs-CZ" sz="3600" dirty="0" smtClean="0">
                <a:solidFill>
                  <a:srgbClr val="FF0000"/>
                </a:solidFill>
              </a:rPr>
              <a:t>………………..</a:t>
            </a:r>
            <a:r>
              <a:rPr lang="cs-CZ" sz="3600" dirty="0" smtClean="0"/>
              <a:t> </a:t>
            </a:r>
            <a:r>
              <a:rPr lang="cs-CZ" sz="3600" dirty="0"/>
              <a:t>(konstrukční), oceli s </a:t>
            </a:r>
            <a:endParaRPr lang="cs-CZ" sz="3600" dirty="0" smtClean="0"/>
          </a:p>
          <a:p>
            <a:r>
              <a:rPr lang="cs-CZ" sz="3600" dirty="0" smtClean="0"/>
              <a:t>obsahem uhlíku </a:t>
            </a:r>
            <a:r>
              <a:rPr lang="cs-CZ" sz="3600" dirty="0"/>
              <a:t>těsně kolem 0,8% jsou </a:t>
            </a:r>
            <a:endParaRPr lang="cs-CZ" sz="3600" dirty="0" smtClean="0"/>
          </a:p>
          <a:p>
            <a:r>
              <a:rPr lang="cs-CZ" sz="3600" dirty="0" smtClean="0">
                <a:solidFill>
                  <a:srgbClr val="FF0000"/>
                </a:solidFill>
              </a:rPr>
              <a:t>………………</a:t>
            </a:r>
            <a:r>
              <a:rPr lang="cs-CZ" sz="3600" dirty="0" smtClean="0"/>
              <a:t> </a:t>
            </a:r>
            <a:r>
              <a:rPr lang="cs-CZ" sz="3600" dirty="0"/>
              <a:t>a </a:t>
            </a:r>
            <a:r>
              <a:rPr lang="cs-CZ" sz="3600" dirty="0" smtClean="0"/>
              <a:t>oceli </a:t>
            </a:r>
            <a:r>
              <a:rPr lang="cs-CZ" sz="3600" dirty="0"/>
              <a:t>s obsahem uhlíku </a:t>
            </a:r>
            <a:endParaRPr lang="cs-CZ" sz="3600" dirty="0" smtClean="0"/>
          </a:p>
          <a:p>
            <a:r>
              <a:rPr lang="cs-CZ" sz="3600" dirty="0" smtClean="0"/>
              <a:t>do </a:t>
            </a:r>
            <a:r>
              <a:rPr lang="cs-CZ" sz="3600" dirty="0"/>
              <a:t>2% jsou </a:t>
            </a:r>
            <a:r>
              <a:rPr lang="cs-CZ" sz="3600" dirty="0" smtClean="0">
                <a:solidFill>
                  <a:srgbClr val="FF0000"/>
                </a:solidFill>
              </a:rPr>
              <a:t>……………….</a:t>
            </a:r>
            <a:r>
              <a:rPr lang="cs-CZ" sz="3600" dirty="0" smtClean="0"/>
              <a:t> </a:t>
            </a:r>
            <a:r>
              <a:rPr lang="cs-CZ" sz="3600" dirty="0"/>
              <a:t>(nástrojové).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933056"/>
            <a:ext cx="1808713" cy="253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9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99592" y="1700808"/>
            <a:ext cx="776206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dirty="0"/>
              <a:t>Oceli s obsahem uhlíku do 0,8% jsou </a:t>
            </a:r>
          </a:p>
          <a:p>
            <a:r>
              <a:rPr lang="cs-CZ" sz="3600" b="1" dirty="0" err="1">
                <a:solidFill>
                  <a:srgbClr val="FF0000"/>
                </a:solidFill>
              </a:rPr>
              <a:t>podeutektoidní</a:t>
            </a:r>
            <a:r>
              <a:rPr lang="cs-CZ" sz="3600" dirty="0"/>
              <a:t> (konstrukční), oceli </a:t>
            </a:r>
            <a:endParaRPr lang="cs-CZ" sz="3600" dirty="0" smtClean="0"/>
          </a:p>
          <a:p>
            <a:r>
              <a:rPr lang="cs-CZ" sz="3600" dirty="0" smtClean="0"/>
              <a:t>s </a:t>
            </a:r>
            <a:r>
              <a:rPr lang="cs-CZ" sz="3600" dirty="0"/>
              <a:t>obsahem </a:t>
            </a:r>
            <a:r>
              <a:rPr lang="cs-CZ" sz="3600" dirty="0" smtClean="0"/>
              <a:t>uhlíku </a:t>
            </a:r>
            <a:r>
              <a:rPr lang="cs-CZ" sz="3600" dirty="0"/>
              <a:t>těsně kolem 0,8% </a:t>
            </a:r>
            <a:endParaRPr lang="cs-CZ" sz="3600" dirty="0" smtClean="0"/>
          </a:p>
          <a:p>
            <a:r>
              <a:rPr lang="cs-CZ" sz="3600" dirty="0" smtClean="0"/>
              <a:t>jsou </a:t>
            </a:r>
            <a:r>
              <a:rPr lang="cs-CZ" sz="3600" b="1" dirty="0" err="1">
                <a:solidFill>
                  <a:srgbClr val="FF0000"/>
                </a:solidFill>
              </a:rPr>
              <a:t>eutektoidní</a:t>
            </a:r>
            <a:r>
              <a:rPr lang="cs-CZ" sz="3600" dirty="0"/>
              <a:t> a </a:t>
            </a:r>
            <a:r>
              <a:rPr lang="cs-CZ" sz="3600" dirty="0" smtClean="0"/>
              <a:t>oceli </a:t>
            </a:r>
            <a:r>
              <a:rPr lang="cs-CZ" sz="3600" dirty="0"/>
              <a:t>s obsahem </a:t>
            </a:r>
            <a:endParaRPr lang="cs-CZ" sz="3600" dirty="0" smtClean="0"/>
          </a:p>
          <a:p>
            <a:r>
              <a:rPr lang="cs-CZ" sz="3600" dirty="0" smtClean="0"/>
              <a:t>uhlíku </a:t>
            </a:r>
            <a:r>
              <a:rPr lang="cs-CZ" sz="3600" dirty="0"/>
              <a:t>do 2% jsou </a:t>
            </a:r>
            <a:r>
              <a:rPr lang="cs-CZ" sz="3600" b="1" dirty="0" err="1" smtClean="0">
                <a:solidFill>
                  <a:srgbClr val="FF0000"/>
                </a:solidFill>
              </a:rPr>
              <a:t>nadeutektoidní</a:t>
            </a:r>
            <a:r>
              <a:rPr lang="cs-CZ" sz="3600" dirty="0" smtClean="0"/>
              <a:t> </a:t>
            </a:r>
          </a:p>
          <a:p>
            <a:r>
              <a:rPr lang="cs-CZ" sz="3600" dirty="0" smtClean="0"/>
              <a:t>(</a:t>
            </a:r>
            <a:r>
              <a:rPr lang="cs-CZ" sz="3600" dirty="0"/>
              <a:t>nástrojové).</a:t>
            </a:r>
          </a:p>
          <a:p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68008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79512"/>
          </a:xfrm>
        </p:spPr>
        <p:txBody>
          <a:bodyPr/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81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984759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Základy metalografie-procvičování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VY_32_INOVACE_43_Základy metalografie-procvičování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19.4.2013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V tomto výukovém materiálu žáci procvičují své vědomosti o metalografii a jejich základních pojmech.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36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01646" y="1593960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/>
              <a:t>Metalografie zkoumá </a:t>
            </a:r>
            <a:r>
              <a:rPr lang="cs-CZ" sz="3200" b="1" dirty="0" smtClean="0"/>
              <a:t>…………… </a:t>
            </a:r>
            <a:r>
              <a:rPr lang="cs-CZ" sz="3200" b="1" dirty="0"/>
              <a:t>kovů a jejich slitin. </a:t>
            </a:r>
          </a:p>
          <a:p>
            <a:r>
              <a:rPr lang="cs-CZ" sz="3200" b="1" dirty="0"/>
              <a:t>Všechny kovy jsou v pevném stavu uspořádané do </a:t>
            </a:r>
            <a:r>
              <a:rPr lang="cs-CZ" sz="3200" b="1" dirty="0" smtClean="0"/>
              <a:t>…………………….. </a:t>
            </a:r>
            <a:r>
              <a:rPr lang="cs-CZ" sz="3200" b="1" dirty="0"/>
              <a:t>Mřížky různých látek mají odlišné uspořádání.</a:t>
            </a:r>
          </a:p>
          <a:p>
            <a:endParaRPr lang="cs-CZ" sz="3200" b="1" dirty="0">
              <a:solidFill>
                <a:srgbClr val="0000FF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755576" y="116632"/>
            <a:ext cx="7893508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 smtClean="0"/>
              <a:t>Základy metalografie – definice</a:t>
            </a:r>
          </a:p>
          <a:p>
            <a:pPr algn="ctr"/>
            <a:r>
              <a:rPr lang="cs-CZ" sz="3600" b="1" dirty="0" smtClean="0">
                <a:solidFill>
                  <a:srgbClr val="FF0000"/>
                </a:solidFill>
              </a:rPr>
              <a:t>(doplňuj chybějící slova)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1646" y="5949280"/>
            <a:ext cx="83237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m</a:t>
            </a:r>
            <a:r>
              <a:rPr lang="cs-CZ" sz="2400" b="1" dirty="0" smtClean="0">
                <a:solidFill>
                  <a:srgbClr val="FF0000"/>
                </a:solidFill>
              </a:rPr>
              <a:t>etalurgický, surového železa, uhlíku, prvků, fosfor, síra,</a:t>
            </a:r>
          </a:p>
          <a:p>
            <a:r>
              <a:rPr lang="cs-CZ" sz="2400" b="1" dirty="0" smtClean="0">
                <a:solidFill>
                  <a:srgbClr val="FF0000"/>
                </a:solidFill>
              </a:rPr>
              <a:t>manganu, hliníku, křemíku, hutním, ocelárna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9666" y="5661684"/>
            <a:ext cx="8590834" cy="1406188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accent5">
                    <a:lumMod val="75000"/>
                  </a:schemeClr>
                </a:solidFill>
              </a:rPr>
              <a:t>Správné odpovědi</a:t>
            </a:r>
            <a:endParaRPr lang="cs-CZ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149666" y="5949280"/>
            <a:ext cx="8032979" cy="83099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39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755576" y="116632"/>
            <a:ext cx="8185254" cy="15388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400" b="1" dirty="0"/>
              <a:t>Z</a:t>
            </a:r>
            <a:r>
              <a:rPr lang="cs-CZ" sz="4000" b="1" dirty="0"/>
              <a:t>áklady metalografie – definice</a:t>
            </a:r>
          </a:p>
          <a:p>
            <a:pPr algn="ctr"/>
            <a:r>
              <a:rPr lang="cs-CZ" sz="4000" b="1" dirty="0">
                <a:solidFill>
                  <a:srgbClr val="FF0000"/>
                </a:solidFill>
              </a:rPr>
              <a:t>(doplňuj chybějící slova)</a:t>
            </a:r>
            <a:endParaRPr lang="cs-CZ" sz="4000" b="1" dirty="0" smtClean="0"/>
          </a:p>
        </p:txBody>
      </p:sp>
      <p:sp>
        <p:nvSpPr>
          <p:cNvPr id="5" name="TextovéPole 4"/>
          <p:cNvSpPr txBox="1"/>
          <p:nvPr/>
        </p:nvSpPr>
        <p:spPr>
          <a:xfrm>
            <a:off x="301646" y="5949280"/>
            <a:ext cx="5048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v</a:t>
            </a:r>
            <a:r>
              <a:rPr lang="cs-CZ" sz="2400" b="1" dirty="0" smtClean="0">
                <a:solidFill>
                  <a:srgbClr val="FF0000"/>
                </a:solidFill>
              </a:rPr>
              <a:t>nitřní stavbu, krystalické mřížky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86641" y="2278903"/>
            <a:ext cx="75216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/>
              <a:t>Metalografie zkoumá …………… kovů </a:t>
            </a:r>
            <a:endParaRPr lang="cs-CZ" sz="3200" b="1" dirty="0" smtClean="0"/>
          </a:p>
          <a:p>
            <a:r>
              <a:rPr lang="cs-CZ" sz="3200" b="1" dirty="0" smtClean="0"/>
              <a:t>a </a:t>
            </a:r>
            <a:r>
              <a:rPr lang="cs-CZ" sz="3200" b="1" dirty="0"/>
              <a:t>jejich slitin. </a:t>
            </a:r>
          </a:p>
          <a:p>
            <a:r>
              <a:rPr lang="cs-CZ" sz="3200" b="1" dirty="0"/>
              <a:t>Všechny kovy jsou v pevném stavu </a:t>
            </a:r>
            <a:endParaRPr lang="cs-CZ" sz="3200" b="1" dirty="0" smtClean="0"/>
          </a:p>
          <a:p>
            <a:r>
              <a:rPr lang="cs-CZ" sz="3200" b="1" dirty="0" smtClean="0"/>
              <a:t>uspořádané </a:t>
            </a:r>
            <a:r>
              <a:rPr lang="cs-CZ" sz="3200" b="1" dirty="0"/>
              <a:t>do …………………….. </a:t>
            </a:r>
            <a:endParaRPr lang="cs-CZ" sz="3200" b="1" dirty="0" smtClean="0"/>
          </a:p>
          <a:p>
            <a:r>
              <a:rPr lang="cs-CZ" sz="3200" b="1" dirty="0" smtClean="0"/>
              <a:t>Mřížky </a:t>
            </a:r>
            <a:r>
              <a:rPr lang="cs-CZ" sz="3200" b="1" dirty="0"/>
              <a:t>různých látek mají odlišné </a:t>
            </a:r>
            <a:endParaRPr lang="cs-CZ" sz="3200" b="1" dirty="0" smtClean="0"/>
          </a:p>
          <a:p>
            <a:r>
              <a:rPr lang="cs-CZ" sz="3200" b="1" dirty="0" smtClean="0"/>
              <a:t>uspořádání</a:t>
            </a:r>
            <a:r>
              <a:rPr lang="cs-CZ" sz="3200" b="1" dirty="0"/>
              <a:t>.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3355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thumb/b/bd/Lattice_face_centered_cubic.svg/150px-Lattice_face_centered_cubic.svg.png">
            <a:hlinkClick r:id="rId3" tooltip="Kubická plošně středěná mřížka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263002"/>
            <a:ext cx="1771821" cy="155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thumb/7/7c/Lattice_body_centered_cubic.svg/150px-Lattice_body_centered_cubic.svg.png">
            <a:hlinkClick r:id="rId5" tooltip="Kubická prostorově středěná mřížka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2263002"/>
            <a:ext cx="1784161" cy="157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5576" y="1052736"/>
            <a:ext cx="81131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Čisté železo krystalizuje ve dvou formách:</a:t>
            </a:r>
          </a:p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(správně doplň)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4581128"/>
            <a:ext cx="518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a) </a:t>
            </a:r>
            <a:endParaRPr lang="cs-CZ" sz="24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4788024" y="4602724"/>
            <a:ext cx="551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b) </a:t>
            </a:r>
            <a:endParaRPr lang="cs-CZ" sz="2400" b="1" dirty="0"/>
          </a:p>
        </p:txBody>
      </p:sp>
      <p:pic>
        <p:nvPicPr>
          <p:cNvPr id="2051" name="Picture 3" descr="C:\Users\Kralova\AppData\Local\Microsoft\Windows\Temporary Internet Files\Content.IE5\T0AEC2D1\MC90039817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290" y="4941168"/>
            <a:ext cx="1795463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22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thumb/b/bd/Lattice_face_centered_cubic.svg/150px-Lattice_face_centered_cubic.svg.png">
            <a:hlinkClick r:id="rId3" tooltip="Kubická plošně středěná mřížka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263002"/>
            <a:ext cx="1771821" cy="155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thumb/7/7c/Lattice_body_centered_cubic.svg/150px-Lattice_body_centered_cubic.svg.png">
            <a:hlinkClick r:id="rId5" tooltip="Kubická prostorově středěná mřížka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2263002"/>
            <a:ext cx="1784161" cy="157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5576" y="1052736"/>
            <a:ext cx="81131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Čisté železo krystalizuje ve dvou formách:</a:t>
            </a:r>
          </a:p>
          <a:p>
            <a:pPr algn="ctr"/>
            <a:r>
              <a:rPr lang="cs-CZ" sz="2800" b="1" dirty="0" smtClean="0">
                <a:solidFill>
                  <a:srgbClr val="FF0000"/>
                </a:solidFill>
              </a:rPr>
              <a:t>(správně doplň)</a:t>
            </a:r>
            <a:endParaRPr lang="cs-CZ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251520" y="4581128"/>
                <a:ext cx="399821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AutoNum type="alphaLcParenR"/>
                </a:pPr>
                <a:r>
                  <a:rPr lang="cs-CZ" sz="2400" b="1" dirty="0" smtClean="0">
                    <a:solidFill>
                      <a:srgbClr val="FF0000"/>
                    </a:solidFill>
                  </a:rPr>
                  <a:t>Plošně středěná mřížka</a:t>
                </a:r>
              </a:p>
              <a:p>
                <a:pPr algn="ctr"/>
                <a:r>
                  <a:rPr lang="cs-CZ" sz="2400" b="1" dirty="0" smtClean="0">
                    <a:solidFill>
                      <a:srgbClr val="FF0000"/>
                    </a:solidFill>
                  </a:rPr>
                  <a:t>(železo</a:t>
                </a:r>
                <a14:m>
                  <m:oMath xmlns:m="http://schemas.openxmlformats.org/officeDocument/2006/math"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cs-CZ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2400" b="1" dirty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581128"/>
                <a:ext cx="3998210" cy="830997"/>
              </a:xfrm>
              <a:prstGeom prst="rect">
                <a:avLst/>
              </a:prstGeom>
              <a:blipFill rotWithShape="0">
                <a:blip r:embed="rId7"/>
                <a:stretch>
                  <a:fillRect l="-2896" t="-10219" b="-1532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4788024" y="4602724"/>
                <a:ext cx="440056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2400" b="1" dirty="0" smtClean="0">
                    <a:solidFill>
                      <a:srgbClr val="FF0000"/>
                    </a:solidFill>
                  </a:rPr>
                  <a:t>b) Prostorově středěná mřížka</a:t>
                </a:r>
              </a:p>
              <a:p>
                <a:pPr algn="ctr"/>
                <a:r>
                  <a:rPr lang="cs-CZ" sz="2400" b="1" dirty="0" smtClean="0">
                    <a:solidFill>
                      <a:srgbClr val="FF0000"/>
                    </a:solidFill>
                  </a:rPr>
                  <a:t>(železo </a:t>
                </a:r>
                <a14:m>
                  <m:oMath xmlns:m="http://schemas.openxmlformats.org/officeDocument/2006/math"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cs-CZ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2400" b="1" dirty="0" smtClean="0"/>
                  <a:t> </a:t>
                </a:r>
                <a:endParaRPr lang="cs-CZ" sz="2400" b="1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602724"/>
                <a:ext cx="4400564" cy="830997"/>
              </a:xfrm>
              <a:prstGeom prst="rect">
                <a:avLst/>
              </a:prstGeom>
              <a:blipFill rotWithShape="0">
                <a:blip r:embed="rId8"/>
                <a:stretch>
                  <a:fillRect l="-2078" t="-5882" r="-1385" b="-1617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 descr="C:\Users\Kralova\AppData\Local\Microsoft\Windows\Temporary Internet Files\Content.IE5\T0AEC2D1\MC900398171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290" y="4941168"/>
            <a:ext cx="1795463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16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23528"/>
          </a:xfrm>
        </p:spPr>
        <p:txBody>
          <a:bodyPr/>
          <a:lstStyle/>
          <a:p>
            <a:r>
              <a:rPr lang="cs-CZ" sz="4000" dirty="0" smtClean="0"/>
              <a:t>Strukturní složky oceli.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 smtClean="0"/>
              <a:t>(doplň chybějící slova)</a:t>
            </a:r>
            <a:endParaRPr lang="cs-CZ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b="1" dirty="0" smtClean="0">
                    <a:solidFill>
                      <a:schemeClr val="tx1"/>
                    </a:solidFill>
                  </a:rPr>
                  <a:t>První strukturní složkou oceli je ……….. Je to …… roztok uhlíku v železe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cs-CZ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</m:oMath>
                </a14:m>
                <a:endParaRPr lang="cs-CZ" b="1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r>
                  <a:rPr lang="cs-CZ" b="1" dirty="0" smtClean="0">
                    <a:solidFill>
                      <a:schemeClr val="tx1"/>
                    </a:solidFill>
                  </a:rPr>
                  <a:t>Další strukturní složkou oceli je ………. Je měkký, tvárný a za teplot nižších než 768 °C magnetický.</a:t>
                </a:r>
              </a:p>
              <a:p>
                <a:r>
                  <a:rPr lang="cs-CZ" b="1" dirty="0" smtClean="0">
                    <a:solidFill>
                      <a:schemeClr val="tx1"/>
                    </a:solidFill>
                  </a:rPr>
                  <a:t>………… je karbid železa a je to velmi tvrdá a křehká sloučenina ………. </a:t>
                </a:r>
                <a:r>
                  <a:rPr lang="cs-CZ" b="1" dirty="0">
                    <a:solidFill>
                      <a:schemeClr val="tx1"/>
                    </a:solidFill>
                  </a:rPr>
                  <a:t>s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 ……….</a:t>
                </a:r>
              </a:p>
              <a:p>
                <a:r>
                  <a:rPr lang="cs-CZ" b="1" dirty="0" smtClean="0">
                    <a:solidFill>
                      <a:schemeClr val="tx1"/>
                    </a:solidFill>
                  </a:rPr>
                  <a:t>Poslední složkou je ………., který je perleťově lesklý, pevný a málo tvárný.</a:t>
                </a:r>
              </a:p>
              <a:p>
                <a:pPr marL="0" indent="0">
                  <a:buNone/>
                </a:pPr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63" t="-1078" r="-1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41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23528"/>
          </a:xfrm>
        </p:spPr>
        <p:txBody>
          <a:bodyPr/>
          <a:lstStyle/>
          <a:p>
            <a:r>
              <a:rPr lang="cs-CZ" sz="4000" dirty="0" smtClean="0"/>
              <a:t>Strukturní složky oceli.</a:t>
            </a: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 smtClean="0"/>
              <a:t>(doplň chybějící slova)</a:t>
            </a:r>
            <a:endParaRPr lang="cs-CZ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b="1" dirty="0" smtClean="0">
                    <a:solidFill>
                      <a:schemeClr val="tx1"/>
                    </a:solidFill>
                  </a:rPr>
                  <a:t>První strukturní složkou oceli je </a:t>
                </a:r>
                <a:r>
                  <a:rPr lang="cs-CZ" b="1" dirty="0" smtClean="0">
                    <a:solidFill>
                      <a:srgbClr val="FF0000"/>
                    </a:solidFill>
                  </a:rPr>
                  <a:t>austenit.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 Je to </a:t>
                </a:r>
                <a:r>
                  <a:rPr lang="cs-CZ" b="1" dirty="0" smtClean="0">
                    <a:solidFill>
                      <a:srgbClr val="FF0000"/>
                    </a:solidFill>
                  </a:rPr>
                  <a:t>tuhý 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roztok uhlíku v železe </a:t>
                </a:r>
                <a14:m>
                  <m:oMath xmlns:m="http://schemas.openxmlformats.org/officeDocument/2006/math">
                    <m:r>
                      <a:rPr lang="cs-CZ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  <m:r>
                      <a:rPr lang="cs-CZ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</m:oMath>
                </a14:m>
                <a:endParaRPr lang="cs-CZ" b="1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r>
                  <a:rPr lang="cs-CZ" b="1" dirty="0" smtClean="0">
                    <a:solidFill>
                      <a:schemeClr val="tx1"/>
                    </a:solidFill>
                  </a:rPr>
                  <a:t>Další strukturní složkou oceli je </a:t>
                </a:r>
                <a:r>
                  <a:rPr lang="cs-CZ" b="1" dirty="0" smtClean="0">
                    <a:solidFill>
                      <a:srgbClr val="FF0000"/>
                    </a:solidFill>
                  </a:rPr>
                  <a:t>ferit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 Je měkký, tvárný a za teplot nižších než 768 °C magnetický.</a:t>
                </a:r>
              </a:p>
              <a:p>
                <a:r>
                  <a:rPr lang="cs-CZ" b="1" dirty="0" smtClean="0">
                    <a:solidFill>
                      <a:srgbClr val="FF0000"/>
                    </a:solidFill>
                  </a:rPr>
                  <a:t>Cementit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 je karbid železa a je to velmi tvrdá a křehká sloučenina </a:t>
                </a:r>
                <a:r>
                  <a:rPr lang="cs-CZ" b="1" dirty="0" smtClean="0">
                    <a:solidFill>
                      <a:srgbClr val="FF0000"/>
                    </a:solidFill>
                  </a:rPr>
                  <a:t>železa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cs-CZ" b="1" dirty="0">
                    <a:solidFill>
                      <a:schemeClr val="tx1"/>
                    </a:solidFill>
                  </a:rPr>
                  <a:t>s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cs-CZ" b="1" dirty="0" smtClean="0">
                    <a:solidFill>
                      <a:srgbClr val="FF0000"/>
                    </a:solidFill>
                  </a:rPr>
                  <a:t>uhlíkem.</a:t>
                </a:r>
                <a:endParaRPr lang="cs-CZ" b="1" dirty="0" smtClean="0">
                  <a:solidFill>
                    <a:schemeClr val="tx1"/>
                  </a:solidFill>
                </a:endParaRPr>
              </a:p>
              <a:p>
                <a:r>
                  <a:rPr lang="cs-CZ" b="1" dirty="0" smtClean="0">
                    <a:solidFill>
                      <a:schemeClr val="tx1"/>
                    </a:solidFill>
                  </a:rPr>
                  <a:t>Poslední složkou je </a:t>
                </a:r>
                <a:r>
                  <a:rPr lang="cs-CZ" b="1" dirty="0" smtClean="0">
                    <a:solidFill>
                      <a:srgbClr val="FF0000"/>
                    </a:solidFill>
                  </a:rPr>
                  <a:t>perlit</a:t>
                </a:r>
                <a:r>
                  <a:rPr lang="cs-CZ" b="1" dirty="0" smtClean="0">
                    <a:solidFill>
                      <a:schemeClr val="tx1"/>
                    </a:solidFill>
                  </a:rPr>
                  <a:t>, který je perleťově lesklý, pevný a málo tvárný.</a:t>
                </a:r>
              </a:p>
              <a:p>
                <a:pPr marL="0" indent="0">
                  <a:buNone/>
                </a:pPr>
                <a:endParaRPr lang="cs-CZ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63" t="-1078" r="-2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19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77204" y="980728"/>
            <a:ext cx="876714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/>
              <a:t>Na vlastnosti oceli má největší vliv </a:t>
            </a:r>
            <a:r>
              <a:rPr lang="cs-CZ" sz="3200" b="1" dirty="0" smtClean="0">
                <a:solidFill>
                  <a:srgbClr val="FF0000"/>
                </a:solidFill>
              </a:rPr>
              <a:t>…….. </a:t>
            </a:r>
            <a:endParaRPr lang="cs-CZ" sz="3200" b="1" dirty="0">
              <a:solidFill>
                <a:srgbClr val="FF0000"/>
              </a:solidFill>
            </a:endParaRPr>
          </a:p>
          <a:p>
            <a:r>
              <a:rPr lang="cs-CZ" sz="3200" b="1" dirty="0"/>
              <a:t>Toto si vysvětlíme na tzv. </a:t>
            </a:r>
            <a:r>
              <a:rPr lang="cs-CZ" sz="3200" b="1" dirty="0" smtClean="0">
                <a:solidFill>
                  <a:srgbClr val="FF0000"/>
                </a:solidFill>
              </a:rPr>
              <a:t>…………………..</a:t>
            </a:r>
            <a:endParaRPr lang="cs-CZ" sz="3200" b="1" dirty="0"/>
          </a:p>
          <a:p>
            <a:r>
              <a:rPr lang="cs-CZ" sz="3200" b="1" dirty="0" smtClean="0"/>
              <a:t>Uhlík může být v oceli buď v podobě grafitu, </a:t>
            </a:r>
          </a:p>
          <a:p>
            <a:r>
              <a:rPr lang="cs-CZ" sz="3200" b="1" dirty="0" smtClean="0"/>
              <a:t>nebo jako karbid železa Fe</a:t>
            </a:r>
            <a:r>
              <a:rPr lang="cs-CZ" b="1" dirty="0" smtClean="0"/>
              <a:t>3</a:t>
            </a:r>
            <a:r>
              <a:rPr lang="cs-CZ" sz="3200" b="1" dirty="0" smtClean="0"/>
              <a:t>C. </a:t>
            </a:r>
          </a:p>
          <a:p>
            <a:r>
              <a:rPr lang="cs-CZ" sz="3200" b="1" dirty="0" smtClean="0"/>
              <a:t>Jsou teda dva rovnovážné diagramy </a:t>
            </a:r>
            <a:r>
              <a:rPr lang="cs-CZ" sz="3200" b="1" dirty="0" err="1" smtClean="0"/>
              <a:t>Fe</a:t>
            </a:r>
            <a:r>
              <a:rPr lang="cs-CZ" sz="3200" b="1" dirty="0" smtClean="0"/>
              <a:t>-C, </a:t>
            </a:r>
          </a:p>
          <a:p>
            <a:r>
              <a:rPr lang="cs-CZ" sz="3200" b="1" dirty="0" smtClean="0"/>
              <a:t>a to soustava železo – grafit nebo </a:t>
            </a:r>
          </a:p>
          <a:p>
            <a:r>
              <a:rPr lang="cs-CZ" sz="3200" b="1" dirty="0" smtClean="0"/>
              <a:t>železo – karbid železa. Větší význam má </a:t>
            </a:r>
          </a:p>
          <a:p>
            <a:r>
              <a:rPr lang="cs-CZ" sz="3200" b="1" dirty="0" smtClean="0"/>
              <a:t>soustava </a:t>
            </a:r>
            <a:r>
              <a:rPr lang="cs-CZ" sz="3200" b="1" dirty="0" smtClean="0">
                <a:solidFill>
                  <a:srgbClr val="FF0000"/>
                </a:solidFill>
              </a:rPr>
              <a:t>……………………</a:t>
            </a:r>
            <a:endParaRPr lang="cs-CZ" sz="3200" dirty="0" smtClean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012601"/>
            <a:ext cx="1905610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35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450</TotalTime>
  <Words>616</Words>
  <Application>Microsoft Office PowerPoint</Application>
  <PresentationFormat>Předvádění na obrazovce (4:3)</PresentationFormat>
  <Paragraphs>104</Paragraphs>
  <Slides>13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Courier New</vt:lpstr>
      <vt:lpstr>Palatino Linotype</vt:lpstr>
      <vt:lpstr>Times New Roman</vt:lpstr>
      <vt:lpstr>Exekutivní</vt:lpstr>
      <vt:lpstr>Základy metalografie-procvičování</vt:lpstr>
      <vt:lpstr>Záznamový list výukového materiálu </vt:lpstr>
      <vt:lpstr>Prezentace aplikace PowerPoint</vt:lpstr>
      <vt:lpstr>Prezentace aplikace PowerPoint</vt:lpstr>
      <vt:lpstr>Prezentace aplikace PowerPoint</vt:lpstr>
      <vt:lpstr>Prezentace aplikace PowerPoint</vt:lpstr>
      <vt:lpstr>Strukturní složky oceli. (doplň chybějící slova)</vt:lpstr>
      <vt:lpstr>Strukturní složky oceli. (doplň chybějící slova)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Výroba oceli.</dc:title>
  <dc:creator>Kralova</dc:creator>
  <cp:lastModifiedBy>Králová</cp:lastModifiedBy>
  <cp:revision>48</cp:revision>
  <dcterms:created xsi:type="dcterms:W3CDTF">2013-03-26T08:23:12Z</dcterms:created>
  <dcterms:modified xsi:type="dcterms:W3CDTF">2013-12-04T08:23:25Z</dcterms:modified>
</cp:coreProperties>
</file>