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60" r:id="rId4"/>
    <p:sldId id="261" r:id="rId5"/>
    <p:sldId id="259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697CF-4A65-47BF-A891-FC033BAF35E2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B7147B-1CEE-49AF-9057-D329560306D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62636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C151CD6-54D9-4021-B9BA-FB8744F60F92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34263481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E8FA5FD-1888-44F1-A134-8CEC971A978C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765830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A4B95-932D-45A6-BBBD-B1B664FA0AFC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18652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A4B95-932D-45A6-BBBD-B1B664FA0AFC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96464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oubor:Fe-C-cs.sv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cs.wikipedia.org/wiki/Bin%C3%A1rn%C3%AD_diagram_%C5%BEelezo-uhl%C3%ADk" TargetMode="Externa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cs.wikipedia.org/wiki/Bin%C3%A1rn%C3%AD_diagram_%C5%BEelezo-uhl%C3%ADk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/>
          </p:nvPr>
        </p:nvSpPr>
        <p:spPr>
          <a:xfrm>
            <a:off x="2208213" y="3068639"/>
            <a:ext cx="7772400" cy="1323975"/>
          </a:xfrm>
        </p:spPr>
        <p:txBody>
          <a:bodyPr/>
          <a:lstStyle/>
          <a:p>
            <a:pPr algn="ctr" eaLnBrk="1" hangingPunct="1"/>
            <a:r>
              <a:rPr lang="cs-CZ" dirty="0" smtClean="0"/>
              <a:t>Diagram </a:t>
            </a:r>
            <a:r>
              <a:rPr lang="cs-CZ" dirty="0" err="1" smtClean="0"/>
              <a:t>Fe</a:t>
            </a:r>
            <a:r>
              <a:rPr lang="cs-CZ" dirty="0" smtClean="0"/>
              <a:t>-C</a:t>
            </a:r>
            <a:endParaRPr lang="cs-CZ" dirty="0" smtClean="0">
              <a:solidFill>
                <a:schemeClr val="tx1"/>
              </a:solidFill>
            </a:endParaRP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476251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3711976" y="2266952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VY_32_INOVACE_42_Diagram </a:t>
            </a:r>
            <a:r>
              <a:rPr lang="cs-CZ" b="1" dirty="0" err="1" smtClean="0">
                <a:latin typeface="Calibri" pitchFamily="34" charset="0"/>
              </a:rPr>
              <a:t>Fe</a:t>
            </a:r>
            <a:r>
              <a:rPr lang="cs-CZ" b="1" dirty="0" smtClean="0">
                <a:latin typeface="Calibri" pitchFamily="34" charset="0"/>
              </a:rPr>
              <a:t> - C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7248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>
                <a:latin typeface="Calibri" pitchFamily="34" charset="0"/>
              </a:rPr>
              <a:t>Autor: ing. Antónia Králová</a:t>
            </a: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776" y="4526758"/>
            <a:ext cx="1727200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5609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b="1"/>
              <a:t>Záznamový list výukového materiálu</a:t>
            </a:r>
            <a:br>
              <a:rPr lang="cs-CZ" sz="1800" b="1"/>
            </a:br>
            <a:endParaRPr lang="cs-CZ" sz="180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3852493"/>
              </p:ext>
            </p:extLst>
          </p:nvPr>
        </p:nvGraphicFramePr>
        <p:xfrm>
          <a:off x="1981200" y="1600201"/>
          <a:ext cx="8229600" cy="4843467"/>
        </p:xfrm>
        <a:graphic>
          <a:graphicData uri="http://schemas.openxmlformats.org/drawingml/2006/table">
            <a:tbl>
              <a:tblPr/>
              <a:tblGrid>
                <a:gridCol w="2962275"/>
                <a:gridCol w="5267325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</a:t>
                      </a: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Diagram </a:t>
                      </a:r>
                      <a:r>
                        <a:rPr kumimoji="0" lang="cs-CZ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Fe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 - C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VY_32_INOVACE_42_Diagram </a:t>
                      </a:r>
                      <a:r>
                        <a:rPr kumimoji="0" lang="cs-CZ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Fe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 - C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Strojírenská technologie I.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První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Antónia Králová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17.4.2013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prvních ročníků. Učební text zahrnuje problematiku zkoumání vnitřní struktury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kovů podle diagramu železo karbid železa.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5562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pload.wikimedia.org/wikipedia/commons/thumb/5/56/Fe-C-cs.svg/450px-Fe-C-cs.svg.pn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91000"/>
                    </a14:imgEffect>
                    <a14:imgEffect>
                      <a14:brightnessContrast bright="-100000" contrast="5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1" y="525708"/>
            <a:ext cx="8685413" cy="5828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2177885" y="6354587"/>
            <a:ext cx="78806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>
                <a:hlinkClick r:id="rId6"/>
              </a:rPr>
              <a:t>http://cs.wikipedia.org/wiki/Bin%C3%A1rn%C3%AD_diagram_%</a:t>
            </a:r>
            <a:r>
              <a:rPr lang="cs-CZ" sz="1400" dirty="0" smtClean="0">
                <a:hlinkClick r:id="rId6"/>
              </a:rPr>
              <a:t>C5%BEelezo-uhl%C3%ADk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2585047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1906074" y="965915"/>
                <a:ext cx="9731575" cy="35394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cs-CZ" sz="3200" dirty="0" smtClean="0"/>
                  <a:t>Železo krystalizuje ve dvou modifikacích </a:t>
                </a:r>
              </a:p>
              <a:p>
                <a:r>
                  <a:rPr lang="cs-CZ" sz="3200" dirty="0" smtClean="0"/>
                  <a:t>a to v modifikaci </a:t>
                </a:r>
                <a14:m>
                  <m:oMath xmlns:m="http://schemas.openxmlformats.org/officeDocument/2006/math">
                    <m:r>
                      <a:rPr lang="cs-CZ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cs-CZ" sz="3200" dirty="0" smtClean="0"/>
                  <a:t> (alfa) a modifikaci </a:t>
                </a:r>
                <a14:m>
                  <m:oMath xmlns:m="http://schemas.openxmlformats.org/officeDocument/2006/math">
                    <m:r>
                      <a:rPr lang="cs-CZ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cs-CZ" sz="3200" dirty="0" smtClean="0"/>
                  <a:t> (gama).</a:t>
                </a:r>
              </a:p>
              <a:p>
                <a:r>
                  <a:rPr lang="cs-CZ" sz="3200" dirty="0" smtClean="0"/>
                  <a:t>Modifikaci </a:t>
                </a:r>
                <a14:m>
                  <m:oMath xmlns:m="http://schemas.openxmlformats.org/officeDocument/2006/math">
                    <m:r>
                      <a:rPr lang="cs-CZ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cs-CZ" sz="3200" dirty="0" smtClean="0"/>
                  <a:t> tzn. prostorově středěnou mřížku </a:t>
                </a:r>
              </a:p>
              <a:p>
                <a:r>
                  <a:rPr lang="cs-CZ" sz="3200" dirty="0" smtClean="0"/>
                  <a:t>má chemicky čisté železo při teplotách nižších </a:t>
                </a:r>
              </a:p>
              <a:p>
                <a:r>
                  <a:rPr lang="cs-CZ" sz="3200" dirty="0" smtClean="0"/>
                  <a:t>než 910 °C. V rozmezí teplot 910 až 1400 °C </a:t>
                </a:r>
              </a:p>
              <a:p>
                <a:r>
                  <a:rPr lang="cs-CZ" sz="3200" dirty="0" smtClean="0"/>
                  <a:t>vzniká plošně středěná mřížka tzn. modifikace </a:t>
                </a:r>
                <a14:m>
                  <m:oMath xmlns:m="http://schemas.openxmlformats.org/officeDocument/2006/math">
                    <m:r>
                      <a:rPr lang="cs-CZ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cs-CZ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cs-CZ" sz="3200" b="0" dirty="0" smtClean="0">
                  <a:ea typeface="Cambria Math" panose="02040503050406030204" pitchFamily="18" charset="0"/>
                </a:endParaRPr>
              </a:p>
              <a:p>
                <a:endParaRPr lang="cs-CZ" sz="3200" dirty="0"/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6074" y="965915"/>
                <a:ext cx="9731575" cy="3539430"/>
              </a:xfrm>
              <a:prstGeom prst="rect">
                <a:avLst/>
              </a:prstGeom>
              <a:blipFill rotWithShape="0">
                <a:blip r:embed="rId2"/>
                <a:stretch>
                  <a:fillRect l="-1629" t="-2238" r="-62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Obráze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1959" y="4760018"/>
            <a:ext cx="1828959" cy="1304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691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1584686" y="646446"/>
            <a:ext cx="10206640" cy="5509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/>
              <a:t>Rovnovážný diagram železo – karbid železa</a:t>
            </a:r>
          </a:p>
          <a:p>
            <a:r>
              <a:rPr lang="cs-CZ" sz="3200" dirty="0"/>
              <a:t>ukazuje závislost teploty a obsahu uhlíku v oceli.</a:t>
            </a:r>
          </a:p>
          <a:p>
            <a:r>
              <a:rPr lang="cs-CZ" sz="3200" dirty="0"/>
              <a:t>Důležité body a teploty:</a:t>
            </a:r>
          </a:p>
          <a:p>
            <a:r>
              <a:rPr lang="cs-CZ" sz="3200" dirty="0">
                <a:solidFill>
                  <a:srgbClr val="FF0000"/>
                </a:solidFill>
              </a:rPr>
              <a:t>AC</a:t>
            </a:r>
            <a:r>
              <a:rPr lang="cs-CZ" sz="3200" dirty="0"/>
              <a:t> </a:t>
            </a:r>
            <a:r>
              <a:rPr lang="cs-CZ" sz="3200" dirty="0" smtClean="0"/>
              <a:t>(</a:t>
            </a:r>
            <a:r>
              <a:rPr lang="cs-CZ" sz="3200" dirty="0" err="1" smtClean="0"/>
              <a:t>likvidus</a:t>
            </a:r>
            <a:r>
              <a:rPr lang="cs-CZ" sz="3200" dirty="0" smtClean="0"/>
              <a:t>)– </a:t>
            </a:r>
            <a:r>
              <a:rPr lang="cs-CZ" sz="3200" dirty="0"/>
              <a:t>při teplotách nad touto čárou </a:t>
            </a:r>
            <a:r>
              <a:rPr lang="cs-CZ" sz="3200" dirty="0" smtClean="0"/>
              <a:t>jsou </a:t>
            </a:r>
          </a:p>
          <a:p>
            <a:r>
              <a:rPr lang="cs-CZ" sz="3200" dirty="0" smtClean="0"/>
              <a:t>všechny slitiny </a:t>
            </a:r>
            <a:r>
              <a:rPr lang="cs-CZ" sz="3200" dirty="0"/>
              <a:t>této soustavy ve stavu tekutém.</a:t>
            </a:r>
          </a:p>
          <a:p>
            <a:r>
              <a:rPr lang="cs-CZ" sz="3200" dirty="0">
                <a:solidFill>
                  <a:srgbClr val="FF0000"/>
                </a:solidFill>
              </a:rPr>
              <a:t>AEC</a:t>
            </a:r>
            <a:r>
              <a:rPr lang="cs-CZ" sz="3200" dirty="0"/>
              <a:t> </a:t>
            </a:r>
            <a:r>
              <a:rPr lang="cs-CZ" sz="3200" dirty="0" smtClean="0"/>
              <a:t>(</a:t>
            </a:r>
            <a:r>
              <a:rPr lang="cs-CZ" sz="3200" dirty="0" err="1" smtClean="0"/>
              <a:t>solidus</a:t>
            </a:r>
            <a:r>
              <a:rPr lang="cs-CZ" sz="3200" dirty="0" smtClean="0"/>
              <a:t>)– </a:t>
            </a:r>
            <a:r>
              <a:rPr lang="cs-CZ" sz="3200" dirty="0"/>
              <a:t>pod touto čárou jsou všechny </a:t>
            </a:r>
            <a:endParaRPr lang="cs-CZ" sz="3200" dirty="0" smtClean="0"/>
          </a:p>
          <a:p>
            <a:r>
              <a:rPr lang="cs-CZ" sz="3200" dirty="0" smtClean="0"/>
              <a:t>slitiny v </a:t>
            </a:r>
            <a:r>
              <a:rPr lang="cs-CZ" sz="3200" dirty="0"/>
              <a:t>tuhém stavu.</a:t>
            </a:r>
          </a:p>
          <a:p>
            <a:r>
              <a:rPr lang="cs-CZ" sz="3200" dirty="0" smtClean="0">
                <a:solidFill>
                  <a:srgbClr val="FF0000"/>
                </a:solidFill>
              </a:rPr>
              <a:t>727°C </a:t>
            </a:r>
            <a:r>
              <a:rPr lang="cs-CZ" sz="3200" dirty="0"/>
              <a:t>- teplota </a:t>
            </a:r>
            <a:r>
              <a:rPr lang="cs-CZ" sz="3200" dirty="0" err="1"/>
              <a:t>překrystalizace</a:t>
            </a:r>
            <a:r>
              <a:rPr lang="cs-CZ" sz="3200" dirty="0"/>
              <a:t> (změna krystalické</a:t>
            </a:r>
          </a:p>
          <a:p>
            <a:r>
              <a:rPr lang="cs-CZ" sz="3200" dirty="0"/>
              <a:t>stavby)</a:t>
            </a:r>
          </a:p>
          <a:p>
            <a:r>
              <a:rPr lang="cs-CZ" sz="3200" dirty="0">
                <a:solidFill>
                  <a:srgbClr val="FF0000"/>
                </a:solidFill>
              </a:rPr>
              <a:t>Obsah uhlíku </a:t>
            </a:r>
            <a:r>
              <a:rPr lang="cs-CZ" sz="3200" dirty="0"/>
              <a:t>– </a:t>
            </a:r>
            <a:r>
              <a:rPr lang="cs-CZ" sz="3200" dirty="0" err="1"/>
              <a:t>podeutektoidní</a:t>
            </a:r>
            <a:r>
              <a:rPr lang="cs-CZ" sz="3200" dirty="0"/>
              <a:t> a </a:t>
            </a:r>
            <a:r>
              <a:rPr lang="cs-CZ" sz="3200" dirty="0" err="1"/>
              <a:t>nadeutektoidní</a:t>
            </a:r>
            <a:endParaRPr lang="cs-CZ" sz="3200" dirty="0"/>
          </a:p>
          <a:p>
            <a:r>
              <a:rPr lang="cs-CZ" sz="3200" dirty="0"/>
              <a:t>oceli, litiny</a:t>
            </a:r>
          </a:p>
        </p:txBody>
      </p:sp>
    </p:spTree>
    <p:extLst>
      <p:ext uri="{BB962C8B-B14F-4D97-AF65-F5344CB8AC3E}">
        <p14:creationId xmlns:p14="http://schemas.microsoft.com/office/powerpoint/2010/main" val="4423429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446986" y="605307"/>
            <a:ext cx="9450023" cy="5509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Z hlediska technického použití se dělí </a:t>
            </a:r>
          </a:p>
          <a:p>
            <a:r>
              <a:rPr lang="cs-CZ" sz="3200" dirty="0" smtClean="0"/>
              <a:t>rovnovážný diagram na dvě základní části:</a:t>
            </a:r>
          </a:p>
          <a:p>
            <a:endParaRPr lang="cs-CZ" sz="3200" dirty="0" smtClean="0"/>
          </a:p>
          <a:p>
            <a:pPr marL="514350" indent="-514350">
              <a:buAutoNum type="arabicPeriod"/>
            </a:pPr>
            <a:r>
              <a:rPr lang="cs-CZ" sz="3200" dirty="0" smtClean="0"/>
              <a:t>Oceli (slitiny s obsahem uhlíku do 2%)</a:t>
            </a:r>
          </a:p>
          <a:p>
            <a:pPr marL="514350" indent="-514350">
              <a:buAutoNum type="arabicPeriod"/>
            </a:pPr>
            <a:r>
              <a:rPr lang="cs-CZ" sz="3200" dirty="0" smtClean="0"/>
              <a:t>Litiny a surová železa (od 2 do 6,67% C)</a:t>
            </a:r>
          </a:p>
          <a:p>
            <a:endParaRPr lang="cs-CZ" sz="3200" dirty="0"/>
          </a:p>
          <a:p>
            <a:r>
              <a:rPr lang="cs-CZ" sz="3200" dirty="0" smtClean="0"/>
              <a:t>Oceli s obsahem uhlíku do 0,8% jsou </a:t>
            </a:r>
          </a:p>
          <a:p>
            <a:r>
              <a:rPr lang="cs-CZ" sz="3200" dirty="0" err="1" smtClean="0"/>
              <a:t>podeutektoidní</a:t>
            </a:r>
            <a:r>
              <a:rPr lang="cs-CZ" sz="3200" dirty="0" smtClean="0"/>
              <a:t> (konstrukční), oceli s obsahem </a:t>
            </a:r>
          </a:p>
          <a:p>
            <a:r>
              <a:rPr lang="cs-CZ" sz="3200" dirty="0" smtClean="0"/>
              <a:t>uhlíku těsně kolem 0,8% jsou </a:t>
            </a:r>
            <a:r>
              <a:rPr lang="cs-CZ" sz="3200" dirty="0" err="1" smtClean="0"/>
              <a:t>eutektoidní</a:t>
            </a:r>
            <a:r>
              <a:rPr lang="cs-CZ" sz="3200" dirty="0" smtClean="0"/>
              <a:t> a </a:t>
            </a:r>
          </a:p>
          <a:p>
            <a:r>
              <a:rPr lang="cs-CZ" sz="3200" dirty="0" smtClean="0"/>
              <a:t>oceli s obsahem uhlíku do 2% jsou </a:t>
            </a:r>
          </a:p>
          <a:p>
            <a:r>
              <a:rPr lang="cs-CZ" sz="3200" dirty="0" err="1" smtClean="0"/>
              <a:t>nadeutektoidní</a:t>
            </a:r>
            <a:r>
              <a:rPr lang="cs-CZ" sz="3200" dirty="0" smtClean="0"/>
              <a:t> (nástrojové).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316232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240924" y="1068946"/>
            <a:ext cx="9395521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První nejdůležitější teplotou je teplota 1539 °C, </a:t>
            </a:r>
          </a:p>
          <a:p>
            <a:r>
              <a:rPr lang="cs-CZ" sz="3200" dirty="0" smtClean="0"/>
              <a:t>u které je železo ještě v tekutém stavu. </a:t>
            </a:r>
          </a:p>
          <a:p>
            <a:r>
              <a:rPr lang="cs-CZ" sz="3200" dirty="0" smtClean="0"/>
              <a:t>Jakmile teplota klesne začínají se objevovat </a:t>
            </a:r>
          </a:p>
          <a:p>
            <a:r>
              <a:rPr lang="cs-CZ" sz="3200" dirty="0" smtClean="0"/>
              <a:t>první krystalky austenitu. Pod čarou AEC je </a:t>
            </a:r>
          </a:p>
          <a:p>
            <a:r>
              <a:rPr lang="cs-CZ" sz="3200" dirty="0" smtClean="0"/>
              <a:t>struktura ztuhlá a skládá se jenom z austenitu. </a:t>
            </a:r>
          </a:p>
          <a:p>
            <a:r>
              <a:rPr lang="cs-CZ" sz="3200" dirty="0" smtClean="0"/>
              <a:t>Vše v rovnovážném diagramu závisí jak na </a:t>
            </a:r>
          </a:p>
          <a:p>
            <a:r>
              <a:rPr lang="cs-CZ" sz="3200" dirty="0" smtClean="0"/>
              <a:t>obsahu uhlíku, tak na teplotě, to znamená, </a:t>
            </a:r>
          </a:p>
          <a:p>
            <a:r>
              <a:rPr lang="cs-CZ" sz="3200" dirty="0" smtClean="0"/>
              <a:t>že v každém bodě diagramu je struktura </a:t>
            </a:r>
          </a:p>
          <a:p>
            <a:r>
              <a:rPr lang="cs-CZ" sz="3200" dirty="0" smtClean="0"/>
              <a:t>oceli jiná. 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56910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987899" y="1275008"/>
            <a:ext cx="8082662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 err="1" smtClean="0"/>
              <a:t>Podeutektoidní</a:t>
            </a:r>
            <a:r>
              <a:rPr lang="cs-CZ" sz="3200" b="1" dirty="0" smtClean="0"/>
              <a:t> ocel </a:t>
            </a:r>
            <a:r>
              <a:rPr lang="cs-CZ" sz="3200" dirty="0" smtClean="0"/>
              <a:t>má při pozvolném </a:t>
            </a:r>
          </a:p>
          <a:p>
            <a:r>
              <a:rPr lang="cs-CZ" sz="3200" dirty="0" smtClean="0"/>
              <a:t>chladnutí z teplot ležících nad teplotou </a:t>
            </a:r>
          </a:p>
          <a:p>
            <a:r>
              <a:rPr lang="cs-CZ" sz="3200" dirty="0" smtClean="0"/>
              <a:t>přeměny (727 °C) strukturu tvořenou se </a:t>
            </a:r>
          </a:p>
          <a:p>
            <a:r>
              <a:rPr lang="cs-CZ" sz="3200" dirty="0" smtClean="0"/>
              <a:t>zrn feritu a </a:t>
            </a:r>
            <a:r>
              <a:rPr lang="cs-CZ" sz="3200" dirty="0" err="1" smtClean="0"/>
              <a:t>lamelárního</a:t>
            </a:r>
            <a:r>
              <a:rPr lang="cs-CZ" sz="3200" dirty="0" smtClean="0"/>
              <a:t> perlitu.</a:t>
            </a:r>
          </a:p>
          <a:p>
            <a:r>
              <a:rPr lang="cs-CZ" sz="3200" b="1" dirty="0" err="1" smtClean="0"/>
              <a:t>Nadeutektoidní</a:t>
            </a:r>
            <a:r>
              <a:rPr lang="cs-CZ" sz="3200" b="1" dirty="0" smtClean="0"/>
              <a:t> ocel</a:t>
            </a:r>
            <a:r>
              <a:rPr lang="cs-CZ" sz="3200" dirty="0" smtClean="0"/>
              <a:t> má při pozvolném </a:t>
            </a:r>
          </a:p>
          <a:p>
            <a:r>
              <a:rPr lang="cs-CZ" sz="3200" dirty="0" smtClean="0"/>
              <a:t>chladnutí z teplot ležících nad teplotou </a:t>
            </a:r>
          </a:p>
          <a:p>
            <a:r>
              <a:rPr lang="cs-CZ" sz="3200" dirty="0" smtClean="0"/>
              <a:t>přeměny strukturu tvořenou </a:t>
            </a:r>
            <a:r>
              <a:rPr lang="cs-CZ" sz="3200" dirty="0" err="1" smtClean="0"/>
              <a:t>lamelárním</a:t>
            </a:r>
            <a:r>
              <a:rPr lang="cs-CZ" sz="3200" dirty="0" smtClean="0"/>
              <a:t> </a:t>
            </a:r>
          </a:p>
          <a:p>
            <a:r>
              <a:rPr lang="cs-CZ" sz="3200" dirty="0" smtClean="0"/>
              <a:t>perlitem a volným cementitem.</a:t>
            </a:r>
            <a:endParaRPr lang="cs-CZ" sz="3200" b="1" dirty="0"/>
          </a:p>
        </p:txBody>
      </p:sp>
    </p:spTree>
    <p:extLst>
      <p:ext uri="{BB962C8B-B14F-4D97-AF65-F5344CB8AC3E}">
        <p14:creationId xmlns:p14="http://schemas.microsoft.com/office/powerpoint/2010/main" val="4832154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Seznam použité literatury a zdrojů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cs-CZ" b="1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</a:t>
            </a:r>
            <a:r>
              <a:rPr lang="cs-CZ" b="1" dirty="0" smtClean="0">
                <a:solidFill>
                  <a:srgbClr val="FF0000"/>
                </a:solidFill>
              </a:rPr>
              <a:t>.</a:t>
            </a:r>
          </a:p>
          <a:p>
            <a:r>
              <a:rPr lang="cs-CZ" dirty="0">
                <a:hlinkClick r:id="rId2"/>
              </a:rPr>
              <a:t>http://cs.wikipedia.org/wiki/Bin%C3%A1rn%C3%AD_diagram_%</a:t>
            </a:r>
            <a:r>
              <a:rPr lang="cs-CZ" dirty="0" smtClean="0">
                <a:hlinkClick r:id="rId2"/>
              </a:rPr>
              <a:t>C5%BEelezo-uhl%C3%ADk</a:t>
            </a:r>
            <a:endParaRPr lang="cs-CZ" b="1" dirty="0">
              <a:solidFill>
                <a:srgbClr val="FF0000"/>
              </a:solidFill>
            </a:endParaRPr>
          </a:p>
          <a:p>
            <a:r>
              <a:rPr lang="cs-CZ" b="1" dirty="0">
                <a:solidFill>
                  <a:schemeClr val="tx2"/>
                </a:solidFill>
              </a:rPr>
              <a:t>Otakar </a:t>
            </a:r>
            <a:r>
              <a:rPr lang="cs-CZ" b="1" dirty="0" err="1">
                <a:solidFill>
                  <a:schemeClr val="tx2"/>
                </a:solidFill>
              </a:rPr>
              <a:t>Bothe</a:t>
            </a:r>
            <a:r>
              <a:rPr lang="cs-CZ" b="1" dirty="0">
                <a:solidFill>
                  <a:schemeClr val="tx2"/>
                </a:solidFill>
              </a:rPr>
              <a:t>: Strojírenská technologie I</a:t>
            </a:r>
          </a:p>
          <a:p>
            <a:r>
              <a:rPr lang="cs-CZ" b="1" dirty="0">
                <a:solidFill>
                  <a:schemeClr val="tx2"/>
                </a:solidFill>
              </a:rPr>
              <a:t>Obrázky použity z knihovny </a:t>
            </a:r>
            <a:r>
              <a:rPr lang="cs-CZ" b="1" dirty="0" smtClean="0">
                <a:solidFill>
                  <a:schemeClr val="tx2"/>
                </a:solidFill>
              </a:rPr>
              <a:t>Klipartu</a:t>
            </a:r>
            <a:endParaRPr lang="cs-CZ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959055"/>
      </p:ext>
    </p:extLst>
  </p:cSld>
  <p:clrMapOvr>
    <a:masterClrMapping/>
  </p:clrMapOvr>
</p:sld>
</file>

<file path=ppt/theme/theme1.xml><?xml version="1.0" encoding="utf-8"?>
<a:theme xmlns:a="http://schemas.openxmlformats.org/drawingml/2006/main" name="Stébla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464</TotalTime>
  <Words>472</Words>
  <Application>Microsoft Office PowerPoint</Application>
  <PresentationFormat>Širokoúhlá obrazovka</PresentationFormat>
  <Paragraphs>84</Paragraphs>
  <Slides>9</Slides>
  <Notes>4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6" baseType="lpstr">
      <vt:lpstr>Arial</vt:lpstr>
      <vt:lpstr>Calibri</vt:lpstr>
      <vt:lpstr>Cambria Math</vt:lpstr>
      <vt:lpstr>Century Gothic</vt:lpstr>
      <vt:lpstr>Times New Roman</vt:lpstr>
      <vt:lpstr>Wingdings 3</vt:lpstr>
      <vt:lpstr>Stébla</vt:lpstr>
      <vt:lpstr>Diagram Fe-C</vt:lpstr>
      <vt:lpstr>Záznamový list výukového materiálu 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Seznam použité literatury a zdrojů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Diagram Fe-C</dc:title>
  <dc:creator>Králová</dc:creator>
  <cp:lastModifiedBy>Králová</cp:lastModifiedBy>
  <cp:revision>16</cp:revision>
  <dcterms:created xsi:type="dcterms:W3CDTF">2013-07-10T11:30:22Z</dcterms:created>
  <dcterms:modified xsi:type="dcterms:W3CDTF">2013-12-04T08:19:13Z</dcterms:modified>
</cp:coreProperties>
</file>