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F5D42-2D91-4132-8118-0D70B8CEFAC6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36216-2F1F-4253-A35F-975BD92D2F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9027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360931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4238548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1594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E4D1A55-63BC-4BA2-9538-7DDEADA1062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658973" y="3582639"/>
            <a:ext cx="7772400" cy="13239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cs-CZ" sz="5400" dirty="0" smtClean="0"/>
              <a:t>Zkoušky tvrdosti</a:t>
            </a:r>
            <a:endParaRPr lang="cs-CZ" sz="5400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956" y="5694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91744" y="2661211"/>
            <a:ext cx="496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VY_32_INOVACE_56_Zkoušky </a:t>
            </a:r>
            <a:r>
              <a:rPr lang="cs-CZ" b="1" dirty="0" smtClean="0">
                <a:latin typeface="Calibri" pitchFamily="34" charset="0"/>
              </a:rPr>
              <a:t>tvrdosti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739" y="2132138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72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Dynamické zkoušky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U nás se používají tyče s vrubem 2 a 3 mm</a:t>
            </a:r>
          </a:p>
          <a:p>
            <a:r>
              <a:rPr lang="cs-CZ" sz="3200" dirty="0" smtClean="0"/>
              <a:t>Stroj, který se na to používá se nazývá </a:t>
            </a:r>
            <a:r>
              <a:rPr lang="cs-CZ" sz="3200" dirty="0" err="1" smtClean="0"/>
              <a:t>Charpiho</a:t>
            </a:r>
            <a:r>
              <a:rPr lang="cs-CZ" sz="3200" dirty="0" smtClean="0"/>
              <a:t> kladivo</a:t>
            </a:r>
          </a:p>
          <a:p>
            <a:r>
              <a:rPr lang="cs-CZ" sz="3200" dirty="0" smtClean="0"/>
              <a:t>Cyklické zkoušky jsou takové, kde se používá zátěž v cyklech a to až 10</a:t>
            </a:r>
            <a:r>
              <a:rPr lang="cs-CZ" sz="3200" baseline="30000" dirty="0" smtClean="0"/>
              <a:t>7 </a:t>
            </a:r>
            <a:r>
              <a:rPr lang="cs-CZ" sz="3200" dirty="0" smtClean="0"/>
              <a:t>cyklů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19231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620688"/>
            <a:ext cx="8229600" cy="979512"/>
          </a:xfrm>
        </p:spPr>
        <p:txBody>
          <a:bodyPr/>
          <a:lstStyle/>
          <a:p>
            <a:r>
              <a:rPr lang="cs-CZ" sz="3600" dirty="0"/>
              <a:t>Seznam literatury a zdrojů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r>
              <a:rPr lang="cs-CZ" sz="2800" dirty="0" smtClean="0">
                <a:solidFill>
                  <a:srgbClr val="FF0000"/>
                </a:solidFill>
              </a:rPr>
              <a:t>Materiál je </a:t>
            </a:r>
            <a:r>
              <a:rPr lang="cs-CZ" sz="2800" dirty="0">
                <a:solidFill>
                  <a:srgbClr val="FF0000"/>
                </a:solidFill>
              </a:rPr>
              <a:t>určen pro bezplatné používání pro potřeby výuky a pro vzdělávání na všech typech </a:t>
            </a:r>
            <a:r>
              <a:rPr lang="cs-CZ" sz="2800" dirty="0" smtClean="0">
                <a:solidFill>
                  <a:srgbClr val="FF0000"/>
                </a:solidFill>
              </a:rPr>
              <a:t>škol </a:t>
            </a:r>
            <a:r>
              <a:rPr lang="cs-CZ" sz="2800" dirty="0">
                <a:solidFill>
                  <a:srgbClr val="FF0000"/>
                </a:solidFill>
              </a:rPr>
              <a:t>a školských zařízeních. Jakékoliv další využití podléhá autorskému zákonu.</a:t>
            </a:r>
          </a:p>
          <a:p>
            <a:r>
              <a:rPr lang="cs-CZ" sz="2800" dirty="0">
                <a:solidFill>
                  <a:schemeClr val="tx2"/>
                </a:solidFill>
              </a:rPr>
              <a:t>Otakar </a:t>
            </a:r>
            <a:r>
              <a:rPr lang="cs-CZ" sz="2800" dirty="0" err="1">
                <a:solidFill>
                  <a:schemeClr val="tx2"/>
                </a:solidFill>
              </a:rPr>
              <a:t>Bothe</a:t>
            </a:r>
            <a:r>
              <a:rPr lang="cs-CZ" sz="2800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sz="2800" dirty="0">
                <a:solidFill>
                  <a:schemeClr val="tx2"/>
                </a:solidFill>
              </a:rPr>
              <a:t>Obrázky použity z </a:t>
            </a:r>
            <a:r>
              <a:rPr lang="cs-CZ" sz="2800" smtClean="0">
                <a:solidFill>
                  <a:schemeClr val="tx2"/>
                </a:solidFill>
              </a:rPr>
              <a:t>vlastních zdrojů</a:t>
            </a:r>
            <a:endParaRPr lang="cs-CZ" sz="2800" dirty="0">
              <a:solidFill>
                <a:schemeClr val="tx2"/>
              </a:solidFill>
            </a:endParaRP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0074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903153" y="553792"/>
            <a:ext cx="8534400" cy="862884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5698433"/>
              </p:ext>
            </p:extLst>
          </p:nvPr>
        </p:nvGraphicFramePr>
        <p:xfrm>
          <a:off x="1968321" y="1223493"/>
          <a:ext cx="8229600" cy="5036238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Zkoušky tvrdosti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VY_32_INOVACE_56_Zkoušky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tvrdosti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23.5.2013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materiálových zkoušek, jak z hlediska mechanického, technologického tak i bez porušení materiálu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547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Zkoušky tvrdosti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66800" y="1751527"/>
            <a:ext cx="10058400" cy="4283513"/>
          </a:xfrm>
        </p:spPr>
        <p:txBody>
          <a:bodyPr>
            <a:normAutofit lnSpcReduction="10000"/>
          </a:bodyPr>
          <a:lstStyle/>
          <a:p>
            <a:r>
              <a:rPr lang="cs-CZ" sz="3200" dirty="0" smtClean="0"/>
              <a:t>Nejčastější zkoušky tvrdosti jsou vrypové, </a:t>
            </a:r>
            <a:r>
              <a:rPr lang="cs-CZ" sz="3200" dirty="0" err="1" smtClean="0"/>
              <a:t>vnikací</a:t>
            </a:r>
            <a:r>
              <a:rPr lang="cs-CZ" sz="3200" dirty="0" smtClean="0"/>
              <a:t> a odrazové</a:t>
            </a:r>
          </a:p>
          <a:p>
            <a:r>
              <a:rPr lang="cs-CZ" sz="3200" dirty="0" smtClean="0"/>
              <a:t>Tvrdost – odolnost povrchu materiálu proti místnímu porušení cizím tělesem</a:t>
            </a:r>
          </a:p>
          <a:p>
            <a:r>
              <a:rPr lang="cs-CZ" sz="3200" dirty="0" smtClean="0"/>
              <a:t>Tvrdost zjišťujeme zkušebním tělesem, které musí být tvrdší než zkoušený materiál</a:t>
            </a:r>
          </a:p>
          <a:p>
            <a:r>
              <a:rPr lang="cs-CZ" sz="3200" dirty="0" smtClean="0"/>
              <a:t>Většinou to bývá ocelová kulička nebo kuželový diamantový hrot</a:t>
            </a:r>
          </a:p>
          <a:p>
            <a:endParaRPr lang="cs-CZ" sz="3200" dirty="0" smtClean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02047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Zkoušky vrypové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Určuje se podle </a:t>
            </a:r>
            <a:r>
              <a:rPr lang="cs-CZ" sz="3200" dirty="0" err="1" smtClean="0"/>
              <a:t>Martense</a:t>
            </a:r>
            <a:r>
              <a:rPr lang="cs-CZ" sz="3200" dirty="0" smtClean="0"/>
              <a:t> </a:t>
            </a:r>
            <a:r>
              <a:rPr lang="cs-CZ" sz="3200" dirty="0" err="1" smtClean="0"/>
              <a:t>HMa</a:t>
            </a:r>
            <a:r>
              <a:rPr lang="cs-CZ" sz="3200" dirty="0" smtClean="0"/>
              <a:t> </a:t>
            </a:r>
          </a:p>
          <a:p>
            <a:r>
              <a:rPr lang="cs-CZ" sz="3200" dirty="0" smtClean="0"/>
              <a:t>Používá se k tomu kuželový diamantový hrot</a:t>
            </a:r>
          </a:p>
          <a:p>
            <a:r>
              <a:rPr lang="cs-CZ" sz="3200" dirty="0" smtClean="0"/>
              <a:t>Mírou tvrdosti je pak potřebná síla ke vzniku vrypu šířky 0,01 mm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27201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Zkoušky </a:t>
            </a:r>
            <a:r>
              <a:rPr lang="cs-CZ" dirty="0" err="1" smtClean="0"/>
              <a:t>vnikací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Tady se řadí tři typy zkoušek a to zkoušky podle </a:t>
            </a:r>
            <a:r>
              <a:rPr lang="cs-CZ" sz="3200" dirty="0" err="1" smtClean="0"/>
              <a:t>Brinella</a:t>
            </a:r>
            <a:r>
              <a:rPr lang="cs-CZ" sz="3200" dirty="0" smtClean="0"/>
              <a:t>, </a:t>
            </a:r>
            <a:r>
              <a:rPr lang="cs-CZ" sz="3200" dirty="0" err="1" smtClean="0"/>
              <a:t>Rockwella</a:t>
            </a:r>
            <a:r>
              <a:rPr lang="cs-CZ" sz="3200" dirty="0" smtClean="0"/>
              <a:t> a </a:t>
            </a:r>
            <a:r>
              <a:rPr lang="cs-CZ" sz="3200" dirty="0" err="1" smtClean="0"/>
              <a:t>Vickerse</a:t>
            </a:r>
            <a:endParaRPr lang="cs-CZ" sz="3200" dirty="0" smtClean="0"/>
          </a:p>
          <a:p>
            <a:r>
              <a:rPr lang="cs-CZ" sz="3200" dirty="0" smtClean="0"/>
              <a:t>Při zkoušce podle </a:t>
            </a:r>
            <a:r>
              <a:rPr lang="cs-CZ" sz="3200" dirty="0" err="1" smtClean="0"/>
              <a:t>Brinella</a:t>
            </a:r>
            <a:r>
              <a:rPr lang="cs-CZ" sz="3200" dirty="0" smtClean="0"/>
              <a:t> se jako </a:t>
            </a:r>
            <a:r>
              <a:rPr lang="cs-CZ" sz="3200" dirty="0" err="1" smtClean="0"/>
              <a:t>zkušebné</a:t>
            </a:r>
            <a:r>
              <a:rPr lang="cs-CZ" sz="3200" dirty="0" smtClean="0"/>
              <a:t> tělísko používá ocelová kalená kulička o průměru 10mm</a:t>
            </a:r>
          </a:p>
          <a:p>
            <a:r>
              <a:rPr lang="cs-CZ" sz="3200" dirty="0" smtClean="0"/>
              <a:t>Tvrdost určujeme podle průměru vtisku a označuje se HB</a:t>
            </a:r>
          </a:p>
        </p:txBody>
      </p:sp>
    </p:spTree>
    <p:extLst>
      <p:ext uri="{BB962C8B-B14F-4D97-AF65-F5344CB8AC3E}">
        <p14:creationId xmlns:p14="http://schemas.microsoft.com/office/powerpoint/2010/main" val="519797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49251" y="888642"/>
            <a:ext cx="910537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Tvrdost podle </a:t>
            </a:r>
            <a:r>
              <a:rPr lang="cs-CZ" sz="3200" dirty="0" err="1" smtClean="0"/>
              <a:t>Rockwella</a:t>
            </a:r>
            <a:r>
              <a:rPr lang="cs-CZ" sz="3200" dirty="0" smtClean="0"/>
              <a:t> se měří buď </a:t>
            </a:r>
          </a:p>
          <a:p>
            <a:r>
              <a:rPr lang="cs-CZ" sz="3200" dirty="0"/>
              <a:t> </a:t>
            </a:r>
            <a:r>
              <a:rPr lang="cs-CZ" sz="3200" dirty="0" smtClean="0"/>
              <a:t>   diamantovým kuželem o vrcholovém úhlu </a:t>
            </a:r>
          </a:p>
          <a:p>
            <a:r>
              <a:rPr lang="cs-CZ" sz="3200" dirty="0"/>
              <a:t> </a:t>
            </a:r>
            <a:r>
              <a:rPr lang="cs-CZ" sz="3200" dirty="0" smtClean="0"/>
              <a:t>   120 °C nebo ocelovou kalenou kuličkou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V tomto případě se měří hloubka vtisku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Známe 3 druhy a to HRA, HRB, HRC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HRA se určuje diamantovým kuželem </a:t>
            </a:r>
          </a:p>
          <a:p>
            <a:r>
              <a:rPr lang="cs-CZ" sz="3200" dirty="0" smtClean="0"/>
              <a:t>	a zatížení 600 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HRB se určuje ocelovou kuličkou a 1000 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HRC se určuje zas diamantovým kuželem</a:t>
            </a:r>
          </a:p>
          <a:p>
            <a:r>
              <a:rPr lang="cs-CZ" sz="3200" dirty="0"/>
              <a:t>	</a:t>
            </a:r>
            <a:r>
              <a:rPr lang="cs-CZ" sz="3200" dirty="0" smtClean="0"/>
              <a:t>a zatížení 1500 N</a:t>
            </a:r>
          </a:p>
        </p:txBody>
      </p:sp>
    </p:spTree>
    <p:extLst>
      <p:ext uri="{BB962C8B-B14F-4D97-AF65-F5344CB8AC3E}">
        <p14:creationId xmlns:p14="http://schemas.microsoft.com/office/powerpoint/2010/main" val="2116470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442433" y="1107583"/>
            <a:ext cx="986199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err="1" smtClean="0"/>
              <a:t>Vickersova</a:t>
            </a:r>
            <a:r>
              <a:rPr lang="cs-CZ" sz="3200" dirty="0" smtClean="0"/>
              <a:t> metoda má jako zkušební tělísko</a:t>
            </a:r>
          </a:p>
          <a:p>
            <a:r>
              <a:rPr lang="cs-CZ" sz="3200" dirty="0" smtClean="0"/>
              <a:t>	čtyřboký jehlan.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Tady se měří velikost uhlopříčky vtisku v obou </a:t>
            </a:r>
          </a:p>
          <a:p>
            <a:r>
              <a:rPr lang="cs-CZ" sz="3200" dirty="0" smtClean="0"/>
              <a:t>	kolmých směrech a hodnota tvrdosti se najde </a:t>
            </a:r>
          </a:p>
          <a:p>
            <a:r>
              <a:rPr lang="cs-CZ" sz="3200" dirty="0" smtClean="0"/>
              <a:t>	v tabulkách.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Označuje se jako HV.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Tento způsob měření tvrdosti je nejpřesnější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Dalším způsobem měření tvrdosti je odrazová </a:t>
            </a:r>
          </a:p>
          <a:p>
            <a:r>
              <a:rPr lang="cs-CZ" sz="3200" dirty="0"/>
              <a:t>	</a:t>
            </a:r>
            <a:r>
              <a:rPr lang="cs-CZ" sz="3200" dirty="0" smtClean="0"/>
              <a:t>metoda.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022451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Dynamické zkoušky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Můžou být buď rázové nebo cyklické</a:t>
            </a:r>
          </a:p>
          <a:p>
            <a:r>
              <a:rPr lang="cs-CZ" sz="3200" dirty="0" smtClean="0"/>
              <a:t>Rázové zkoušky se zkouší jedním rázem, to znamená kolik energie se spotřebuje na porušení zkušební tyče</a:t>
            </a:r>
          </a:p>
          <a:p>
            <a:r>
              <a:rPr lang="cs-CZ" sz="3200" dirty="0" smtClean="0"/>
              <a:t>Nejběžnější je zkouška vrubové houževnatosti</a:t>
            </a:r>
          </a:p>
          <a:p>
            <a:r>
              <a:rPr lang="cs-CZ" sz="3200" dirty="0" smtClean="0"/>
              <a:t>Normalizovaná zkušební tyč se přerazí jedním rázem pomocí kyvadlového kladiva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747093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00777" y="1197735"/>
            <a:ext cx="5818595" cy="4686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823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ýdlo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TC103457510[[fn=Mýdlo]]</Template>
  <TotalTime>386</TotalTime>
  <Words>387</Words>
  <Application>Microsoft Office PowerPoint</Application>
  <PresentationFormat>Širokoúhlá obrazovka</PresentationFormat>
  <Paragraphs>77</Paragraphs>
  <Slides>11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Mýdlo</vt:lpstr>
      <vt:lpstr>Zkoušky tvrdosti</vt:lpstr>
      <vt:lpstr>Záznamový list výukového materiálu </vt:lpstr>
      <vt:lpstr>Zkoušky tvrdosti</vt:lpstr>
      <vt:lpstr>Zkoušky vrypové</vt:lpstr>
      <vt:lpstr>Zkoušky vnikací</vt:lpstr>
      <vt:lpstr>Prezentace aplikace PowerPoint</vt:lpstr>
      <vt:lpstr>Prezentace aplikace PowerPoint</vt:lpstr>
      <vt:lpstr>Dynamické zkoušky</vt:lpstr>
      <vt:lpstr>Prezentace aplikace PowerPoint</vt:lpstr>
      <vt:lpstr>Dynamické zkoušky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Zkoušky tvrdosti</dc:title>
  <dc:creator>Králová</dc:creator>
  <cp:lastModifiedBy>Králová</cp:lastModifiedBy>
  <cp:revision>15</cp:revision>
  <dcterms:created xsi:type="dcterms:W3CDTF">2013-08-03T14:34:44Z</dcterms:created>
  <dcterms:modified xsi:type="dcterms:W3CDTF">2013-12-04T09:03:49Z</dcterms:modified>
</cp:coreProperties>
</file>