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8" r:id="rId1"/>
  </p:sldMasterIdLst>
  <p:notesMasterIdLst>
    <p:notesMasterId r:id="rId15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0965EE-5FD0-414F-BA84-7DF5165B8107}" type="datetimeFigureOut">
              <a:rPr lang="cs-CZ" smtClean="0"/>
              <a:t>4.12.2013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0B7179-368F-4792-B763-CA2A7992BAB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06491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Zástupný symbol pro poznámky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cs-CZ" smtClean="0"/>
          </a:p>
        </p:txBody>
      </p:sp>
      <p:sp>
        <p:nvSpPr>
          <p:cNvPr id="23556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FC151CD6-54D9-4021-B9BA-FB8744F60F92}" type="slidenum">
              <a:rPr lang="cs-CZ" smtClean="0"/>
              <a:pPr eaLnBrk="1" hangingPunct="1"/>
              <a:t>1</a:t>
            </a:fld>
            <a:endParaRPr lang="cs-CZ" smtClean="0"/>
          </a:p>
        </p:txBody>
      </p:sp>
    </p:spTree>
    <p:extLst>
      <p:ext uri="{BB962C8B-B14F-4D97-AF65-F5344CB8AC3E}">
        <p14:creationId xmlns:p14="http://schemas.microsoft.com/office/powerpoint/2010/main" val="933376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Zástupný symbol pro poznámky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cs-CZ" smtClean="0"/>
          </a:p>
        </p:txBody>
      </p:sp>
      <p:sp>
        <p:nvSpPr>
          <p:cNvPr id="24580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E8FA5FD-1888-44F1-A134-8CEC971A978C}" type="slidenum">
              <a:rPr lang="cs-CZ" smtClean="0"/>
              <a:pPr eaLnBrk="1" hangingPunct="1"/>
              <a:t>2</a:t>
            </a:fld>
            <a:endParaRPr lang="cs-CZ" smtClean="0"/>
          </a:p>
        </p:txBody>
      </p:sp>
    </p:spTree>
    <p:extLst>
      <p:ext uri="{BB962C8B-B14F-4D97-AF65-F5344CB8AC3E}">
        <p14:creationId xmlns:p14="http://schemas.microsoft.com/office/powerpoint/2010/main" val="25922340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B52AE-0F24-4D08-BC1F-188677079BEC}" type="slidenum">
              <a:rPr lang="cs-CZ" smtClean="0"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426112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77042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tický obrázek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01941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28204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43566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84347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loup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12/4/2013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0198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loupce s obrázk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12/4/2013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94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12/4/2013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81028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12/4/2013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15242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41201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53095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49260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12/4/2013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4688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12/4/2013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00152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12/4/2013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1522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49161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995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14013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81" r:id="rId13"/>
    <p:sldLayoutId id="2147483682" r:id="rId14"/>
    <p:sldLayoutId id="2147483683" r:id="rId15"/>
    <p:sldLayoutId id="2147483684" r:id="rId16"/>
    <p:sldLayoutId id="214748368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Nadpis 1"/>
          <p:cNvSpPr>
            <a:spLocks noGrp="1"/>
          </p:cNvSpPr>
          <p:nvPr>
            <p:ph type="ctrTitle"/>
          </p:nvPr>
        </p:nvSpPr>
        <p:spPr>
          <a:xfrm>
            <a:off x="2774882" y="3589448"/>
            <a:ext cx="7772400" cy="1323975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cs-CZ" sz="5400" dirty="0" smtClean="0"/>
              <a:t>Zkoušení materiálů - procvičování</a:t>
            </a:r>
            <a:endParaRPr lang="cs-CZ" sz="5400" dirty="0" smtClean="0">
              <a:solidFill>
                <a:schemeClr val="tx1"/>
              </a:solidFill>
            </a:endParaRPr>
          </a:p>
        </p:txBody>
      </p:sp>
      <p:pic>
        <p:nvPicPr>
          <p:cNvPr id="9219" name="Obrázek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4350" y="476251"/>
            <a:ext cx="6083300" cy="14843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TextovéPole 4"/>
          <p:cNvSpPr txBox="1">
            <a:spLocks noChangeArrowheads="1"/>
          </p:cNvSpPr>
          <p:nvPr/>
        </p:nvSpPr>
        <p:spPr bwMode="auto">
          <a:xfrm>
            <a:off x="3711976" y="2266952"/>
            <a:ext cx="496887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cs-CZ" b="1" dirty="0" smtClean="0">
                <a:solidFill>
                  <a:schemeClr val="bg1"/>
                </a:solidFill>
                <a:latin typeface="Calibri" pitchFamily="34" charset="0"/>
              </a:rPr>
              <a:t>VY_32_INOVACE_59_Zkoušení materiálů-procvičování</a:t>
            </a:r>
            <a:endParaRPr lang="cs-CZ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9221" name="TextovéPole 5"/>
          <p:cNvSpPr txBox="1">
            <a:spLocks noChangeArrowheads="1"/>
          </p:cNvSpPr>
          <p:nvPr/>
        </p:nvSpPr>
        <p:spPr bwMode="auto">
          <a:xfrm>
            <a:off x="7248525" y="5589588"/>
            <a:ext cx="30241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cs-CZ">
                <a:latin typeface="Calibri" pitchFamily="34" charset="0"/>
              </a:rPr>
              <a:t>Autor: ing. Antónia Králová</a:t>
            </a:r>
          </a:p>
        </p:txBody>
      </p:sp>
      <p:pic>
        <p:nvPicPr>
          <p:cNvPr id="922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6286" y="3000950"/>
            <a:ext cx="1727200" cy="1947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268127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Technologické zkoušky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dirty="0" smtClean="0"/>
              <a:t>Rozdělení:</a:t>
            </a:r>
          </a:p>
          <a:p>
            <a:r>
              <a:rPr lang="cs-CZ" sz="3200" dirty="0" smtClean="0"/>
              <a:t>Zkoušky svařitelnosti</a:t>
            </a:r>
          </a:p>
          <a:p>
            <a:r>
              <a:rPr lang="cs-CZ" sz="3200" dirty="0" smtClean="0"/>
              <a:t>Zkoušky tvárnosti za studena</a:t>
            </a:r>
          </a:p>
          <a:p>
            <a:r>
              <a:rPr lang="cs-CZ" sz="3200" dirty="0" smtClean="0"/>
              <a:t>Zkoušky trubek</a:t>
            </a:r>
          </a:p>
          <a:p>
            <a:r>
              <a:rPr lang="cs-CZ" sz="3200" dirty="0" smtClean="0"/>
              <a:t>Zkoušky tvárnosti za tepla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14654941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13774" y="296546"/>
            <a:ext cx="10364451" cy="965584"/>
          </a:xfrm>
        </p:spPr>
        <p:txBody>
          <a:bodyPr/>
          <a:lstStyle/>
          <a:p>
            <a:r>
              <a:rPr lang="cs-CZ" dirty="0" smtClean="0"/>
              <a:t>Nedestruktivní zkoušky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4294967295"/>
          </p:nvPr>
        </p:nvSpPr>
        <p:spPr>
          <a:xfrm>
            <a:off x="914399" y="2337516"/>
            <a:ext cx="10363826" cy="4520484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cs-CZ" sz="3200" dirty="0" smtClean="0"/>
              <a:t>Říká se jim také zkoušky bez porušení materiálu</a:t>
            </a:r>
          </a:p>
          <a:p>
            <a:r>
              <a:rPr lang="cs-CZ" sz="3200" dirty="0" smtClean="0"/>
              <a:t>Zjišťují se nimi skryté povrchové i vnitřní vady</a:t>
            </a:r>
          </a:p>
          <a:p>
            <a:r>
              <a:rPr lang="cs-CZ" sz="3200" dirty="0" smtClean="0"/>
              <a:t>Nejznámější jsou tyto metody:</a:t>
            </a:r>
          </a:p>
          <a:p>
            <a:r>
              <a:rPr lang="cs-CZ" sz="3200" dirty="0" smtClean="0">
                <a:solidFill>
                  <a:schemeClr val="accent2"/>
                </a:solidFill>
              </a:rPr>
              <a:t>????????</a:t>
            </a:r>
          </a:p>
          <a:p>
            <a:r>
              <a:rPr lang="cs-CZ" sz="3200" dirty="0" smtClean="0">
                <a:solidFill>
                  <a:schemeClr val="accent2"/>
                </a:solidFill>
              </a:rPr>
              <a:t>????????</a:t>
            </a:r>
          </a:p>
          <a:p>
            <a:r>
              <a:rPr lang="cs-CZ" sz="3200" dirty="0" smtClean="0">
                <a:solidFill>
                  <a:schemeClr val="accent2"/>
                </a:solidFill>
              </a:rPr>
              <a:t>????????</a:t>
            </a:r>
          </a:p>
          <a:p>
            <a:r>
              <a:rPr lang="cs-CZ" sz="3200" dirty="0" smtClean="0">
                <a:solidFill>
                  <a:schemeClr val="accent2"/>
                </a:solidFill>
              </a:rPr>
              <a:t>????????</a:t>
            </a:r>
            <a:endParaRPr lang="cs-CZ" sz="3200" dirty="0">
              <a:solidFill>
                <a:schemeClr val="accent2"/>
              </a:solidFill>
            </a:endParaRPr>
          </a:p>
        </p:txBody>
      </p:sp>
      <p:sp>
        <p:nvSpPr>
          <p:cNvPr id="4" name="Zaoblený obdélník 3"/>
          <p:cNvSpPr/>
          <p:nvPr/>
        </p:nvSpPr>
        <p:spPr>
          <a:xfrm>
            <a:off x="6027313" y="2337516"/>
            <a:ext cx="4481848" cy="50871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Zaoblený obdélník 4"/>
          <p:cNvSpPr/>
          <p:nvPr/>
        </p:nvSpPr>
        <p:spPr>
          <a:xfrm>
            <a:off x="5138670" y="3039414"/>
            <a:ext cx="4932609" cy="4765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051956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13774" y="296546"/>
            <a:ext cx="10364451" cy="965584"/>
          </a:xfrm>
        </p:spPr>
        <p:txBody>
          <a:bodyPr/>
          <a:lstStyle/>
          <a:p>
            <a:r>
              <a:rPr lang="cs-CZ" dirty="0" smtClean="0"/>
              <a:t>Nedestruktivní zkoušky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4294967295"/>
          </p:nvPr>
        </p:nvSpPr>
        <p:spPr>
          <a:xfrm>
            <a:off x="914399" y="2337516"/>
            <a:ext cx="10363826" cy="4520484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cs-CZ" sz="3200" dirty="0" smtClean="0"/>
              <a:t>Říká se jim také zkoušky bez porušení materiálu</a:t>
            </a:r>
          </a:p>
          <a:p>
            <a:r>
              <a:rPr lang="cs-CZ" sz="3200" dirty="0" smtClean="0"/>
              <a:t>Zjišťují se nimi skryté povrchové i vnitřní vady</a:t>
            </a:r>
          </a:p>
          <a:p>
            <a:r>
              <a:rPr lang="cs-CZ" sz="3200" dirty="0" smtClean="0"/>
              <a:t>Nejznámější jsou tyto metody:</a:t>
            </a:r>
          </a:p>
          <a:p>
            <a:r>
              <a:rPr lang="cs-CZ" sz="3200" dirty="0" smtClean="0">
                <a:solidFill>
                  <a:schemeClr val="accent2"/>
                </a:solidFill>
              </a:rPr>
              <a:t>Rentgenové a gama záření</a:t>
            </a:r>
          </a:p>
          <a:p>
            <a:r>
              <a:rPr lang="cs-CZ" sz="3200" dirty="0" smtClean="0">
                <a:solidFill>
                  <a:schemeClr val="accent2"/>
                </a:solidFill>
              </a:rPr>
              <a:t>Ultrazvukové</a:t>
            </a:r>
          </a:p>
          <a:p>
            <a:r>
              <a:rPr lang="cs-CZ" sz="3200" dirty="0" smtClean="0">
                <a:solidFill>
                  <a:schemeClr val="accent2"/>
                </a:solidFill>
              </a:rPr>
              <a:t>Magnetické a indukční</a:t>
            </a:r>
          </a:p>
          <a:p>
            <a:r>
              <a:rPr lang="cs-CZ" sz="3200" dirty="0" smtClean="0">
                <a:solidFill>
                  <a:schemeClr val="accent2"/>
                </a:solidFill>
              </a:rPr>
              <a:t>Kapilární </a:t>
            </a:r>
            <a:endParaRPr lang="cs-CZ" sz="32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12427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981200" y="620688"/>
            <a:ext cx="8229600" cy="979512"/>
          </a:xfrm>
        </p:spPr>
        <p:txBody>
          <a:bodyPr/>
          <a:lstStyle/>
          <a:p>
            <a:r>
              <a:rPr lang="cs-CZ" sz="3600" dirty="0"/>
              <a:t>Seznam literatury a zdrojů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981200" y="1600201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dirty="0"/>
          </a:p>
          <a:p>
            <a:r>
              <a:rPr lang="cs-CZ" sz="2800" dirty="0" smtClean="0">
                <a:solidFill>
                  <a:srgbClr val="FF0000"/>
                </a:solidFill>
              </a:rPr>
              <a:t>Materiál je </a:t>
            </a:r>
            <a:r>
              <a:rPr lang="cs-CZ" sz="2800" dirty="0">
                <a:solidFill>
                  <a:srgbClr val="FF0000"/>
                </a:solidFill>
              </a:rPr>
              <a:t>určen pro bezplatné používání pro potřeby výuky a pro vzdělávání na všech typech </a:t>
            </a:r>
            <a:r>
              <a:rPr lang="cs-CZ" sz="2800" dirty="0" smtClean="0">
                <a:solidFill>
                  <a:srgbClr val="FF0000"/>
                </a:solidFill>
              </a:rPr>
              <a:t>škol </a:t>
            </a:r>
            <a:r>
              <a:rPr lang="cs-CZ" sz="2800" dirty="0">
                <a:solidFill>
                  <a:srgbClr val="FF0000"/>
                </a:solidFill>
              </a:rPr>
              <a:t>a školských zařízeních. Jakékoliv další využití podléhá autorskému zákonu.</a:t>
            </a:r>
          </a:p>
          <a:p>
            <a:r>
              <a:rPr lang="cs-CZ" sz="2800" dirty="0">
                <a:solidFill>
                  <a:schemeClr val="tx2"/>
                </a:solidFill>
              </a:rPr>
              <a:t>Otakar </a:t>
            </a:r>
            <a:r>
              <a:rPr lang="cs-CZ" sz="2800" dirty="0" err="1">
                <a:solidFill>
                  <a:schemeClr val="tx2"/>
                </a:solidFill>
              </a:rPr>
              <a:t>Bothe</a:t>
            </a:r>
            <a:r>
              <a:rPr lang="cs-CZ" sz="2800" dirty="0">
                <a:solidFill>
                  <a:schemeClr val="tx2"/>
                </a:solidFill>
              </a:rPr>
              <a:t>: Strojírenská </a:t>
            </a:r>
            <a:r>
              <a:rPr lang="cs-CZ" sz="2800">
                <a:solidFill>
                  <a:schemeClr val="tx2"/>
                </a:solidFill>
              </a:rPr>
              <a:t>technologie </a:t>
            </a:r>
            <a:endParaRPr lang="cs-CZ" sz="2800" dirty="0">
              <a:solidFill>
                <a:schemeClr val="tx2"/>
              </a:solidFill>
            </a:endParaRPr>
          </a:p>
          <a:p>
            <a:endParaRPr lang="cs-CZ" dirty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892438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Nadpis 1"/>
          <p:cNvSpPr>
            <a:spLocks noGrp="1"/>
          </p:cNvSpPr>
          <p:nvPr>
            <p:ph type="title"/>
          </p:nvPr>
        </p:nvSpPr>
        <p:spPr>
          <a:xfrm>
            <a:off x="903153" y="553792"/>
            <a:ext cx="8534400" cy="862884"/>
          </a:xfrm>
        </p:spPr>
        <p:txBody>
          <a:bodyPr/>
          <a:lstStyle/>
          <a:p>
            <a:pPr eaLnBrk="1" hangingPunct="1"/>
            <a:r>
              <a:rPr lang="cs-CZ" sz="1800" b="1" dirty="0"/>
              <a:t>Záznamový list výukového materiálu</a:t>
            </a:r>
            <a:br>
              <a:rPr lang="cs-CZ" sz="1800" b="1" dirty="0"/>
            </a:br>
            <a:endParaRPr lang="cs-CZ" sz="1800" dirty="0"/>
          </a:p>
        </p:txBody>
      </p:sp>
      <p:graphicFrame>
        <p:nvGraphicFramePr>
          <p:cNvPr id="3122" name="Group 5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25048441"/>
              </p:ext>
            </p:extLst>
          </p:nvPr>
        </p:nvGraphicFramePr>
        <p:xfrm>
          <a:off x="1981200" y="1416676"/>
          <a:ext cx="8229600" cy="5036238"/>
        </p:xfrm>
        <a:graphic>
          <a:graphicData uri="http://schemas.openxmlformats.org/drawingml/2006/table">
            <a:tbl>
              <a:tblPr/>
              <a:tblGrid>
                <a:gridCol w="2962275"/>
                <a:gridCol w="5267325"/>
              </a:tblGrid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školy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Střední škola technická a </a:t>
                      </a: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zemědělská Mohelnice</a:t>
                      </a:r>
                      <a:endParaRPr kumimoji="0" lang="cs-CZ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Číslo projektu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CZ.1.07/1.5.00/34.0064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šablony klíčové aktivity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Inovace a zkvalitnění výuky prostřednictvím ICT (III/2)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výukového materiálu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Zkoušení materiálů - procvičování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Označení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VY_32_INOVACE_59_Zkoušení materiálů - procvičování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Vzdělávací obor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Mechanik seřizovač, Obráběč kovů, Nástrojař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Tematický okruh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Strojírenská technologie I.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Ročník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První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Autor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Ing. Antónia Králová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Datum ověření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13.6.2013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855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Anotace / metodický popis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Výukový list vhodný pro žáky prvních ročníků. Učební </a:t>
                      </a: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text procvičuje 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problematiku materiálových zkoušek, jak z hlediska mechanického, technologického tak i bez porušení materiálu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autora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ředitele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10483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</a:t>
            </a:r>
            <a:r>
              <a:rPr lang="cs-CZ" dirty="0" smtClean="0"/>
              <a:t>koušení  materiálů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dirty="0" smtClean="0"/>
              <a:t>Rozdělení zkoušek:</a:t>
            </a:r>
          </a:p>
          <a:p>
            <a:r>
              <a:rPr lang="cs-CZ" sz="3200" dirty="0" smtClean="0"/>
              <a:t>Mechanické</a:t>
            </a:r>
          </a:p>
          <a:p>
            <a:r>
              <a:rPr lang="cs-CZ" sz="3200" dirty="0" smtClean="0"/>
              <a:t>Technologické</a:t>
            </a:r>
          </a:p>
          <a:p>
            <a:r>
              <a:rPr lang="cs-CZ" sz="3200" dirty="0" smtClean="0"/>
              <a:t>Nedestruktivní </a:t>
            </a:r>
            <a:endParaRPr lang="cs-CZ" sz="3200" dirty="0"/>
          </a:p>
        </p:txBody>
      </p:sp>
      <p:sp>
        <p:nvSpPr>
          <p:cNvPr id="4" name="Šipka doprava 3"/>
          <p:cNvSpPr/>
          <p:nvPr/>
        </p:nvSpPr>
        <p:spPr>
          <a:xfrm>
            <a:off x="1545465" y="3155324"/>
            <a:ext cx="2794715" cy="69545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Šipka doprava 4"/>
          <p:cNvSpPr/>
          <p:nvPr/>
        </p:nvSpPr>
        <p:spPr>
          <a:xfrm>
            <a:off x="1545465" y="3730133"/>
            <a:ext cx="3142445" cy="8289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Šipka doprava 5"/>
          <p:cNvSpPr/>
          <p:nvPr/>
        </p:nvSpPr>
        <p:spPr>
          <a:xfrm>
            <a:off x="1545465" y="4402607"/>
            <a:ext cx="3039414" cy="71030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592212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</a:t>
            </a:r>
            <a:r>
              <a:rPr lang="cs-CZ" dirty="0" smtClean="0"/>
              <a:t>koušení  materiálů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dirty="0" smtClean="0"/>
              <a:t>Rozdělení zkoušek:</a:t>
            </a:r>
          </a:p>
          <a:p>
            <a:r>
              <a:rPr lang="cs-CZ" sz="3200" dirty="0" smtClean="0"/>
              <a:t>Mechanické</a:t>
            </a:r>
          </a:p>
          <a:p>
            <a:r>
              <a:rPr lang="cs-CZ" sz="3200" dirty="0" smtClean="0"/>
              <a:t>Technologické</a:t>
            </a:r>
          </a:p>
          <a:p>
            <a:r>
              <a:rPr lang="cs-CZ" sz="3200" dirty="0" smtClean="0"/>
              <a:t>Nedestruktivní 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16412897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Mechanické zkoušky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dirty="0" smtClean="0"/>
              <a:t>U mechanických zkoušek se vytváří v kovu napětí, které stupňujeme až do porušení daného materiálu.</a:t>
            </a:r>
          </a:p>
          <a:p>
            <a:r>
              <a:rPr lang="cs-CZ" sz="3200" dirty="0" smtClean="0"/>
              <a:t>Rozeznáváme:</a:t>
            </a:r>
          </a:p>
          <a:p>
            <a:pPr marL="514350" indent="-514350">
              <a:buFont typeface="+mj-lt"/>
              <a:buAutoNum type="arabicPeriod"/>
            </a:pPr>
            <a:r>
              <a:rPr lang="cs-CZ" sz="3200" dirty="0"/>
              <a:t>S</a:t>
            </a:r>
            <a:r>
              <a:rPr lang="cs-CZ" sz="3200" dirty="0" smtClean="0"/>
              <a:t>tatické zkoušky – </a:t>
            </a:r>
            <a:r>
              <a:rPr lang="cs-CZ" sz="3200" dirty="0" smtClean="0">
                <a:solidFill>
                  <a:srgbClr val="FF0000"/>
                </a:solidFill>
              </a:rPr>
              <a:t>doplň</a:t>
            </a:r>
            <a:endParaRPr lang="cs-CZ" sz="3200" dirty="0" smtClean="0"/>
          </a:p>
          <a:p>
            <a:pPr marL="514350" indent="-514350">
              <a:buFont typeface="+mj-lt"/>
              <a:buAutoNum type="arabicPeriod"/>
            </a:pPr>
            <a:r>
              <a:rPr lang="cs-CZ" sz="3200" dirty="0" smtClean="0"/>
              <a:t>Dynamické zkoušky – </a:t>
            </a:r>
            <a:r>
              <a:rPr lang="cs-CZ" sz="3200" dirty="0" smtClean="0">
                <a:solidFill>
                  <a:srgbClr val="FF0000"/>
                </a:solidFill>
              </a:rPr>
              <a:t>doplň</a:t>
            </a:r>
            <a:endParaRPr lang="cs-CZ" sz="3200" dirty="0" smtClean="0"/>
          </a:p>
          <a:p>
            <a:endParaRPr lang="cs-CZ" sz="3200" dirty="0"/>
          </a:p>
        </p:txBody>
      </p:sp>
      <p:sp>
        <p:nvSpPr>
          <p:cNvPr id="5" name="Zaoblený obdélník 4"/>
          <p:cNvSpPr/>
          <p:nvPr/>
        </p:nvSpPr>
        <p:spPr>
          <a:xfrm>
            <a:off x="1603420" y="3251915"/>
            <a:ext cx="1275008" cy="42500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Zaoblený obdélník 5"/>
          <p:cNvSpPr/>
          <p:nvPr/>
        </p:nvSpPr>
        <p:spPr>
          <a:xfrm>
            <a:off x="7817476" y="3196018"/>
            <a:ext cx="1674253" cy="42500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Zaoblený obdélník 6"/>
          <p:cNvSpPr/>
          <p:nvPr/>
        </p:nvSpPr>
        <p:spPr>
          <a:xfrm>
            <a:off x="1751527" y="4901485"/>
            <a:ext cx="1536731" cy="43788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Zaoblený obdélník 7"/>
          <p:cNvSpPr/>
          <p:nvPr/>
        </p:nvSpPr>
        <p:spPr>
          <a:xfrm>
            <a:off x="1751527" y="5447763"/>
            <a:ext cx="2253803" cy="4636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197002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Mechanické zkoušky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dirty="0" smtClean="0"/>
              <a:t>U mechanických zkoušek se vytváří v kovu </a:t>
            </a:r>
            <a:r>
              <a:rPr lang="cs-CZ" sz="3200" dirty="0" smtClean="0">
                <a:solidFill>
                  <a:schemeClr val="accent2"/>
                </a:solidFill>
              </a:rPr>
              <a:t>napětí</a:t>
            </a:r>
            <a:r>
              <a:rPr lang="cs-CZ" sz="3200" dirty="0" smtClean="0"/>
              <a:t>, které stupňujeme až do </a:t>
            </a:r>
            <a:r>
              <a:rPr lang="cs-CZ" sz="3200" dirty="0" smtClean="0">
                <a:solidFill>
                  <a:schemeClr val="accent2"/>
                </a:solidFill>
              </a:rPr>
              <a:t>porušení</a:t>
            </a:r>
            <a:r>
              <a:rPr lang="cs-CZ" sz="3200" dirty="0" smtClean="0"/>
              <a:t> daného materiálu.</a:t>
            </a:r>
          </a:p>
          <a:p>
            <a:r>
              <a:rPr lang="cs-CZ" sz="3200" dirty="0" smtClean="0"/>
              <a:t>Rozeznáváme:</a:t>
            </a:r>
          </a:p>
          <a:p>
            <a:pPr marL="514350" indent="-514350">
              <a:buFont typeface="+mj-lt"/>
              <a:buAutoNum type="arabicPeriod"/>
            </a:pPr>
            <a:r>
              <a:rPr lang="cs-CZ" sz="3200" dirty="0">
                <a:solidFill>
                  <a:schemeClr val="accent2"/>
                </a:solidFill>
              </a:rPr>
              <a:t>S</a:t>
            </a:r>
            <a:r>
              <a:rPr lang="cs-CZ" sz="3200" dirty="0" smtClean="0">
                <a:solidFill>
                  <a:schemeClr val="accent2"/>
                </a:solidFill>
              </a:rPr>
              <a:t>tatické</a:t>
            </a:r>
            <a:r>
              <a:rPr lang="cs-CZ" sz="3200" dirty="0" smtClean="0"/>
              <a:t> zkoušky – </a:t>
            </a:r>
            <a:r>
              <a:rPr lang="cs-CZ" sz="3200" dirty="0" smtClean="0">
                <a:solidFill>
                  <a:srgbClr val="FF0000"/>
                </a:solidFill>
              </a:rPr>
              <a:t>doplň</a:t>
            </a:r>
            <a:endParaRPr lang="cs-CZ" sz="3200" dirty="0" smtClean="0"/>
          </a:p>
          <a:p>
            <a:pPr marL="514350" indent="-514350">
              <a:buFont typeface="+mj-lt"/>
              <a:buAutoNum type="arabicPeriod"/>
            </a:pPr>
            <a:r>
              <a:rPr lang="cs-CZ" sz="3200" dirty="0" smtClean="0">
                <a:solidFill>
                  <a:schemeClr val="accent2"/>
                </a:solidFill>
              </a:rPr>
              <a:t>Dynamické</a:t>
            </a:r>
            <a:r>
              <a:rPr lang="cs-CZ" sz="3200" dirty="0" smtClean="0"/>
              <a:t> zkoušky – </a:t>
            </a:r>
            <a:r>
              <a:rPr lang="cs-CZ" sz="3200" dirty="0" smtClean="0">
                <a:solidFill>
                  <a:srgbClr val="FF0000"/>
                </a:solidFill>
              </a:rPr>
              <a:t>doplň</a:t>
            </a:r>
            <a:endParaRPr lang="cs-CZ" sz="3200" dirty="0" smtClean="0"/>
          </a:p>
          <a:p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26533139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Zkoušky tvrdosti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41042" y="2215166"/>
            <a:ext cx="10058400" cy="4283513"/>
          </a:xfrm>
        </p:spPr>
        <p:txBody>
          <a:bodyPr>
            <a:normAutofit lnSpcReduction="10000"/>
          </a:bodyPr>
          <a:lstStyle/>
          <a:p>
            <a:r>
              <a:rPr lang="cs-CZ" sz="3200" dirty="0" smtClean="0"/>
              <a:t>Nejčastější zkoušky tvrdosti jsou vrypové, </a:t>
            </a:r>
            <a:r>
              <a:rPr lang="cs-CZ" sz="3200" dirty="0" err="1" smtClean="0"/>
              <a:t>vnikací</a:t>
            </a:r>
            <a:r>
              <a:rPr lang="cs-CZ" sz="3200" dirty="0" smtClean="0"/>
              <a:t> a odrazové</a:t>
            </a:r>
          </a:p>
          <a:p>
            <a:r>
              <a:rPr lang="cs-CZ" sz="3200" dirty="0" smtClean="0"/>
              <a:t>Tvrdost – odolnost povrchu materiálu proti místnímu porušení cizím tělesem</a:t>
            </a:r>
          </a:p>
          <a:p>
            <a:r>
              <a:rPr lang="cs-CZ" sz="3200" dirty="0" smtClean="0"/>
              <a:t>Tvrdost zjišťujeme zkušebním tělesem, které musí být tvrdší než zkoušený materiál</a:t>
            </a:r>
          </a:p>
          <a:p>
            <a:r>
              <a:rPr lang="cs-CZ" sz="3200" dirty="0" smtClean="0"/>
              <a:t>Většinou to bývá ocelová kulička nebo kuželový diamantový hrot</a:t>
            </a:r>
          </a:p>
          <a:p>
            <a:endParaRPr lang="cs-CZ" sz="3200" dirty="0" smtClean="0"/>
          </a:p>
          <a:p>
            <a:endParaRPr lang="cs-CZ" sz="3200" dirty="0"/>
          </a:p>
        </p:txBody>
      </p:sp>
      <p:sp>
        <p:nvSpPr>
          <p:cNvPr id="4" name="Zaoblený obdélník 3"/>
          <p:cNvSpPr/>
          <p:nvPr/>
        </p:nvSpPr>
        <p:spPr>
          <a:xfrm>
            <a:off x="7572777" y="2305318"/>
            <a:ext cx="3348508" cy="3734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Zaoblený obdélník 4"/>
          <p:cNvSpPr/>
          <p:nvPr/>
        </p:nvSpPr>
        <p:spPr>
          <a:xfrm>
            <a:off x="1468192" y="2743200"/>
            <a:ext cx="2382591" cy="3992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Zaoblený obdélník 5"/>
          <p:cNvSpPr/>
          <p:nvPr/>
        </p:nvSpPr>
        <p:spPr>
          <a:xfrm>
            <a:off x="4945488" y="4262907"/>
            <a:ext cx="3721994" cy="48939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Zaoblený obdélník 6"/>
          <p:cNvSpPr/>
          <p:nvPr/>
        </p:nvSpPr>
        <p:spPr>
          <a:xfrm>
            <a:off x="4881093" y="5293217"/>
            <a:ext cx="3193961" cy="42500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Zaoblený obdélník 7"/>
          <p:cNvSpPr/>
          <p:nvPr/>
        </p:nvSpPr>
        <p:spPr>
          <a:xfrm>
            <a:off x="9272789" y="5286838"/>
            <a:ext cx="1826653" cy="44426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Zaoblený obdélník 8"/>
          <p:cNvSpPr/>
          <p:nvPr/>
        </p:nvSpPr>
        <p:spPr>
          <a:xfrm>
            <a:off x="1468192" y="5718220"/>
            <a:ext cx="3412901" cy="4507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35701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Zkoušky tvrdosti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02405" y="2228045"/>
            <a:ext cx="10058400" cy="4283513"/>
          </a:xfrm>
        </p:spPr>
        <p:txBody>
          <a:bodyPr>
            <a:normAutofit lnSpcReduction="10000"/>
          </a:bodyPr>
          <a:lstStyle/>
          <a:p>
            <a:r>
              <a:rPr lang="cs-CZ" sz="3200" dirty="0" smtClean="0"/>
              <a:t>Nejčastější zkoušky tvrdosti jsou </a:t>
            </a:r>
            <a:r>
              <a:rPr lang="cs-CZ" sz="3200" dirty="0" smtClean="0">
                <a:solidFill>
                  <a:schemeClr val="accent2"/>
                </a:solidFill>
              </a:rPr>
              <a:t>vrypové, </a:t>
            </a:r>
            <a:r>
              <a:rPr lang="cs-CZ" sz="3200" dirty="0" err="1" smtClean="0">
                <a:solidFill>
                  <a:schemeClr val="accent2"/>
                </a:solidFill>
              </a:rPr>
              <a:t>vnikací</a:t>
            </a:r>
            <a:r>
              <a:rPr lang="cs-CZ" sz="3200" dirty="0" smtClean="0">
                <a:solidFill>
                  <a:schemeClr val="accent2"/>
                </a:solidFill>
              </a:rPr>
              <a:t> a odrazové</a:t>
            </a:r>
          </a:p>
          <a:p>
            <a:r>
              <a:rPr lang="cs-CZ" sz="3200" dirty="0" smtClean="0"/>
              <a:t>Tvrdost – odolnost povrchu materiálu proti místnímu porušení cizím tělesem</a:t>
            </a:r>
          </a:p>
          <a:p>
            <a:r>
              <a:rPr lang="cs-CZ" sz="3200" dirty="0" smtClean="0"/>
              <a:t>Tvrdost zjišťujeme </a:t>
            </a:r>
            <a:r>
              <a:rPr lang="cs-CZ" sz="3200" dirty="0" smtClean="0">
                <a:solidFill>
                  <a:schemeClr val="accent2"/>
                </a:solidFill>
              </a:rPr>
              <a:t>zkušebním tělesem</a:t>
            </a:r>
            <a:r>
              <a:rPr lang="cs-CZ" sz="3200" dirty="0" smtClean="0"/>
              <a:t>, které musí být tvrdší než zkoušený materiál</a:t>
            </a:r>
          </a:p>
          <a:p>
            <a:r>
              <a:rPr lang="cs-CZ" sz="3200" dirty="0" smtClean="0"/>
              <a:t>Většinou to bývá </a:t>
            </a:r>
            <a:r>
              <a:rPr lang="cs-CZ" sz="3200" dirty="0" smtClean="0">
                <a:solidFill>
                  <a:schemeClr val="accent2"/>
                </a:solidFill>
              </a:rPr>
              <a:t>ocelová kulička </a:t>
            </a:r>
            <a:r>
              <a:rPr lang="cs-CZ" sz="3200" dirty="0" smtClean="0"/>
              <a:t>nebo </a:t>
            </a:r>
            <a:r>
              <a:rPr lang="cs-CZ" sz="3200" dirty="0" smtClean="0">
                <a:solidFill>
                  <a:schemeClr val="accent2"/>
                </a:solidFill>
              </a:rPr>
              <a:t>kuželový</a:t>
            </a:r>
            <a:r>
              <a:rPr lang="cs-CZ" sz="3200" dirty="0" smtClean="0"/>
              <a:t> </a:t>
            </a:r>
            <a:r>
              <a:rPr lang="cs-CZ" sz="3200" dirty="0" smtClean="0">
                <a:solidFill>
                  <a:schemeClr val="accent2"/>
                </a:solidFill>
              </a:rPr>
              <a:t>diamantový hrot</a:t>
            </a:r>
          </a:p>
          <a:p>
            <a:endParaRPr lang="cs-CZ" sz="3200" dirty="0" smtClean="0"/>
          </a:p>
          <a:p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3135179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Technologické zkoušky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dirty="0" smtClean="0"/>
              <a:t>Rozdělení:</a:t>
            </a:r>
          </a:p>
          <a:p>
            <a:r>
              <a:rPr lang="cs-CZ" sz="3200" dirty="0" smtClean="0"/>
              <a:t>Zkoušky svařitelnosti</a:t>
            </a:r>
          </a:p>
          <a:p>
            <a:r>
              <a:rPr lang="cs-CZ" sz="3200" dirty="0" smtClean="0"/>
              <a:t>Zkoušky tvárnosti za studena</a:t>
            </a:r>
          </a:p>
          <a:p>
            <a:r>
              <a:rPr lang="cs-CZ" sz="3200" dirty="0" smtClean="0"/>
              <a:t>Zkoušky trubek</a:t>
            </a:r>
          </a:p>
          <a:p>
            <a:r>
              <a:rPr lang="cs-CZ" sz="3200" dirty="0" smtClean="0"/>
              <a:t>Zkoušky tvárnosti za tepla</a:t>
            </a:r>
            <a:endParaRPr lang="cs-CZ" sz="3200" dirty="0"/>
          </a:p>
        </p:txBody>
      </p:sp>
      <p:sp>
        <p:nvSpPr>
          <p:cNvPr id="4" name="Zaoblený obdélník 3"/>
          <p:cNvSpPr/>
          <p:nvPr/>
        </p:nvSpPr>
        <p:spPr>
          <a:xfrm>
            <a:off x="3168203" y="3309870"/>
            <a:ext cx="2395470" cy="4636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Zaoblený obdélník 4"/>
          <p:cNvSpPr/>
          <p:nvPr/>
        </p:nvSpPr>
        <p:spPr>
          <a:xfrm>
            <a:off x="3181082" y="3876541"/>
            <a:ext cx="3979572" cy="52803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Zaoblený obdélník 5"/>
          <p:cNvSpPr/>
          <p:nvPr/>
        </p:nvSpPr>
        <p:spPr>
          <a:xfrm>
            <a:off x="3168203" y="4520485"/>
            <a:ext cx="1378039" cy="42500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Zaoblený obdélník 6"/>
          <p:cNvSpPr/>
          <p:nvPr/>
        </p:nvSpPr>
        <p:spPr>
          <a:xfrm>
            <a:off x="3181082" y="5125792"/>
            <a:ext cx="3387143" cy="4765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6330049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tový efekt">
  <a:themeElements>
    <a:clrScheme name="Iontový efekt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tový efekt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tový efekt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32</TotalTime>
  <Words>399</Words>
  <Application>Microsoft Office PowerPoint</Application>
  <PresentationFormat>Širokoúhlá obrazovka</PresentationFormat>
  <Paragraphs>93</Paragraphs>
  <Slides>13</Slides>
  <Notes>3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9" baseType="lpstr">
      <vt:lpstr>Arial</vt:lpstr>
      <vt:lpstr>Calibri</vt:lpstr>
      <vt:lpstr>Century Gothic</vt:lpstr>
      <vt:lpstr>Times New Roman</vt:lpstr>
      <vt:lpstr>Wingdings 3</vt:lpstr>
      <vt:lpstr>Iontový efekt</vt:lpstr>
      <vt:lpstr>Zkoušení materiálů - procvičování</vt:lpstr>
      <vt:lpstr>Záznamový list výukového materiálu </vt:lpstr>
      <vt:lpstr>Zkoušení  materiálů</vt:lpstr>
      <vt:lpstr>Zkoušení  materiálů</vt:lpstr>
      <vt:lpstr>Mechanické zkoušky</vt:lpstr>
      <vt:lpstr>Mechanické zkoušky</vt:lpstr>
      <vt:lpstr>Zkoušky tvrdosti</vt:lpstr>
      <vt:lpstr>Zkoušky tvrdosti</vt:lpstr>
      <vt:lpstr>Technologické zkoušky</vt:lpstr>
      <vt:lpstr>Technologické zkoušky</vt:lpstr>
      <vt:lpstr>Nedestruktivní zkoušky</vt:lpstr>
      <vt:lpstr>Nedestruktivní zkoušky</vt:lpstr>
      <vt:lpstr>Seznam literatury a zdrojů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Zkoušení materiálů - procvičování</dc:title>
  <dc:creator>Králová</dc:creator>
  <cp:lastModifiedBy>Králová</cp:lastModifiedBy>
  <cp:revision>7</cp:revision>
  <dcterms:created xsi:type="dcterms:W3CDTF">2013-08-09T12:18:10Z</dcterms:created>
  <dcterms:modified xsi:type="dcterms:W3CDTF">2013-12-04T09:14:53Z</dcterms:modified>
</cp:coreProperties>
</file>