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64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29EF2-22E9-4465-8AB7-DE77BFD0ED0D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A4B95-932D-45A6-BBBD-B1B664FA0AF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127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715608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08042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5145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055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9284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80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8541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A4B95-932D-45A6-BBBD-B1B664FA0AF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4071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0994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3021DE-2215-42EE-844B-0587243500A5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EB6683-6D24-4474-A1A0-B5429ED5E23C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Bin%C3%A1rn%C3%AD_diagram_%C5%BEelezo-uhl%C3%ADk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Lattice_face_centered_cubic.svg" TargetMode="External"/><Relationship Id="rId7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cs.wikipedia.org/wiki/Soubor:Lattice_body_centered_cubic.svg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Fe-C-cs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Bin%C3%A1rn%C3%AD_diagram_%C5%BEelezo-uhl%C3%ADk" TargetMode="Externa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dirty="0" smtClean="0"/>
              <a:t>Základy metalografie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87975" y="2266951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VY_32_INOVACE_41_Základy metalografie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64" y="3825876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821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9512"/>
          </a:xfrm>
        </p:spPr>
        <p:txBody>
          <a:bodyPr/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cs-CZ" dirty="0">
                <a:hlinkClick r:id="rId3"/>
              </a:rPr>
              <a:t>http://cs.wikipedia.org/wiki/Bin%C3%A1rn%C3%AD_diagram_%C5%BEelezo-uhl%C3%ADk</a:t>
            </a:r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811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832403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Základy metalografie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VY_32_INOVACE_41_Základy metalografie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17.4.2013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zkoumání vnitřní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struktury kovů.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23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Základy metalografie.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9349" y="1556792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Metalografie </a:t>
            </a:r>
            <a:r>
              <a:rPr lang="cs-CZ" b="1" dirty="0"/>
              <a:t>z</a:t>
            </a:r>
            <a:r>
              <a:rPr lang="cs-CZ" b="1" dirty="0" smtClean="0"/>
              <a:t>koumá vnitřní stavbu kovů a jejich slitin. Tato vnitřní struktura kovů závisí na tepelném zpracování to znamená na ohřevu a ochlazování.</a:t>
            </a:r>
          </a:p>
          <a:p>
            <a:pPr marL="0" indent="0">
              <a:buNone/>
            </a:pPr>
            <a:r>
              <a:rPr lang="cs-CZ" b="1" dirty="0" smtClean="0"/>
              <a:t>Všechny kovy jsou v pevném stavu uspořádané do krystalické mřížky. Mřížky různých látek mají odlišné uspořádání.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956198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thumb/b/bd/Lattice_face_centered_cubic.svg/150px-Lattice_face_centered_cubic.svg.png">
            <a:hlinkClick r:id="rId3" tooltip="Kubická plošně středěná mřížka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263002"/>
            <a:ext cx="1771821" cy="155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thumb/7/7c/Lattice_body_centered_cubic.svg/150px-Lattice_body_centered_cubic.svg.png">
            <a:hlinkClick r:id="rId5" tooltip="Kubická prostorově středěná mřížka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2263002"/>
            <a:ext cx="1784161" cy="157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5576" y="1052736"/>
            <a:ext cx="7355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Čisté železo krystalizuje ve dvou formách:</a:t>
            </a:r>
            <a:endParaRPr lang="cs-CZ" sz="32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20" y="4581128"/>
            <a:ext cx="3562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a) Plošně středěná mřížka</a:t>
            </a:r>
            <a:endParaRPr lang="cs-CZ" sz="24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4788024" y="4602724"/>
            <a:ext cx="4062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b) Prostorově středěná mřížka</a:t>
            </a:r>
            <a:endParaRPr lang="cs-CZ" sz="2400" b="1" dirty="0"/>
          </a:p>
        </p:txBody>
      </p:sp>
      <p:pic>
        <p:nvPicPr>
          <p:cNvPr id="2051" name="Picture 3" descr="C:\Users\Kralova\AppData\Local\Microsoft\Windows\Temporary Internet Files\Content.IE5\T0AEC2D1\MC90039817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290" y="4941168"/>
            <a:ext cx="1795463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800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854556"/>
            <a:ext cx="858850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Chemicky čisté železo se v technické praxi</a:t>
            </a:r>
          </a:p>
          <a:p>
            <a:r>
              <a:rPr lang="cs-CZ" sz="3200" b="1" dirty="0"/>
              <a:t>p</a:t>
            </a:r>
            <a:r>
              <a:rPr lang="cs-CZ" sz="3200" b="1" dirty="0" smtClean="0"/>
              <a:t>rakticky </a:t>
            </a:r>
            <a:r>
              <a:rPr lang="cs-CZ" sz="3200" b="1" dirty="0" smtClean="0">
                <a:solidFill>
                  <a:srgbClr val="FF0000"/>
                </a:solidFill>
              </a:rPr>
              <a:t>nepoužívá</a:t>
            </a:r>
            <a:r>
              <a:rPr lang="cs-CZ" sz="3200" b="1" dirty="0" smtClean="0"/>
              <a:t>. Používá se ocel, která </a:t>
            </a:r>
          </a:p>
          <a:p>
            <a:r>
              <a:rPr lang="cs-CZ" sz="3200" b="1" dirty="0"/>
              <a:t>k</a:t>
            </a:r>
            <a:r>
              <a:rPr lang="cs-CZ" sz="3200" b="1" dirty="0" smtClean="0"/>
              <a:t>romě železa obsahuje ještě další prvky, hlavně</a:t>
            </a:r>
          </a:p>
          <a:p>
            <a:r>
              <a:rPr lang="cs-CZ" sz="3200" b="1" dirty="0">
                <a:solidFill>
                  <a:srgbClr val="FF0000"/>
                </a:solidFill>
              </a:rPr>
              <a:t>u</a:t>
            </a:r>
            <a:r>
              <a:rPr lang="cs-CZ" sz="3200" b="1" dirty="0" smtClean="0">
                <a:solidFill>
                  <a:srgbClr val="FF0000"/>
                </a:solidFill>
              </a:rPr>
              <a:t>hlík. </a:t>
            </a:r>
            <a:r>
              <a:rPr lang="cs-CZ" sz="3200" b="1" dirty="0" smtClean="0"/>
              <a:t>Atomy uhlíku jsou tak malé, že se vtěsnají </a:t>
            </a:r>
          </a:p>
          <a:p>
            <a:r>
              <a:rPr lang="cs-CZ" sz="3200" b="1" dirty="0" smtClean="0"/>
              <a:t>mezi atomy železa a tvoří mezerové tuhé roztoky.</a:t>
            </a:r>
          </a:p>
          <a:p>
            <a:r>
              <a:rPr lang="cs-CZ" sz="3200" b="1" dirty="0" smtClean="0"/>
              <a:t>Tento tuhý roztok se nazývá </a:t>
            </a:r>
            <a:r>
              <a:rPr lang="cs-CZ" sz="3200" b="1" dirty="0" smtClean="0">
                <a:solidFill>
                  <a:srgbClr val="FF0000"/>
                </a:solidFill>
              </a:rPr>
              <a:t>austenit</a:t>
            </a:r>
            <a:r>
              <a:rPr lang="cs-CZ" sz="3200" b="1" dirty="0" smtClean="0"/>
              <a:t>. Je to </a:t>
            </a:r>
          </a:p>
          <a:p>
            <a:r>
              <a:rPr lang="cs-CZ" sz="3200" b="1" dirty="0" smtClean="0"/>
              <a:t>Základní strukturní součást oceli. Je tvárný,</a:t>
            </a:r>
          </a:p>
          <a:p>
            <a:r>
              <a:rPr lang="cs-CZ" sz="3200" b="1" dirty="0"/>
              <a:t>h</a:t>
            </a:r>
            <a:r>
              <a:rPr lang="cs-CZ" sz="3200" b="1" dirty="0" smtClean="0"/>
              <a:t>ouževnatý a nemagnetický. Vzniká mezi </a:t>
            </a:r>
          </a:p>
          <a:p>
            <a:r>
              <a:rPr lang="cs-CZ" sz="3200" b="1" dirty="0"/>
              <a:t>t</a:t>
            </a:r>
            <a:r>
              <a:rPr lang="cs-CZ" sz="3200" b="1" dirty="0" smtClean="0"/>
              <a:t>eplotami </a:t>
            </a:r>
            <a:r>
              <a:rPr lang="cs-CZ" sz="3200" b="1" dirty="0" smtClean="0">
                <a:solidFill>
                  <a:srgbClr val="FF0000"/>
                </a:solidFill>
              </a:rPr>
              <a:t>727 až 1492 °C</a:t>
            </a:r>
            <a:r>
              <a:rPr lang="cs-CZ" sz="3200" b="1" dirty="0" smtClean="0"/>
              <a:t>.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1330285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654522"/>
            <a:ext cx="8666796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Další dvě základní strukturní složky oceli jsou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ferit, cementit a perlit</a:t>
            </a:r>
            <a:r>
              <a:rPr lang="cs-CZ" sz="3200" b="1" dirty="0" smtClean="0"/>
              <a:t>.</a:t>
            </a:r>
          </a:p>
          <a:p>
            <a:r>
              <a:rPr lang="cs-CZ" sz="3200" b="1" dirty="0" smtClean="0"/>
              <a:t>Ferit je světlý, měkký, tvárný, za teplot nižších </a:t>
            </a:r>
          </a:p>
          <a:p>
            <a:r>
              <a:rPr lang="cs-CZ" sz="3200" b="1" dirty="0"/>
              <a:t>n</a:t>
            </a:r>
            <a:r>
              <a:rPr lang="cs-CZ" sz="3200" b="1" dirty="0" smtClean="0"/>
              <a:t>ež 768°C </a:t>
            </a:r>
            <a:r>
              <a:rPr lang="cs-CZ" sz="3200" b="1" dirty="0" smtClean="0">
                <a:solidFill>
                  <a:srgbClr val="FF0000"/>
                </a:solidFill>
              </a:rPr>
              <a:t>magnetický</a:t>
            </a:r>
            <a:r>
              <a:rPr lang="cs-CZ" sz="3200" b="1" dirty="0" smtClean="0"/>
              <a:t>.</a:t>
            </a:r>
          </a:p>
          <a:p>
            <a:r>
              <a:rPr lang="cs-CZ" sz="3200" b="1" dirty="0" smtClean="0"/>
              <a:t>Cementit (Fe</a:t>
            </a:r>
            <a:r>
              <a:rPr lang="cs-CZ" sz="1600" b="1" dirty="0" smtClean="0"/>
              <a:t>3</a:t>
            </a:r>
            <a:r>
              <a:rPr lang="cs-CZ" sz="3200" b="1" dirty="0" smtClean="0"/>
              <a:t>C) je třpytivě bílý, velmi tvrdý a </a:t>
            </a:r>
          </a:p>
          <a:p>
            <a:r>
              <a:rPr lang="cs-CZ" sz="3200" b="1" dirty="0">
                <a:solidFill>
                  <a:srgbClr val="FF0000"/>
                </a:solidFill>
              </a:rPr>
              <a:t>k</a:t>
            </a:r>
            <a:r>
              <a:rPr lang="cs-CZ" sz="3200" b="1" dirty="0" smtClean="0">
                <a:solidFill>
                  <a:srgbClr val="FF0000"/>
                </a:solidFill>
              </a:rPr>
              <a:t>řehký</a:t>
            </a:r>
            <a:r>
              <a:rPr lang="cs-CZ" sz="3200" b="1" dirty="0" smtClean="0"/>
              <a:t>. </a:t>
            </a:r>
          </a:p>
          <a:p>
            <a:r>
              <a:rPr lang="cs-CZ" sz="3200" b="1" dirty="0" smtClean="0"/>
              <a:t>Perlit je perleťově </a:t>
            </a:r>
            <a:r>
              <a:rPr lang="cs-CZ" sz="3200" b="1" dirty="0" smtClean="0">
                <a:solidFill>
                  <a:srgbClr val="FF0000"/>
                </a:solidFill>
              </a:rPr>
              <a:t>lesklý, pevný</a:t>
            </a:r>
            <a:r>
              <a:rPr lang="cs-CZ" sz="3200" b="1" dirty="0" smtClean="0"/>
              <a:t>, </a:t>
            </a:r>
            <a:r>
              <a:rPr lang="cs-CZ" sz="3200" b="1" dirty="0" smtClean="0">
                <a:solidFill>
                  <a:srgbClr val="FF0000"/>
                </a:solidFill>
              </a:rPr>
              <a:t>málo tvárný</a:t>
            </a:r>
            <a:r>
              <a:rPr lang="cs-CZ" sz="3200" b="1" dirty="0" smtClean="0"/>
              <a:t>, </a:t>
            </a:r>
          </a:p>
          <a:p>
            <a:r>
              <a:rPr lang="cs-CZ" sz="3200" b="1" dirty="0"/>
              <a:t>j</a:t>
            </a:r>
            <a:r>
              <a:rPr lang="cs-CZ" sz="3200" b="1" dirty="0" smtClean="0"/>
              <a:t>e složený z jemných destiček cementitu a feritu.</a:t>
            </a:r>
          </a:p>
          <a:p>
            <a:endParaRPr lang="cs-CZ" sz="3200" b="1" dirty="0" smtClean="0"/>
          </a:p>
          <a:p>
            <a:r>
              <a:rPr lang="cs-CZ" sz="3200" b="1" dirty="0" smtClean="0"/>
              <a:t>Na vlastnosti oceli má největší vliv </a:t>
            </a:r>
            <a:r>
              <a:rPr lang="cs-CZ" sz="3200" b="1" dirty="0" smtClean="0">
                <a:solidFill>
                  <a:srgbClr val="FF0000"/>
                </a:solidFill>
              </a:rPr>
              <a:t>obsah C. </a:t>
            </a:r>
          </a:p>
          <a:p>
            <a:r>
              <a:rPr lang="cs-CZ" sz="3200" b="1" dirty="0" smtClean="0"/>
              <a:t>Toto si vysvětlíme na tzv. </a:t>
            </a:r>
            <a:r>
              <a:rPr lang="cs-CZ" sz="3200" b="1" dirty="0" smtClean="0">
                <a:solidFill>
                  <a:srgbClr val="FF0000"/>
                </a:solidFill>
              </a:rPr>
              <a:t>rovnovážném diagramu</a:t>
            </a:r>
            <a:r>
              <a:rPr lang="cs-CZ" sz="3200" dirty="0" smtClean="0"/>
              <a:t>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748118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77204" y="980728"/>
            <a:ext cx="784304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/>
              <a:t>Na vlastnosti oceli má největší vliv </a:t>
            </a:r>
            <a:r>
              <a:rPr lang="cs-CZ" sz="3200" b="1" dirty="0">
                <a:solidFill>
                  <a:srgbClr val="FF0000"/>
                </a:solidFill>
              </a:rPr>
              <a:t>obsah C. </a:t>
            </a:r>
          </a:p>
          <a:p>
            <a:r>
              <a:rPr lang="cs-CZ" sz="3200" b="1" dirty="0"/>
              <a:t>Toto si vysvětlíme na tzv. </a:t>
            </a:r>
            <a:r>
              <a:rPr lang="cs-CZ" sz="3200" b="1" dirty="0">
                <a:solidFill>
                  <a:srgbClr val="FF0000"/>
                </a:solidFill>
              </a:rPr>
              <a:t>rovnovážném </a:t>
            </a:r>
            <a:endParaRPr lang="cs-CZ" sz="3200" b="1" dirty="0" smtClean="0">
              <a:solidFill>
                <a:srgbClr val="FF0000"/>
              </a:solidFill>
            </a:endParaRPr>
          </a:p>
          <a:p>
            <a:r>
              <a:rPr lang="cs-CZ" sz="3200" b="1" dirty="0">
                <a:solidFill>
                  <a:srgbClr val="FF0000"/>
                </a:solidFill>
              </a:rPr>
              <a:t>d</a:t>
            </a:r>
            <a:r>
              <a:rPr lang="cs-CZ" sz="3200" b="1" dirty="0" smtClean="0">
                <a:solidFill>
                  <a:srgbClr val="FF0000"/>
                </a:solidFill>
              </a:rPr>
              <a:t>iagramu železo – uhlík</a:t>
            </a:r>
            <a:r>
              <a:rPr lang="cs-CZ" sz="3200" dirty="0" smtClean="0"/>
              <a:t>.</a:t>
            </a:r>
            <a:endParaRPr lang="cs-CZ" sz="3200" b="1" dirty="0"/>
          </a:p>
          <a:p>
            <a:r>
              <a:rPr lang="cs-CZ" sz="3200" b="1" dirty="0" smtClean="0"/>
              <a:t>Uhlík může být v oceli buď v podobě grafitu, </a:t>
            </a:r>
          </a:p>
          <a:p>
            <a:r>
              <a:rPr lang="cs-CZ" sz="3200" b="1" dirty="0" smtClean="0"/>
              <a:t>nebo jako karbid železa Fe</a:t>
            </a:r>
            <a:r>
              <a:rPr lang="cs-CZ" b="1" dirty="0" smtClean="0"/>
              <a:t>3</a:t>
            </a:r>
            <a:r>
              <a:rPr lang="cs-CZ" sz="3200" b="1" dirty="0" smtClean="0"/>
              <a:t>C. </a:t>
            </a:r>
          </a:p>
          <a:p>
            <a:r>
              <a:rPr lang="cs-CZ" sz="3200" b="1" dirty="0" smtClean="0"/>
              <a:t>Jsou teda dva rovnovážné diagramy </a:t>
            </a:r>
            <a:r>
              <a:rPr lang="cs-CZ" sz="3200" b="1" dirty="0" err="1" smtClean="0"/>
              <a:t>Fe</a:t>
            </a:r>
            <a:r>
              <a:rPr lang="cs-CZ" sz="3200" b="1" dirty="0" smtClean="0"/>
              <a:t>-C, </a:t>
            </a:r>
          </a:p>
          <a:p>
            <a:r>
              <a:rPr lang="cs-CZ" sz="3200" b="1" dirty="0" smtClean="0"/>
              <a:t>a to soustava železo – grafit nebo </a:t>
            </a:r>
          </a:p>
          <a:p>
            <a:r>
              <a:rPr lang="cs-CZ" sz="3200" b="1" dirty="0" smtClean="0"/>
              <a:t>železo – karbid železa. Větší význam má </a:t>
            </a:r>
          </a:p>
          <a:p>
            <a:r>
              <a:rPr lang="cs-CZ" sz="3200" b="1" dirty="0" smtClean="0"/>
              <a:t>soustava železo – karbid železa</a:t>
            </a: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3355072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5/56/Fe-C-cs.svg/450px-Fe-C-cs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91000"/>
                    </a14:imgEffect>
                    <a14:imgEffect>
                      <a14:brightnessContrast bright="-100000"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25707"/>
            <a:ext cx="8685413" cy="582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189141" y="6344627"/>
            <a:ext cx="7042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>
                <a:hlinkClick r:id="rId6"/>
              </a:rPr>
              <a:t>http://cs.wikipedia.org/wiki/Bin%C3%A1rn%C3%AD_diagram_%C5%BEelezo-uhl%C3%ADk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514887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95536" y="620688"/>
            <a:ext cx="8956170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Rovnovážný diagram železo – karbid železa</a:t>
            </a:r>
          </a:p>
          <a:p>
            <a:r>
              <a:rPr lang="cs-CZ" sz="3200" b="1" dirty="0"/>
              <a:t>u</a:t>
            </a:r>
            <a:r>
              <a:rPr lang="cs-CZ" sz="3200" b="1" dirty="0" smtClean="0"/>
              <a:t>kazuje závislost teploty a obsahu uhlíku v oceli.</a:t>
            </a:r>
          </a:p>
          <a:p>
            <a:r>
              <a:rPr lang="cs-CZ" sz="3200" b="1" dirty="0" smtClean="0"/>
              <a:t>Důležité body a teploty: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AC</a:t>
            </a:r>
            <a:r>
              <a:rPr lang="cs-CZ" sz="3200" b="1" dirty="0" smtClean="0"/>
              <a:t> – při teplotách nad touto čárou jsou všechny</a:t>
            </a:r>
          </a:p>
          <a:p>
            <a:r>
              <a:rPr lang="cs-CZ" sz="3200" b="1" dirty="0"/>
              <a:t>s</a:t>
            </a:r>
            <a:r>
              <a:rPr lang="cs-CZ" sz="3200" b="1" dirty="0" smtClean="0"/>
              <a:t>litiny této soustavy ve stavu tekutém.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AEC</a:t>
            </a:r>
            <a:r>
              <a:rPr lang="cs-CZ" sz="3200" b="1" dirty="0" smtClean="0"/>
              <a:t> – pod touto čárou jsou všechny slitiny v</a:t>
            </a:r>
          </a:p>
          <a:p>
            <a:r>
              <a:rPr lang="cs-CZ" sz="3200" b="1" dirty="0"/>
              <a:t>v</a:t>
            </a:r>
            <a:r>
              <a:rPr lang="cs-CZ" sz="3200" b="1" dirty="0" smtClean="0"/>
              <a:t> tuhém stavu.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723°C </a:t>
            </a:r>
            <a:r>
              <a:rPr lang="cs-CZ" sz="3200" b="1" dirty="0" smtClean="0"/>
              <a:t>- teplota </a:t>
            </a:r>
            <a:r>
              <a:rPr lang="cs-CZ" sz="3200" b="1" dirty="0" err="1" smtClean="0"/>
              <a:t>překrystalizace</a:t>
            </a:r>
            <a:r>
              <a:rPr lang="cs-CZ" sz="3200" b="1" dirty="0" smtClean="0"/>
              <a:t> (změna krystalické</a:t>
            </a:r>
          </a:p>
          <a:p>
            <a:r>
              <a:rPr lang="cs-CZ" sz="3200" b="1" dirty="0" smtClean="0"/>
              <a:t>stavby)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Obsah uhlíku </a:t>
            </a:r>
            <a:r>
              <a:rPr lang="cs-CZ" sz="3200" b="1" dirty="0" smtClean="0"/>
              <a:t>– </a:t>
            </a:r>
            <a:r>
              <a:rPr lang="cs-CZ" sz="3200" b="1" dirty="0" err="1" smtClean="0"/>
              <a:t>podeutektoidní</a:t>
            </a:r>
            <a:r>
              <a:rPr lang="cs-CZ" sz="3200" b="1" dirty="0" smtClean="0"/>
              <a:t> a </a:t>
            </a:r>
            <a:r>
              <a:rPr lang="cs-CZ" sz="3200" b="1" dirty="0" err="1" smtClean="0"/>
              <a:t>nadeutektoidní</a:t>
            </a:r>
            <a:endParaRPr lang="cs-CZ" sz="3200" b="1" dirty="0" smtClean="0"/>
          </a:p>
          <a:p>
            <a:r>
              <a:rPr lang="cs-CZ" sz="3200" b="1" dirty="0"/>
              <a:t>o</a:t>
            </a:r>
            <a:r>
              <a:rPr lang="cs-CZ" sz="3200" b="1" dirty="0" smtClean="0"/>
              <a:t>celi, litiny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112048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362</TotalTime>
  <Words>501</Words>
  <Application>Microsoft Office PowerPoint</Application>
  <PresentationFormat>Předvádění na obrazovce (4:3)</PresentationFormat>
  <Paragraphs>89</Paragraphs>
  <Slides>10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Cesta</vt:lpstr>
      <vt:lpstr>Základy metalografie</vt:lpstr>
      <vt:lpstr>Záznamový list výukového materiálu </vt:lpstr>
      <vt:lpstr>Základy metalografie.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Hodina č. 51</dc:title>
  <dc:creator>Kralova</dc:creator>
  <cp:lastModifiedBy>Králová</cp:lastModifiedBy>
  <cp:revision>28</cp:revision>
  <dcterms:created xsi:type="dcterms:W3CDTF">2013-04-16T17:08:31Z</dcterms:created>
  <dcterms:modified xsi:type="dcterms:W3CDTF">2013-12-04T08:15:53Z</dcterms:modified>
</cp:coreProperties>
</file>