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9C4A5-3FA5-4B5C-969A-3B133B888F99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687FE-FBF7-4E80-81A8-5416BB27AF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297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265656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64590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961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cs-CZ" dirty="0" err="1" smtClean="0"/>
              <a:t>Cu</a:t>
            </a:r>
            <a:r>
              <a:rPr lang="cs-CZ" dirty="0" smtClean="0"/>
              <a:t>, Ni, </a:t>
            </a:r>
            <a:r>
              <a:rPr lang="cs-CZ" dirty="0" err="1" smtClean="0"/>
              <a:t>Pb</a:t>
            </a:r>
            <a:r>
              <a:rPr lang="cs-CZ" dirty="0" smtClean="0"/>
              <a:t>, </a:t>
            </a:r>
            <a:r>
              <a:rPr lang="cs-CZ" dirty="0" err="1" smtClean="0"/>
              <a:t>Zn</a:t>
            </a:r>
            <a:r>
              <a:rPr lang="cs-CZ" dirty="0" smtClean="0"/>
              <a:t>-procvičování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VY_32_INOVACE_58_Cu,Ni,Pb,Zn-procvičování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97" y="3238644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68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Nikl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V přírodě se vyskytuje poměrně </a:t>
            </a:r>
            <a:r>
              <a:rPr lang="cs-CZ" sz="3200" dirty="0" smtClean="0"/>
              <a:t>hojně</a:t>
            </a:r>
            <a:endParaRPr lang="cs-CZ" sz="3200" dirty="0"/>
          </a:p>
          <a:p>
            <a:r>
              <a:rPr lang="cs-CZ" sz="3200" dirty="0"/>
              <a:t>Velká část niklu je soustředěná okolo zemského jádra</a:t>
            </a:r>
          </a:p>
          <a:p>
            <a:r>
              <a:rPr lang="cs-CZ" sz="3200" dirty="0"/>
              <a:t>V současné době se nejvíc těží v Kanadě</a:t>
            </a:r>
          </a:p>
          <a:p>
            <a:r>
              <a:rPr lang="cs-CZ" sz="3200" dirty="0"/>
              <a:t>Další </a:t>
            </a:r>
            <a:r>
              <a:rPr lang="cs-CZ" sz="3200" dirty="0" err="1"/>
              <a:t>náleziště</a:t>
            </a:r>
            <a:r>
              <a:rPr lang="cs-CZ" sz="3200" dirty="0"/>
              <a:t> jsou v Rusku, Austrálii, Kuba, </a:t>
            </a:r>
            <a:r>
              <a:rPr lang="cs-CZ" sz="3200" dirty="0" err="1" smtClean="0"/>
              <a:t>Indonézii</a:t>
            </a:r>
            <a:r>
              <a:rPr lang="cs-CZ" sz="3200" dirty="0" smtClean="0"/>
              <a:t> </a:t>
            </a:r>
            <a:endParaRPr lang="cs-CZ" sz="3200" dirty="0"/>
          </a:p>
          <a:p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5898524" y="2511380"/>
            <a:ext cx="3284112" cy="748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1545465" y="3680585"/>
            <a:ext cx="3322749" cy="631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8075054" y="4311650"/>
            <a:ext cx="1841312" cy="6467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5553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Nikl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V přírodě se vyskytuje poměrně </a:t>
            </a:r>
            <a:r>
              <a:rPr lang="cs-CZ" sz="3200" dirty="0" smtClean="0"/>
              <a:t>hojně</a:t>
            </a:r>
            <a:endParaRPr lang="cs-CZ" sz="3200" dirty="0"/>
          </a:p>
          <a:p>
            <a:r>
              <a:rPr lang="cs-CZ" sz="3200" dirty="0"/>
              <a:t>Velká část niklu je soustředěná okolo zemského jádra</a:t>
            </a:r>
          </a:p>
          <a:p>
            <a:r>
              <a:rPr lang="cs-CZ" sz="3200" dirty="0"/>
              <a:t>V současné době se nejvíc těží v Kanadě</a:t>
            </a:r>
          </a:p>
          <a:p>
            <a:r>
              <a:rPr lang="cs-CZ" sz="3200" dirty="0"/>
              <a:t>Další </a:t>
            </a:r>
            <a:r>
              <a:rPr lang="cs-CZ" sz="3200" dirty="0" err="1"/>
              <a:t>náleziště</a:t>
            </a:r>
            <a:r>
              <a:rPr lang="cs-CZ" sz="3200" dirty="0"/>
              <a:t> jsou v Rusku, Austrálii, Kuba, </a:t>
            </a:r>
            <a:r>
              <a:rPr lang="cs-CZ" sz="3200" dirty="0" err="1" smtClean="0"/>
              <a:t>Indonézii</a:t>
            </a:r>
            <a:r>
              <a:rPr lang="cs-CZ" sz="3200" dirty="0" smtClean="0"/>
              <a:t> </a:t>
            </a:r>
            <a:endParaRPr lang="cs-CZ" sz="32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110826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a použití niklu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z rud</a:t>
            </a:r>
          </a:p>
          <a:p>
            <a:r>
              <a:rPr lang="cs-CZ" sz="3200" dirty="0" smtClean="0"/>
              <a:t>Používá se na poniklování plechů</a:t>
            </a:r>
          </a:p>
          <a:p>
            <a:r>
              <a:rPr lang="cs-CZ" sz="3200" dirty="0" smtClean="0"/>
              <a:t>Lékařské nástroje</a:t>
            </a:r>
          </a:p>
          <a:p>
            <a:r>
              <a:rPr lang="cs-CZ" sz="3200" dirty="0" smtClean="0"/>
              <a:t>Výroba alkalických akumulátorů</a:t>
            </a:r>
          </a:p>
          <a:p>
            <a:r>
              <a:rPr lang="cs-CZ" sz="3200" dirty="0" smtClean="0"/>
              <a:t>V ocelářském průmyslu jako </a:t>
            </a:r>
            <a:r>
              <a:rPr lang="cs-CZ" sz="3200" dirty="0" smtClean="0">
                <a:solidFill>
                  <a:srgbClr val="FF0000"/>
                </a:solidFill>
              </a:rPr>
              <a:t>?????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4" name="Šipka doprava 3"/>
          <p:cNvSpPr/>
          <p:nvPr/>
        </p:nvSpPr>
        <p:spPr>
          <a:xfrm>
            <a:off x="3438660" y="2704563"/>
            <a:ext cx="1184856" cy="540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6735651" y="3151628"/>
            <a:ext cx="1661374" cy="7727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438659" y="3734634"/>
            <a:ext cx="1597345" cy="7814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5383369" y="4413519"/>
            <a:ext cx="2833352" cy="681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418" y="3611594"/>
            <a:ext cx="2285714" cy="2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67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a použití niklu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z rud</a:t>
            </a:r>
          </a:p>
          <a:p>
            <a:r>
              <a:rPr lang="cs-CZ" sz="3200" dirty="0" smtClean="0"/>
              <a:t>Používá se na poniklování plechů</a:t>
            </a:r>
          </a:p>
          <a:p>
            <a:r>
              <a:rPr lang="cs-CZ" sz="3200" dirty="0" smtClean="0"/>
              <a:t>Lékařské nástroje</a:t>
            </a:r>
          </a:p>
          <a:p>
            <a:r>
              <a:rPr lang="cs-CZ" sz="3200" dirty="0" smtClean="0"/>
              <a:t>Výroba alkalických akumulátorů</a:t>
            </a:r>
          </a:p>
          <a:p>
            <a:r>
              <a:rPr lang="cs-CZ" sz="3200" dirty="0" smtClean="0"/>
              <a:t>V ocelářském průmyslu jako legující prvek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2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Olovo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Chemická značka </a:t>
            </a:r>
            <a:r>
              <a:rPr lang="cs-CZ" sz="3200" dirty="0" smtClean="0">
                <a:solidFill>
                  <a:srgbClr val="FF0000"/>
                </a:solidFill>
              </a:rPr>
              <a:t>???</a:t>
            </a:r>
            <a:endParaRPr lang="cs-CZ" sz="3200" dirty="0">
              <a:solidFill>
                <a:srgbClr val="FF0000"/>
              </a:solidFill>
            </a:endParaRPr>
          </a:p>
          <a:p>
            <a:r>
              <a:rPr lang="cs-CZ" sz="3200" dirty="0" smtClean="0">
                <a:solidFill>
                  <a:srgbClr val="FF0000"/>
                </a:solidFill>
              </a:rPr>
              <a:t>??????</a:t>
            </a:r>
            <a:r>
              <a:rPr lang="cs-CZ" sz="3200" dirty="0" smtClean="0"/>
              <a:t> </a:t>
            </a:r>
            <a:r>
              <a:rPr lang="cs-CZ" sz="3200" dirty="0"/>
              <a:t>kov</a:t>
            </a:r>
          </a:p>
          <a:p>
            <a:r>
              <a:rPr lang="cs-CZ" sz="3200" dirty="0"/>
              <a:t>Měkký a velmi </a:t>
            </a:r>
            <a:r>
              <a:rPr lang="cs-CZ" sz="3200" dirty="0" smtClean="0">
                <a:solidFill>
                  <a:srgbClr val="FF0000"/>
                </a:solidFill>
              </a:rPr>
              <a:t>?????</a:t>
            </a:r>
            <a:r>
              <a:rPr lang="cs-CZ" sz="3200" dirty="0" smtClean="0"/>
              <a:t> </a:t>
            </a:r>
            <a:r>
              <a:rPr lang="cs-CZ" sz="3200" dirty="0"/>
              <a:t>kov</a:t>
            </a:r>
          </a:p>
          <a:p>
            <a:r>
              <a:rPr lang="cs-CZ" sz="3200" dirty="0"/>
              <a:t>Dobře </a:t>
            </a:r>
            <a:r>
              <a:rPr lang="cs-CZ" sz="3200" dirty="0" smtClean="0">
                <a:solidFill>
                  <a:srgbClr val="FF0000"/>
                </a:solidFill>
              </a:rPr>
              <a:t>?????</a:t>
            </a:r>
            <a:r>
              <a:rPr lang="cs-CZ" sz="3200" dirty="0" smtClean="0"/>
              <a:t> </a:t>
            </a:r>
            <a:r>
              <a:rPr lang="cs-CZ" sz="3200" dirty="0"/>
              <a:t>a tažný</a:t>
            </a:r>
          </a:p>
          <a:p>
            <a:r>
              <a:rPr lang="cs-CZ" sz="3200" dirty="0"/>
              <a:t>Odolný vůči </a:t>
            </a:r>
            <a:r>
              <a:rPr lang="cs-CZ" sz="3200" dirty="0" smtClean="0">
                <a:solidFill>
                  <a:srgbClr val="FF0000"/>
                </a:solidFill>
              </a:rPr>
              <a:t>?????????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07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Olovo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Chemická značka </a:t>
            </a:r>
            <a:r>
              <a:rPr lang="cs-CZ" sz="3200" dirty="0" err="1" smtClean="0">
                <a:solidFill>
                  <a:srgbClr val="FF0000"/>
                </a:solidFill>
              </a:rPr>
              <a:t>Pb</a:t>
            </a:r>
            <a:endParaRPr lang="cs-CZ" sz="3200" dirty="0">
              <a:solidFill>
                <a:srgbClr val="FF0000"/>
              </a:solidFill>
            </a:endParaRPr>
          </a:p>
          <a:p>
            <a:r>
              <a:rPr lang="cs-CZ" sz="3200" dirty="0">
                <a:solidFill>
                  <a:srgbClr val="FF0000"/>
                </a:solidFill>
              </a:rPr>
              <a:t>Toxický</a:t>
            </a:r>
            <a:r>
              <a:rPr lang="cs-CZ" sz="3200" dirty="0"/>
              <a:t> kov</a:t>
            </a:r>
          </a:p>
          <a:p>
            <a:r>
              <a:rPr lang="cs-CZ" sz="3200" dirty="0"/>
              <a:t>Měkký a velmi </a:t>
            </a:r>
            <a:r>
              <a:rPr lang="cs-CZ" sz="3200" dirty="0">
                <a:solidFill>
                  <a:srgbClr val="FF0000"/>
                </a:solidFill>
              </a:rPr>
              <a:t>těžký</a:t>
            </a:r>
            <a:r>
              <a:rPr lang="cs-CZ" sz="3200" dirty="0"/>
              <a:t> kov</a:t>
            </a:r>
          </a:p>
          <a:p>
            <a:r>
              <a:rPr lang="cs-CZ" sz="3200" dirty="0"/>
              <a:t>Dobře </a:t>
            </a:r>
            <a:r>
              <a:rPr lang="cs-CZ" sz="3200" dirty="0">
                <a:solidFill>
                  <a:srgbClr val="FF0000"/>
                </a:solidFill>
              </a:rPr>
              <a:t>kujný</a:t>
            </a:r>
            <a:r>
              <a:rPr lang="cs-CZ" sz="3200" dirty="0"/>
              <a:t> a tažný</a:t>
            </a:r>
          </a:p>
          <a:p>
            <a:r>
              <a:rPr lang="cs-CZ" sz="3200" dirty="0"/>
              <a:t>Odolný vůči </a:t>
            </a:r>
            <a:r>
              <a:rPr lang="cs-CZ" sz="3200" dirty="0">
                <a:solidFill>
                  <a:srgbClr val="FF0000"/>
                </a:solidFill>
              </a:rPr>
              <a:t>atmosférickým </a:t>
            </a:r>
            <a:r>
              <a:rPr lang="cs-CZ" sz="3200" dirty="0" smtClean="0">
                <a:solidFill>
                  <a:srgbClr val="FF0000"/>
                </a:solidFill>
              </a:rPr>
              <a:t>vlivům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5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olova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Výroba elektrických akumulátorů</a:t>
            </a:r>
          </a:p>
          <a:p>
            <a:r>
              <a:rPr lang="cs-CZ" sz="3200" dirty="0" smtClean="0"/>
              <a:t>V lékařství jako ochrana proti rtg. záření</a:t>
            </a:r>
          </a:p>
          <a:p>
            <a:r>
              <a:rPr lang="cs-CZ" sz="3200" dirty="0" smtClean="0"/>
              <a:t>Na výrobu střeliva</a:t>
            </a:r>
          </a:p>
          <a:p>
            <a:r>
              <a:rPr lang="cs-CZ" sz="3200" dirty="0" smtClean="0"/>
              <a:t>Na výrobu pájek</a:t>
            </a:r>
          </a:p>
          <a:p>
            <a:r>
              <a:rPr lang="cs-CZ" sz="3200" dirty="0" smtClean="0"/>
              <a:t>Výroba kluzných ložisek</a:t>
            </a:r>
          </a:p>
          <a:p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3129566" y="2434107"/>
            <a:ext cx="5151549" cy="862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7411244" y="3193960"/>
            <a:ext cx="2215166" cy="73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763577" y="3728495"/>
            <a:ext cx="1506828" cy="766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3763577" y="4449712"/>
            <a:ext cx="1352282" cy="73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3129566" y="5076305"/>
            <a:ext cx="1828800" cy="682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61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olova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Výroba elektrických akumulátorů</a:t>
            </a:r>
          </a:p>
          <a:p>
            <a:r>
              <a:rPr lang="cs-CZ" sz="3200" dirty="0" smtClean="0"/>
              <a:t>V lékařství jako ochrana proti rtg. záření</a:t>
            </a:r>
          </a:p>
          <a:p>
            <a:r>
              <a:rPr lang="cs-CZ" sz="3200" dirty="0" smtClean="0"/>
              <a:t>Na výrobu střeliva</a:t>
            </a:r>
          </a:p>
          <a:p>
            <a:r>
              <a:rPr lang="cs-CZ" sz="3200" dirty="0" smtClean="0"/>
              <a:t>Na výrobu pájek</a:t>
            </a:r>
          </a:p>
          <a:p>
            <a:r>
              <a:rPr lang="cs-CZ" sz="3200" dirty="0" smtClean="0"/>
              <a:t>Výroba kluzných ložisek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366" y="3781366"/>
            <a:ext cx="1831543" cy="153619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69" y="4549462"/>
            <a:ext cx="1822399" cy="166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68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Zinek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Nezbytný pro správný vývoj organizmu </a:t>
            </a:r>
          </a:p>
          <a:p>
            <a:r>
              <a:rPr lang="cs-CZ" sz="3200" dirty="0"/>
              <a:t>Je součástí různých slitin např</a:t>
            </a:r>
            <a:r>
              <a:rPr lang="cs-CZ" sz="3200" dirty="0" smtClean="0"/>
              <a:t>. mosazi</a:t>
            </a:r>
            <a:endParaRPr lang="cs-CZ" sz="3200" dirty="0"/>
          </a:p>
          <a:p>
            <a:r>
              <a:rPr lang="cs-CZ" sz="3200" dirty="0" smtClean="0"/>
              <a:t>Na galvanické pokovování</a:t>
            </a:r>
          </a:p>
          <a:p>
            <a:r>
              <a:rPr lang="cs-CZ" sz="3200" dirty="0"/>
              <a:t>Při výrobě galvanických </a:t>
            </a:r>
            <a:r>
              <a:rPr lang="cs-CZ" sz="3200" dirty="0" smtClean="0"/>
              <a:t>článků</a:t>
            </a:r>
          </a:p>
          <a:p>
            <a:r>
              <a:rPr lang="cs-CZ" sz="3200" dirty="0" smtClean="0"/>
              <a:t>Na výrobu odlitků</a:t>
            </a:r>
          </a:p>
          <a:p>
            <a:endParaRPr lang="cs-CZ" sz="3200" dirty="0"/>
          </a:p>
          <a:p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7057623" y="2478766"/>
            <a:ext cx="2318197" cy="845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7507836" y="3183049"/>
            <a:ext cx="1777284" cy="721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4572000" y="3758187"/>
            <a:ext cx="2614411" cy="695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6368602" y="4337736"/>
            <a:ext cx="1635617" cy="7880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3728433" y="4957534"/>
            <a:ext cx="1687133" cy="8553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3164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Zinek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Nezbytný pro správný vývoj organizmu </a:t>
            </a:r>
          </a:p>
          <a:p>
            <a:r>
              <a:rPr lang="cs-CZ" sz="3200" dirty="0"/>
              <a:t>Je součástí různých slitin např</a:t>
            </a:r>
            <a:r>
              <a:rPr lang="cs-CZ" sz="3200" dirty="0" smtClean="0"/>
              <a:t>. mosazi</a:t>
            </a:r>
            <a:endParaRPr lang="cs-CZ" sz="3200" dirty="0"/>
          </a:p>
          <a:p>
            <a:r>
              <a:rPr lang="cs-CZ" sz="3200" dirty="0" smtClean="0"/>
              <a:t>Na galvanické pokovování</a:t>
            </a:r>
          </a:p>
          <a:p>
            <a:r>
              <a:rPr lang="cs-CZ" sz="3200" dirty="0"/>
              <a:t>Při výrobě galvanických </a:t>
            </a:r>
            <a:r>
              <a:rPr lang="cs-CZ" sz="3200" dirty="0" smtClean="0"/>
              <a:t>článků</a:t>
            </a:r>
          </a:p>
          <a:p>
            <a:r>
              <a:rPr lang="cs-CZ" sz="3200" dirty="0" smtClean="0"/>
              <a:t>Na výrobu odlitků</a:t>
            </a:r>
          </a:p>
          <a:p>
            <a:endParaRPr lang="cs-CZ" sz="32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6614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376717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Cu,Ni,Pb,Zn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VY_32_INOVACE_58_Cu,Ni,Pb,Zn-procvičování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použití těžkých kovů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5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081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Základní fyzikální vlastnosti:</a:t>
            </a:r>
          </a:p>
          <a:p>
            <a:r>
              <a:rPr lang="cs-CZ" sz="3200" dirty="0" smtClean="0"/>
              <a:t>Tepelná vodivost - velmi dobrá</a:t>
            </a:r>
          </a:p>
          <a:p>
            <a:r>
              <a:rPr lang="cs-CZ" sz="3200" dirty="0" smtClean="0"/>
              <a:t>Elektrická vodivost - velmi dobrá 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– velmi dobrá</a:t>
            </a:r>
          </a:p>
          <a:p>
            <a:r>
              <a:rPr lang="cs-CZ" sz="3200" dirty="0" smtClean="0"/>
              <a:t>Odolnost proti korozi – velmi dobrá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1571222" y="3116687"/>
            <a:ext cx="6387922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5" name="Šipka doprava 4"/>
          <p:cNvSpPr/>
          <p:nvPr/>
        </p:nvSpPr>
        <p:spPr>
          <a:xfrm>
            <a:off x="1571222" y="3734814"/>
            <a:ext cx="6593984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>
            <a:off x="1571222" y="4352940"/>
            <a:ext cx="6387922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7" name="Šipka doprava 6"/>
          <p:cNvSpPr/>
          <p:nvPr/>
        </p:nvSpPr>
        <p:spPr>
          <a:xfrm>
            <a:off x="1571222" y="4977566"/>
            <a:ext cx="6980350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3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Základní fyzikální vlastnosti:</a:t>
            </a:r>
          </a:p>
          <a:p>
            <a:r>
              <a:rPr lang="cs-CZ" sz="3200" dirty="0" smtClean="0"/>
              <a:t>Tepelná vodivost - velmi dobrá</a:t>
            </a:r>
          </a:p>
          <a:p>
            <a:r>
              <a:rPr lang="cs-CZ" sz="3200" dirty="0" smtClean="0"/>
              <a:t>Elektrická vodivost - velmi dobrá 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– velmi dobrá</a:t>
            </a:r>
          </a:p>
          <a:p>
            <a:r>
              <a:rPr lang="cs-CZ" sz="3200" dirty="0" smtClean="0"/>
              <a:t>Odolnost proti korozi – velmi dobrá</a:t>
            </a:r>
            <a:endParaRPr lang="cs-CZ" sz="3200" dirty="0"/>
          </a:p>
        </p:txBody>
      </p:sp>
      <p:sp>
        <p:nvSpPr>
          <p:cNvPr id="5" name="Šipka doprava 4"/>
          <p:cNvSpPr/>
          <p:nvPr/>
        </p:nvSpPr>
        <p:spPr>
          <a:xfrm>
            <a:off x="1571222" y="3734814"/>
            <a:ext cx="6593984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6" name="Šipka doprava 5"/>
          <p:cNvSpPr/>
          <p:nvPr/>
        </p:nvSpPr>
        <p:spPr>
          <a:xfrm>
            <a:off x="1571222" y="4352940"/>
            <a:ext cx="6387922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7" name="Šipka doprava 6"/>
          <p:cNvSpPr/>
          <p:nvPr/>
        </p:nvSpPr>
        <p:spPr>
          <a:xfrm>
            <a:off x="1571222" y="4977566"/>
            <a:ext cx="6980350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72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Základní fyzikální vlastnosti:</a:t>
            </a:r>
          </a:p>
          <a:p>
            <a:r>
              <a:rPr lang="cs-CZ" sz="3200" dirty="0" smtClean="0"/>
              <a:t>Tepelná vodivost - velmi dobrá</a:t>
            </a:r>
          </a:p>
          <a:p>
            <a:r>
              <a:rPr lang="cs-CZ" sz="3200" dirty="0" smtClean="0"/>
              <a:t>Elektrická vodivost - velmi dobrá 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– velmi dobrá</a:t>
            </a:r>
          </a:p>
          <a:p>
            <a:r>
              <a:rPr lang="cs-CZ" sz="3200" dirty="0" smtClean="0"/>
              <a:t>Odolnost proti korozi – velmi dobrá</a:t>
            </a:r>
            <a:endParaRPr lang="cs-CZ" sz="3200" dirty="0"/>
          </a:p>
        </p:txBody>
      </p:sp>
      <p:sp>
        <p:nvSpPr>
          <p:cNvPr id="6" name="Šipka doprava 5"/>
          <p:cNvSpPr/>
          <p:nvPr/>
        </p:nvSpPr>
        <p:spPr>
          <a:xfrm>
            <a:off x="1571222" y="4352940"/>
            <a:ext cx="6387922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  <p:sp>
        <p:nvSpPr>
          <p:cNvPr id="7" name="Šipka doprava 6"/>
          <p:cNvSpPr/>
          <p:nvPr/>
        </p:nvSpPr>
        <p:spPr>
          <a:xfrm>
            <a:off x="1571222" y="4977566"/>
            <a:ext cx="6980350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251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Základní fyzikální vlastnosti:</a:t>
            </a:r>
          </a:p>
          <a:p>
            <a:r>
              <a:rPr lang="cs-CZ" sz="3200" dirty="0" smtClean="0"/>
              <a:t>Tepelná vodivost - velmi dobrá</a:t>
            </a:r>
          </a:p>
          <a:p>
            <a:r>
              <a:rPr lang="cs-CZ" sz="3200" dirty="0" smtClean="0"/>
              <a:t>Elektrická vodivost - velmi dobrá 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– velmi dobrá</a:t>
            </a:r>
          </a:p>
          <a:p>
            <a:r>
              <a:rPr lang="cs-CZ" sz="3200" dirty="0" smtClean="0"/>
              <a:t>Odolnost proti korozi – velmi dobrá</a:t>
            </a:r>
            <a:endParaRPr lang="cs-CZ" sz="3200" dirty="0"/>
          </a:p>
        </p:txBody>
      </p:sp>
      <p:sp>
        <p:nvSpPr>
          <p:cNvPr id="7" name="Šipka doprava 6"/>
          <p:cNvSpPr/>
          <p:nvPr/>
        </p:nvSpPr>
        <p:spPr>
          <a:xfrm>
            <a:off x="1571222" y="4977566"/>
            <a:ext cx="6980350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odpověď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17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Základní fyzikální vlastnosti:</a:t>
            </a:r>
          </a:p>
          <a:p>
            <a:r>
              <a:rPr lang="cs-CZ" sz="3200" dirty="0" smtClean="0"/>
              <a:t>Tepelná vodivost - velmi dobrá</a:t>
            </a:r>
          </a:p>
          <a:p>
            <a:r>
              <a:rPr lang="cs-CZ" sz="3200" dirty="0" smtClean="0"/>
              <a:t>Elektrická vodivost - velmi dobrá 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– velmi dobrá</a:t>
            </a:r>
          </a:p>
          <a:p>
            <a:r>
              <a:rPr lang="cs-CZ" sz="3200" dirty="0" smtClean="0"/>
              <a:t>Odolnost proti korozi – velmi dobrá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8788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a použití mědi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redukcí rud</a:t>
            </a:r>
          </a:p>
          <a:p>
            <a:r>
              <a:rPr lang="cs-CZ" sz="3200" dirty="0" smtClean="0"/>
              <a:t>Použití:</a:t>
            </a:r>
          </a:p>
          <a:p>
            <a:r>
              <a:rPr lang="cs-CZ" sz="3200" dirty="0" smtClean="0"/>
              <a:t>V elektrotechnice (lana, kabely, vodiče)</a:t>
            </a:r>
          </a:p>
          <a:p>
            <a:r>
              <a:rPr lang="cs-CZ" sz="3200" dirty="0" smtClean="0"/>
              <a:t>Výroba výměníků, trubek na topení</a:t>
            </a:r>
          </a:p>
          <a:p>
            <a:r>
              <a:rPr lang="cs-CZ" sz="3200" dirty="0" smtClean="0"/>
              <a:t>Na výrobu slitin</a:t>
            </a:r>
            <a:endParaRPr lang="cs-CZ" sz="3200" dirty="0"/>
          </a:p>
        </p:txBody>
      </p:sp>
      <p:sp>
        <p:nvSpPr>
          <p:cNvPr id="4" name="Šipka doprava 3"/>
          <p:cNvSpPr/>
          <p:nvPr/>
        </p:nvSpPr>
        <p:spPr>
          <a:xfrm>
            <a:off x="3464417" y="2498501"/>
            <a:ext cx="2575775" cy="746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5190186" y="3775538"/>
            <a:ext cx="4726180" cy="785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161764" y="4327301"/>
            <a:ext cx="5756856" cy="850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3683357" y="4986212"/>
            <a:ext cx="1068947" cy="742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154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a použití mědi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redukcí rud</a:t>
            </a:r>
          </a:p>
          <a:p>
            <a:r>
              <a:rPr lang="cs-CZ" sz="3200" dirty="0" smtClean="0"/>
              <a:t>Použití:</a:t>
            </a:r>
          </a:p>
          <a:p>
            <a:r>
              <a:rPr lang="cs-CZ" sz="3200" dirty="0" smtClean="0"/>
              <a:t>V elektrotechnice (lana, kabely, vodiče)</a:t>
            </a:r>
          </a:p>
          <a:p>
            <a:r>
              <a:rPr lang="cs-CZ" sz="3200" dirty="0" smtClean="0"/>
              <a:t>Výroba výměníků, trubek na topení</a:t>
            </a:r>
          </a:p>
          <a:p>
            <a:r>
              <a:rPr lang="cs-CZ" sz="3200" dirty="0" smtClean="0"/>
              <a:t>Na výrobu slitin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366" y="2482402"/>
            <a:ext cx="1556197" cy="217867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648" y="4841085"/>
            <a:ext cx="1242718" cy="186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379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392</TotalTime>
  <Words>574</Words>
  <Application>Microsoft Office PowerPoint</Application>
  <PresentationFormat>Širokoúhlá obrazovka</PresentationFormat>
  <Paragraphs>146</Paragraphs>
  <Slides>20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 3</vt:lpstr>
      <vt:lpstr>Iontový efekt</vt:lpstr>
      <vt:lpstr>Cu, Ni, Pb, Zn-procvičování</vt:lpstr>
      <vt:lpstr>Záznamový list výukového materiálu </vt:lpstr>
      <vt:lpstr>Měď</vt:lpstr>
      <vt:lpstr>Měď</vt:lpstr>
      <vt:lpstr>Měď</vt:lpstr>
      <vt:lpstr>Měď</vt:lpstr>
      <vt:lpstr>Měď</vt:lpstr>
      <vt:lpstr>Výroba a použití mědi</vt:lpstr>
      <vt:lpstr>Výroba a použití mědi</vt:lpstr>
      <vt:lpstr>Nikl</vt:lpstr>
      <vt:lpstr>Nikl</vt:lpstr>
      <vt:lpstr>Výroba a použití niklu</vt:lpstr>
      <vt:lpstr>Výroba a použití niklu</vt:lpstr>
      <vt:lpstr>Olovo</vt:lpstr>
      <vt:lpstr>Olovo</vt:lpstr>
      <vt:lpstr>Použití olova</vt:lpstr>
      <vt:lpstr>Použití olova</vt:lpstr>
      <vt:lpstr>Zinek </vt:lpstr>
      <vt:lpstr>Zinek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Cu, Ni, Pb, Zn-procvičování</dc:title>
  <dc:creator>Králová</dc:creator>
  <cp:lastModifiedBy>Králová</cp:lastModifiedBy>
  <cp:revision>14</cp:revision>
  <dcterms:created xsi:type="dcterms:W3CDTF">2013-08-08T10:40:01Z</dcterms:created>
  <dcterms:modified xsi:type="dcterms:W3CDTF">2013-12-04T08:56:33Z</dcterms:modified>
</cp:coreProperties>
</file>