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notesMasterIdLst>
    <p:notesMasterId r:id="rId14"/>
  </p:notesMasterIdLst>
  <p:sldIdLst>
    <p:sldId id="257" r:id="rId2"/>
    <p:sldId id="258" r:id="rId3"/>
    <p:sldId id="259" r:id="rId4"/>
    <p:sldId id="260" r:id="rId5"/>
    <p:sldId id="261" r:id="rId6"/>
    <p:sldId id="266" r:id="rId7"/>
    <p:sldId id="267" r:id="rId8"/>
    <p:sldId id="262" r:id="rId9"/>
    <p:sldId id="264" r:id="rId10"/>
    <p:sldId id="263" r:id="rId11"/>
    <p:sldId id="265" r:id="rId12"/>
    <p:sldId id="268" r:id="rId13"/>
  </p:sldIdLst>
  <p:sldSz cx="12192000" cy="6858000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F90FB03-1079-4599-9F04-2A760E25BF7E}" type="datetimeFigureOut">
              <a:rPr lang="cs-CZ" smtClean="0"/>
              <a:t>15.4.2014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65CC727-8F5A-458B-B058-185CA961AAC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902564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3555" name="Zástupný symbol pro poznámky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0"/>
              </a:spcBef>
            </a:pPr>
            <a:endParaRPr lang="cs-CZ" smtClean="0"/>
          </a:p>
        </p:txBody>
      </p:sp>
      <p:sp>
        <p:nvSpPr>
          <p:cNvPr id="23556" name="Zástupný symbol pro číslo snímku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82AFDDC2-C9EF-4670-81C5-A2ED34C8023F}" type="slidenum">
              <a:rPr lang="cs-CZ" smtClean="0"/>
              <a:pPr eaLnBrk="1" hangingPunct="1"/>
              <a:t>1</a:t>
            </a:fld>
            <a:endParaRPr lang="cs-CZ" smtClean="0"/>
          </a:p>
        </p:txBody>
      </p:sp>
    </p:spTree>
    <p:extLst>
      <p:ext uri="{BB962C8B-B14F-4D97-AF65-F5344CB8AC3E}">
        <p14:creationId xmlns:p14="http://schemas.microsoft.com/office/powerpoint/2010/main" val="412601511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4579" name="Zástupný symbol pro poznámky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cs-CZ" smtClean="0"/>
          </a:p>
        </p:txBody>
      </p:sp>
      <p:sp>
        <p:nvSpPr>
          <p:cNvPr id="24580" name="Zástupný symbol pro číslo snímku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FE354136-B431-4259-9D10-82FDB2E5ECE1}" type="slidenum">
              <a:rPr lang="cs-CZ" smtClean="0"/>
              <a:pPr eaLnBrk="1" hangingPunct="1"/>
              <a:t>2</a:t>
            </a:fld>
            <a:endParaRPr lang="cs-CZ" smtClean="0"/>
          </a:p>
        </p:txBody>
      </p:sp>
    </p:spTree>
    <p:extLst>
      <p:ext uri="{BB962C8B-B14F-4D97-AF65-F5344CB8AC3E}">
        <p14:creationId xmlns:p14="http://schemas.microsoft.com/office/powerpoint/2010/main" val="167941308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98DE6B-13D5-4531-847C-728E8134791A}" type="slidenum">
              <a:rPr lang="cs-CZ" smtClean="0"/>
              <a:pPr/>
              <a:t>12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610497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FD05F1-5A60-41BE-BF8F-60DB64CD9C3C}" type="datetimeFigureOut">
              <a:rPr lang="cs-CZ" smtClean="0"/>
              <a:t>15.4.2014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ECAC62-643B-4615-8078-EA3C55D09A0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026210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ázev a popis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FD05F1-5A60-41BE-BF8F-60DB64CD9C3C}" type="datetimeFigureOut">
              <a:rPr lang="cs-CZ" smtClean="0"/>
              <a:t>15.4.2014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ECAC62-643B-4615-8078-EA3C55D09A0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538639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ce s popis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FD05F1-5A60-41BE-BF8F-60DB64CD9C3C}" type="datetimeFigureOut">
              <a:rPr lang="cs-CZ" smtClean="0"/>
              <a:t>15.4.2014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ECAC62-643B-4615-8078-EA3C55D09A0A}" type="slidenum">
              <a:rPr lang="cs-CZ" smtClean="0"/>
              <a:t>‹#›</a:t>
            </a:fld>
            <a:endParaRPr lang="cs-CZ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0005558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menov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FD05F1-5A60-41BE-BF8F-60DB64CD9C3C}" type="datetimeFigureOut">
              <a:rPr lang="cs-CZ" smtClean="0"/>
              <a:t>15.4.2014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ECAC62-643B-4615-8078-EA3C55D09A0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3871496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menovka s citac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FD05F1-5A60-41BE-BF8F-60DB64CD9C3C}" type="datetimeFigureOut">
              <a:rPr lang="cs-CZ" smtClean="0"/>
              <a:t>15.4.2014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ECAC62-643B-4615-8078-EA3C55D09A0A}" type="slidenum">
              <a:rPr lang="cs-CZ" smtClean="0"/>
              <a:t>‹#›</a:t>
            </a:fld>
            <a:endParaRPr lang="cs-CZ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03300217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ravda nebo neprav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FD05F1-5A60-41BE-BF8F-60DB64CD9C3C}" type="datetimeFigureOut">
              <a:rPr lang="cs-CZ" smtClean="0"/>
              <a:t>15.4.2014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ECAC62-643B-4615-8078-EA3C55D09A0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8694266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FD05F1-5A60-41BE-BF8F-60DB64CD9C3C}" type="datetimeFigureOut">
              <a:rPr lang="cs-CZ" smtClean="0"/>
              <a:t>15.4.2014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ECAC62-643B-4615-8078-EA3C55D09A0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497019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FD05F1-5A60-41BE-BF8F-60DB64CD9C3C}" type="datetimeFigureOut">
              <a:rPr lang="cs-CZ" smtClean="0"/>
              <a:t>15.4.2014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ECAC62-643B-4615-8078-EA3C55D09A0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139934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FD05F1-5A60-41BE-BF8F-60DB64CD9C3C}" type="datetimeFigureOut">
              <a:rPr lang="cs-CZ" smtClean="0"/>
              <a:t>15.4.2014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ECAC62-643B-4615-8078-EA3C55D09A0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90162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FD05F1-5A60-41BE-BF8F-60DB64CD9C3C}" type="datetimeFigureOut">
              <a:rPr lang="cs-CZ" smtClean="0"/>
              <a:t>15.4.2014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ECAC62-643B-4615-8078-EA3C55D09A0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971764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FD05F1-5A60-41BE-BF8F-60DB64CD9C3C}" type="datetimeFigureOut">
              <a:rPr lang="cs-CZ" smtClean="0"/>
              <a:t>15.4.2014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ECAC62-643B-4615-8078-EA3C55D09A0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187095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FD05F1-5A60-41BE-BF8F-60DB64CD9C3C}" type="datetimeFigureOut">
              <a:rPr lang="cs-CZ" smtClean="0"/>
              <a:t>15.4.2014</a:t>
            </a:fld>
            <a:endParaRPr lang="cs-C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ECAC62-643B-4615-8078-EA3C55D09A0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871777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FD05F1-5A60-41BE-BF8F-60DB64CD9C3C}" type="datetimeFigureOut">
              <a:rPr lang="cs-CZ" smtClean="0"/>
              <a:t>15.4.2014</a:t>
            </a:fld>
            <a:endParaRPr lang="cs-C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ECAC62-643B-4615-8078-EA3C55D09A0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427414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FD05F1-5A60-41BE-BF8F-60DB64CD9C3C}" type="datetimeFigureOut">
              <a:rPr lang="cs-CZ" smtClean="0"/>
              <a:t>15.4.2014</a:t>
            </a:fld>
            <a:endParaRPr lang="cs-C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ECAC62-643B-4615-8078-EA3C55D09A0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45365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FD05F1-5A60-41BE-BF8F-60DB64CD9C3C}" type="datetimeFigureOut">
              <a:rPr lang="cs-CZ" smtClean="0"/>
              <a:t>15.4.2014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ECAC62-643B-4615-8078-EA3C55D09A0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022986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cs-CZ" smtClean="0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FD05F1-5A60-41BE-BF8F-60DB64CD9C3C}" type="datetimeFigureOut">
              <a:rPr lang="cs-CZ" smtClean="0"/>
              <a:t>15.4.2014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ECAC62-643B-4615-8078-EA3C55D09A0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979979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FD05F1-5A60-41BE-BF8F-60DB64CD9C3C}" type="datetimeFigureOut">
              <a:rPr lang="cs-CZ" smtClean="0"/>
              <a:t>15.4.2014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FDECAC62-643B-4615-8078-EA3C55D09A0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940546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  <p:sldLayoutId id="2147483690" r:id="rId13"/>
    <p:sldLayoutId id="2147483691" r:id="rId14"/>
    <p:sldLayoutId id="2147483692" r:id="rId15"/>
    <p:sldLayoutId id="2147483693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7" Type="http://schemas.openxmlformats.org/officeDocument/2006/relationships/image" Target="../media/image1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JPG"/><Relationship Id="rId5" Type="http://schemas.openxmlformats.org/officeDocument/2006/relationships/image" Target="../media/image8.WMF"/><Relationship Id="rId4" Type="http://schemas.openxmlformats.org/officeDocument/2006/relationships/image" Target="../media/image7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Nadpis 1"/>
          <p:cNvSpPr>
            <a:spLocks noGrp="1"/>
          </p:cNvSpPr>
          <p:nvPr>
            <p:ph type="ctrTitle"/>
          </p:nvPr>
        </p:nvSpPr>
        <p:spPr>
          <a:xfrm>
            <a:off x="2209800" y="3933057"/>
            <a:ext cx="7772400" cy="1323975"/>
          </a:xfrm>
        </p:spPr>
        <p:txBody>
          <a:bodyPr/>
          <a:lstStyle/>
          <a:p>
            <a:pPr eaLnBrk="1" hangingPunct="1"/>
            <a:r>
              <a:rPr lang="cs-CZ" dirty="0" smtClean="0"/>
              <a:t>Výtahy</a:t>
            </a:r>
            <a:endParaRPr lang="cs-CZ" dirty="0" smtClean="0">
              <a:solidFill>
                <a:schemeClr val="tx1"/>
              </a:solidFill>
            </a:endParaRPr>
          </a:p>
        </p:txBody>
      </p:sp>
      <p:pic>
        <p:nvPicPr>
          <p:cNvPr id="9219" name="Obrázek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4350" y="476251"/>
            <a:ext cx="6083300" cy="1484313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20" name="TextovéPole 4"/>
          <p:cNvSpPr txBox="1">
            <a:spLocks noChangeArrowheads="1"/>
          </p:cNvSpPr>
          <p:nvPr/>
        </p:nvSpPr>
        <p:spPr bwMode="auto">
          <a:xfrm>
            <a:off x="3719514" y="2636839"/>
            <a:ext cx="496887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cs-CZ" b="1" dirty="0" smtClean="0">
                <a:latin typeface="Calibri" pitchFamily="34" charset="0"/>
              </a:rPr>
              <a:t>VY_32_INOVACE_224_Výtahy</a:t>
            </a:r>
            <a:endParaRPr lang="cs-CZ" b="1" dirty="0">
              <a:latin typeface="Calibri" pitchFamily="34" charset="0"/>
            </a:endParaRPr>
          </a:p>
        </p:txBody>
      </p:sp>
      <p:sp>
        <p:nvSpPr>
          <p:cNvPr id="9221" name="TextovéPole 5"/>
          <p:cNvSpPr txBox="1">
            <a:spLocks noChangeArrowheads="1"/>
          </p:cNvSpPr>
          <p:nvPr/>
        </p:nvSpPr>
        <p:spPr bwMode="auto">
          <a:xfrm>
            <a:off x="7176295" y="5615345"/>
            <a:ext cx="3024188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cs-CZ" dirty="0">
                <a:latin typeface="Calibri" pitchFamily="34" charset="0"/>
              </a:rPr>
              <a:t>Autor: ing. </a:t>
            </a:r>
            <a:r>
              <a:rPr lang="cs-CZ" dirty="0" smtClean="0">
                <a:latin typeface="Calibri" pitchFamily="34" charset="0"/>
              </a:rPr>
              <a:t>Milan </a:t>
            </a:r>
            <a:r>
              <a:rPr lang="cs-CZ" dirty="0" err="1" smtClean="0">
                <a:latin typeface="Calibri" pitchFamily="34" charset="0"/>
              </a:rPr>
              <a:t>Šeuer</a:t>
            </a:r>
            <a:endParaRPr lang="cs-CZ" dirty="0">
              <a:latin typeface="Calibri" pitchFamily="34" charset="0"/>
            </a:endParaRPr>
          </a:p>
        </p:txBody>
      </p:sp>
      <p:pic>
        <p:nvPicPr>
          <p:cNvPr id="922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8934" y="2032794"/>
            <a:ext cx="1727200" cy="19478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04764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Další druhy výtahů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cs-CZ" sz="3200" dirty="0" smtClean="0"/>
              <a:t>Důlní výtah se používá pro přepravu osob v dolech. Má dva bubny na navíjení a odvíjení lana. Výtahová šachta je na všech stranách ohrazena, kvůli bezpečnosti</a:t>
            </a:r>
          </a:p>
          <a:p>
            <a:r>
              <a:rPr lang="cs-CZ" sz="3200" dirty="0" smtClean="0"/>
              <a:t>Výtah s bezpečnostním mechanismem – při zvětšení rychlosti nebo jiném nebezpečí se kabina zastaví. Kromě výtahového lana má výtah i pomocné lano</a:t>
            </a:r>
            <a:endParaRPr lang="cs-CZ" sz="3200" dirty="0"/>
          </a:p>
        </p:txBody>
      </p:sp>
    </p:spTree>
    <p:extLst>
      <p:ext uri="{BB962C8B-B14F-4D97-AF65-F5344CB8AC3E}">
        <p14:creationId xmlns:p14="http://schemas.microsoft.com/office/powerpoint/2010/main" val="312519575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Bezpečnost výtahů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sz="3200" dirty="0" smtClean="0"/>
              <a:t>Bezpečnost je zaručena pravidelnou údržbou výtahů přesně stanoveným a úředně schváleným řádem</a:t>
            </a:r>
          </a:p>
          <a:p>
            <a:r>
              <a:rPr lang="cs-CZ" sz="3200" dirty="0" smtClean="0"/>
              <a:t>Dveře výtahu jsou zablokovány proti otevření, pokud se výtah pohybuje</a:t>
            </a:r>
          </a:p>
          <a:p>
            <a:r>
              <a:rPr lang="cs-CZ" sz="3200" dirty="0" smtClean="0"/>
              <a:t>Je přesně určená nosnost výtahu, která nesmí být překročena</a:t>
            </a:r>
            <a:endParaRPr lang="cs-CZ" sz="3200" dirty="0"/>
          </a:p>
        </p:txBody>
      </p:sp>
    </p:spTree>
    <p:extLst>
      <p:ext uri="{BB962C8B-B14F-4D97-AF65-F5344CB8AC3E}">
        <p14:creationId xmlns:p14="http://schemas.microsoft.com/office/powerpoint/2010/main" val="132223422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dirty="0"/>
              <a:t>Seznam literatury a zdrojů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4294967295"/>
          </p:nvPr>
        </p:nvSpPr>
        <p:spPr>
          <a:xfrm>
            <a:off x="1981200" y="1600201"/>
            <a:ext cx="8229600" cy="4525963"/>
          </a:xfrm>
          <a:prstGeom prst="rect">
            <a:avLst/>
          </a:prstGeom>
        </p:spPr>
        <p:txBody>
          <a:bodyPr/>
          <a:lstStyle/>
          <a:p>
            <a:r>
              <a:rPr lang="cs-CZ" sz="2800" dirty="0">
                <a:solidFill>
                  <a:srgbClr val="FF0000"/>
                </a:solidFill>
              </a:rPr>
              <a:t>Materiál je určen pro bezplatné používání pro potřeby výuky a pro vzdělávání na všech typech škol a školských zařízeních. Jakékoliv další využití podléhá autorskému zákonu</a:t>
            </a:r>
            <a:r>
              <a:rPr lang="cs-CZ" sz="2800" dirty="0" smtClean="0">
                <a:solidFill>
                  <a:srgbClr val="FF0000"/>
                </a:solidFill>
              </a:rPr>
              <a:t>.</a:t>
            </a:r>
          </a:p>
          <a:p>
            <a:r>
              <a:rPr lang="cs-CZ" sz="2800" dirty="0" smtClean="0">
                <a:solidFill>
                  <a:schemeClr val="tx2"/>
                </a:solidFill>
              </a:rPr>
              <a:t>J. Doleček, Z. Holoubek: Strojnictví II</a:t>
            </a:r>
          </a:p>
          <a:p>
            <a:r>
              <a:rPr lang="cs-CZ" sz="2800" dirty="0" smtClean="0">
                <a:solidFill>
                  <a:schemeClr val="tx2"/>
                </a:solidFill>
              </a:rPr>
              <a:t>Obrázky použity z knihovny </a:t>
            </a:r>
            <a:r>
              <a:rPr lang="cs-CZ" sz="2800" dirty="0" smtClean="0">
                <a:solidFill>
                  <a:schemeClr val="tx2"/>
                </a:solidFill>
              </a:rPr>
              <a:t>Klipartu a vlastní</a:t>
            </a:r>
            <a:endParaRPr lang="cs-CZ" sz="2800" dirty="0">
              <a:solidFill>
                <a:schemeClr val="tx2"/>
              </a:solidFill>
            </a:endParaRPr>
          </a:p>
          <a:p>
            <a:pPr marL="0" indent="0">
              <a:buNone/>
            </a:pPr>
            <a:endParaRPr lang="cs-CZ" sz="2800" dirty="0"/>
          </a:p>
          <a:p>
            <a:pPr marL="0" indent="0">
              <a:buNone/>
            </a:pPr>
            <a:endParaRPr lang="cs-CZ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3770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Nadpis 1"/>
          <p:cNvSpPr>
            <a:spLocks noGrp="1"/>
          </p:cNvSpPr>
          <p:nvPr>
            <p:ph type="title"/>
          </p:nvPr>
        </p:nvSpPr>
        <p:spPr>
          <a:xfrm>
            <a:off x="2855641" y="260648"/>
            <a:ext cx="6512511" cy="1143000"/>
          </a:xfrm>
        </p:spPr>
        <p:txBody>
          <a:bodyPr/>
          <a:lstStyle/>
          <a:p>
            <a:pPr eaLnBrk="1" hangingPunct="1"/>
            <a:r>
              <a:rPr lang="cs-CZ" sz="1800" b="1" dirty="0"/>
              <a:t>Záznamový list výukového materiálu</a:t>
            </a:r>
            <a:br>
              <a:rPr lang="cs-CZ" sz="1800" b="1" dirty="0"/>
            </a:br>
            <a:endParaRPr lang="cs-CZ" sz="1800" dirty="0"/>
          </a:p>
        </p:txBody>
      </p:sp>
      <p:graphicFrame>
        <p:nvGraphicFramePr>
          <p:cNvPr id="3122" name="Group 50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83182803"/>
              </p:ext>
            </p:extLst>
          </p:nvPr>
        </p:nvGraphicFramePr>
        <p:xfrm>
          <a:off x="2639616" y="1484785"/>
          <a:ext cx="6400800" cy="4843467"/>
        </p:xfrm>
        <a:graphic>
          <a:graphicData uri="http://schemas.openxmlformats.org/drawingml/2006/table">
            <a:tbl>
              <a:tblPr/>
              <a:tblGrid>
                <a:gridCol w="2303992"/>
                <a:gridCol w="4096808"/>
              </a:tblGrid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Název školy</a:t>
                      </a:r>
                    </a:p>
                  </a:txBody>
                  <a:tcPr marL="53340" marR="5334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Střední škola technická a </a:t>
                      </a: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zemědělská Mohelnice</a:t>
                      </a:r>
                      <a:endParaRPr kumimoji="0" lang="cs-CZ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53340" marR="5334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Číslo projektu</a:t>
                      </a:r>
                      <a:endParaRPr kumimoji="0" lang="cs-CZ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340" marR="5334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CZ.1.07/1.5.00/34.0064</a:t>
                      </a:r>
                    </a:p>
                  </a:txBody>
                  <a:tcPr marL="53340" marR="5334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Název šablony klíčové aktivity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340" marR="5334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Inovace </a:t>
                      </a: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a zkvalitnění výuky prostřednictvím ICT (III/2) </a:t>
                      </a:r>
                    </a:p>
                  </a:txBody>
                  <a:tcPr marL="53340" marR="5334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Název výukového materiálu</a:t>
                      </a:r>
                      <a:endParaRPr kumimoji="0" lang="cs-CZ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340" marR="5334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Výtahy</a:t>
                      </a:r>
                    </a:p>
                  </a:txBody>
                  <a:tcPr marL="53340" marR="5334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Označení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340" marR="5334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VY_32_INOVACE_224_Výtahy</a:t>
                      </a:r>
                      <a:endParaRPr kumimoji="0" lang="cs-CZ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340" marR="5334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Vzdělávací obor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340" marR="5334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Mechanik seřizovač, Obráběč kovů, Nástrojař</a:t>
                      </a:r>
                    </a:p>
                  </a:txBody>
                  <a:tcPr marL="53340" marR="5334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Tematický okruh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340" marR="5334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Strojnictví II</a:t>
                      </a:r>
                    </a:p>
                  </a:txBody>
                  <a:tcPr marL="53340" marR="5334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Ročník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340" marR="5334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Třetí</a:t>
                      </a:r>
                      <a:endParaRPr kumimoji="0" lang="cs-CZ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340" marR="5334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Autor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340" marR="5334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Ing. Milan </a:t>
                      </a:r>
                      <a:r>
                        <a:rPr kumimoji="0" 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Šeuer</a:t>
                      </a:r>
                      <a:endParaRPr kumimoji="0" lang="cs-CZ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340" marR="5334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Datum ověření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340" marR="5334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22.10.2013</a:t>
                      </a:r>
                      <a:endParaRPr kumimoji="0" lang="cs-CZ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340" marR="5334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8558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Anotace / metodický popis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340" marR="5334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Výukový list vhodný pro žáky </a:t>
                      </a: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středních technických škol. </a:t>
                      </a: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Učební text zahrnuje problematiku </a:t>
                      </a: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dopravních strojů.</a:t>
                      </a:r>
                      <a:endParaRPr kumimoji="0" lang="cs-CZ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340" marR="5334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Podpis autora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340" marR="5334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340" marR="5334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Podpis ředitele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340" marR="5334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340" marR="5334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52168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Výtahy 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sz="3200" dirty="0" smtClean="0"/>
              <a:t>Výtah je strojní zařízení, které slouží ke svislé přepravě osob nebo jiného nákladu</a:t>
            </a:r>
          </a:p>
          <a:p>
            <a:r>
              <a:rPr lang="cs-CZ" sz="3200" dirty="0" smtClean="0"/>
              <a:t>Hlavní části výtahu:</a:t>
            </a:r>
          </a:p>
          <a:p>
            <a:r>
              <a:rPr lang="cs-CZ" sz="3200" dirty="0" smtClean="0"/>
              <a:t>Výtahový stroj</a:t>
            </a:r>
          </a:p>
          <a:p>
            <a:r>
              <a:rPr lang="cs-CZ" sz="3200" dirty="0" smtClean="0"/>
              <a:t>Klec (kabina)</a:t>
            </a:r>
          </a:p>
          <a:p>
            <a:r>
              <a:rPr lang="cs-CZ" sz="3200" dirty="0" smtClean="0"/>
              <a:t>Zařízení výtahové šachty</a:t>
            </a:r>
            <a:endParaRPr lang="cs-CZ" sz="3200" dirty="0"/>
          </a:p>
        </p:txBody>
      </p:sp>
    </p:spTree>
    <p:extLst>
      <p:ext uri="{BB962C8B-B14F-4D97-AF65-F5344CB8AC3E}">
        <p14:creationId xmlns:p14="http://schemas.microsoft.com/office/powerpoint/2010/main" val="40700071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Výtahový stroj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677334" y="1532587"/>
            <a:ext cx="8596668" cy="4508776"/>
          </a:xfrm>
        </p:spPr>
        <p:txBody>
          <a:bodyPr>
            <a:normAutofit lnSpcReduction="10000"/>
          </a:bodyPr>
          <a:lstStyle/>
          <a:p>
            <a:r>
              <a:rPr lang="cs-CZ" sz="3200" dirty="0" smtClean="0"/>
              <a:t>Zdvihá a spouští klec</a:t>
            </a:r>
          </a:p>
          <a:p>
            <a:r>
              <a:rPr lang="cs-CZ" sz="3200" dirty="0" smtClean="0"/>
              <a:t>Skládá se z:</a:t>
            </a:r>
          </a:p>
          <a:p>
            <a:r>
              <a:rPr lang="cs-CZ" sz="3200" dirty="0" smtClean="0"/>
              <a:t>Elektromotoru</a:t>
            </a:r>
          </a:p>
          <a:p>
            <a:r>
              <a:rPr lang="cs-CZ" sz="3200" dirty="0" smtClean="0"/>
              <a:t>Šnekového převodu</a:t>
            </a:r>
          </a:p>
          <a:p>
            <a:r>
              <a:rPr lang="cs-CZ" sz="3200" dirty="0" smtClean="0"/>
              <a:t>Hnacího kotouče</a:t>
            </a:r>
          </a:p>
          <a:p>
            <a:r>
              <a:rPr lang="cs-CZ" sz="3200" dirty="0" smtClean="0"/>
              <a:t>Na kotouč se na jedné straně lano navíjí a na druhé odvíjí</a:t>
            </a:r>
          </a:p>
          <a:p>
            <a:r>
              <a:rPr lang="cs-CZ" sz="3200" dirty="0" smtClean="0"/>
              <a:t>Dopravní rychlost je obvykle 1,6 m/s</a:t>
            </a:r>
            <a:endParaRPr lang="cs-CZ" sz="3200" dirty="0"/>
          </a:p>
        </p:txBody>
      </p:sp>
    </p:spTree>
    <p:extLst>
      <p:ext uri="{BB962C8B-B14F-4D97-AF65-F5344CB8AC3E}">
        <p14:creationId xmlns:p14="http://schemas.microsoft.com/office/powerpoint/2010/main" val="31930457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Výtahová klec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cs-CZ" sz="3200" dirty="0" smtClean="0"/>
              <a:t>Je zavěšená na ocelovém laně</a:t>
            </a:r>
          </a:p>
          <a:p>
            <a:r>
              <a:rPr lang="cs-CZ" sz="3200" dirty="0" smtClean="0"/>
              <a:t>Je vyvážená protizávažím (</a:t>
            </a:r>
            <a:r>
              <a:rPr lang="cs-CZ" sz="3200" smtClean="0"/>
              <a:t>většinou betonovým)</a:t>
            </a:r>
            <a:endParaRPr lang="cs-CZ" sz="3200" dirty="0" smtClean="0"/>
          </a:p>
          <a:p>
            <a:r>
              <a:rPr lang="cs-CZ" sz="3200" dirty="0" smtClean="0"/>
              <a:t>Pohybuje se ve výtahové šachtě</a:t>
            </a:r>
          </a:p>
          <a:p>
            <a:r>
              <a:rPr lang="cs-CZ" sz="3200" dirty="0" smtClean="0"/>
              <a:t>Má ocelovou kostru</a:t>
            </a:r>
          </a:p>
          <a:p>
            <a:r>
              <a:rPr lang="cs-CZ" sz="3200" dirty="0" smtClean="0"/>
              <a:t>Nákladní klece jsou celoocelové</a:t>
            </a:r>
          </a:p>
          <a:p>
            <a:r>
              <a:rPr lang="cs-CZ" sz="3200" dirty="0" smtClean="0"/>
              <a:t>Osobní klece bývají komfortnější</a:t>
            </a:r>
            <a:endParaRPr lang="cs-CZ" sz="3200" dirty="0"/>
          </a:p>
        </p:txBody>
      </p:sp>
    </p:spTree>
    <p:extLst>
      <p:ext uri="{BB962C8B-B14F-4D97-AF65-F5344CB8AC3E}">
        <p14:creationId xmlns:p14="http://schemas.microsoft.com/office/powerpoint/2010/main" val="25642742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2737" y="115910"/>
            <a:ext cx="4971513" cy="66286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717904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4556" y="128789"/>
            <a:ext cx="4932877" cy="65771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401459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Další druhy výtahů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cs-CZ" sz="3200" dirty="0" smtClean="0"/>
              <a:t>Ruční výtahy se používají v hotelích, administrativních budovách nebo na poštách</a:t>
            </a:r>
          </a:p>
          <a:p>
            <a:r>
              <a:rPr lang="cs-CZ" sz="3200" dirty="0" smtClean="0"/>
              <a:t>Oběžný výtah (</a:t>
            </a:r>
            <a:r>
              <a:rPr lang="cs-CZ" sz="3200" dirty="0" err="1" smtClean="0"/>
              <a:t>paternoster</a:t>
            </a:r>
            <a:r>
              <a:rPr lang="cs-CZ" sz="3200" dirty="0" smtClean="0"/>
              <a:t>) se používá ve frekventovaných budovách, k plynulé dopravě osob. Do výtahu se nastupuje za pohybu a proto je </a:t>
            </a:r>
            <a:r>
              <a:rPr lang="cs-CZ" sz="3200" dirty="0" err="1" smtClean="0"/>
              <a:t>málá</a:t>
            </a:r>
            <a:r>
              <a:rPr lang="cs-CZ" sz="3200" dirty="0" smtClean="0"/>
              <a:t> dopravní rychlost, asi 0,3 m/s</a:t>
            </a:r>
            <a:endParaRPr lang="cs-CZ" sz="3200" dirty="0"/>
          </a:p>
        </p:txBody>
      </p:sp>
    </p:spTree>
    <p:extLst>
      <p:ext uri="{BB962C8B-B14F-4D97-AF65-F5344CB8AC3E}">
        <p14:creationId xmlns:p14="http://schemas.microsoft.com/office/powerpoint/2010/main" val="295445149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3498" y="618186"/>
            <a:ext cx="2178184" cy="2214731"/>
          </a:xfrm>
          <a:prstGeom prst="rect">
            <a:avLst/>
          </a:prstGeom>
        </p:spPr>
      </p:pic>
      <p:pic>
        <p:nvPicPr>
          <p:cNvPr id="3" name="Obrázek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79462" y="3661736"/>
            <a:ext cx="1641788" cy="2388055"/>
          </a:xfrm>
          <a:prstGeom prst="rect">
            <a:avLst/>
          </a:prstGeom>
        </p:spPr>
      </p:pic>
      <p:pic>
        <p:nvPicPr>
          <p:cNvPr id="4" name="Obrázek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14763" y="948049"/>
            <a:ext cx="1821853" cy="1884868"/>
          </a:xfrm>
          <a:prstGeom prst="rect">
            <a:avLst/>
          </a:prstGeom>
        </p:spPr>
      </p:pic>
      <p:pic>
        <p:nvPicPr>
          <p:cNvPr id="5" name="Obrázek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7033" y="3661736"/>
            <a:ext cx="1552719" cy="2721983"/>
          </a:xfrm>
          <a:prstGeom prst="rect">
            <a:avLst/>
          </a:prstGeom>
        </p:spPr>
      </p:pic>
      <p:pic>
        <p:nvPicPr>
          <p:cNvPr id="6" name="Obrázek 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6219" y="3671306"/>
            <a:ext cx="1937437" cy="2712413"/>
          </a:xfrm>
          <a:prstGeom prst="rect">
            <a:avLst/>
          </a:prstGeom>
        </p:spPr>
      </p:pic>
      <p:pic>
        <p:nvPicPr>
          <p:cNvPr id="7" name="Obrázek 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309861" y="330138"/>
            <a:ext cx="2095500" cy="2790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4390357"/>
      </p:ext>
    </p:extLst>
  </p:cSld>
  <p:clrMapOvr>
    <a:masterClrMapping/>
  </p:clrMapOvr>
</p:sld>
</file>

<file path=ppt/theme/theme1.xml><?xml version="1.0" encoding="utf-8"?>
<a:theme xmlns:a="http://schemas.openxmlformats.org/drawingml/2006/main" name="Faseta">
  <a:themeElements>
    <a:clrScheme name="Faseta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F496CB"/>
      </a:accent1>
      <a:accent2>
        <a:srgbClr val="BC356F"/>
      </a:accent2>
      <a:accent3>
        <a:srgbClr val="E65331"/>
      </a:accent3>
      <a:accent4>
        <a:srgbClr val="F27E19"/>
      </a:accent4>
      <a:accent5>
        <a:srgbClr val="F2AC19"/>
      </a:accent5>
      <a:accent6>
        <a:srgbClr val="BC80E0"/>
      </a:accent6>
      <a:hlink>
        <a:srgbClr val="EF5285"/>
      </a:hlink>
      <a:folHlink>
        <a:srgbClr val="F77F90"/>
      </a:folHlink>
    </a:clrScheme>
    <a:fontScheme name="Faseta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seta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23659B44-6E34-4CE8-8F0D-387DA7996826}"/>
    </a:ext>
  </a:extLst>
</a:theme>
</file>

<file path=ppt/theme/theme2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150</TotalTime>
  <Words>368</Words>
  <Application>Microsoft Office PowerPoint</Application>
  <PresentationFormat>Širokoúhlá obrazovka</PresentationFormat>
  <Paragraphs>66</Paragraphs>
  <Slides>12</Slides>
  <Notes>3</Notes>
  <HiddenSlides>0</HiddenSlides>
  <MMClips>0</MMClips>
  <ScaleCrop>false</ScaleCrop>
  <HeadingPairs>
    <vt:vector size="6" baseType="variant">
      <vt:variant>
        <vt:lpstr>Použitá písma</vt:lpstr>
      </vt:variant>
      <vt:variant>
        <vt:i4>5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12</vt:i4>
      </vt:variant>
    </vt:vector>
  </HeadingPairs>
  <TitlesOfParts>
    <vt:vector size="18" baseType="lpstr">
      <vt:lpstr>Arial</vt:lpstr>
      <vt:lpstr>Calibri</vt:lpstr>
      <vt:lpstr>Times New Roman</vt:lpstr>
      <vt:lpstr>Trebuchet MS</vt:lpstr>
      <vt:lpstr>Wingdings 3</vt:lpstr>
      <vt:lpstr>Faseta</vt:lpstr>
      <vt:lpstr>Výtahy</vt:lpstr>
      <vt:lpstr>Záznamový list výukového materiálu </vt:lpstr>
      <vt:lpstr>Výtahy </vt:lpstr>
      <vt:lpstr>Výtahový stroj</vt:lpstr>
      <vt:lpstr>Výtahová klec</vt:lpstr>
      <vt:lpstr>Prezentace aplikace PowerPoint</vt:lpstr>
      <vt:lpstr>Prezentace aplikace PowerPoint</vt:lpstr>
      <vt:lpstr>Další druhy výtahů</vt:lpstr>
      <vt:lpstr>Prezentace aplikace PowerPoint</vt:lpstr>
      <vt:lpstr>Další druhy výtahů</vt:lpstr>
      <vt:lpstr>Bezpečnost výtahů</vt:lpstr>
      <vt:lpstr>Seznam literatury a zdrojů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Výtahy</dc:title>
  <dc:creator>Králová</dc:creator>
  <cp:lastModifiedBy>Králová</cp:lastModifiedBy>
  <cp:revision>10</cp:revision>
  <dcterms:created xsi:type="dcterms:W3CDTF">2013-08-17T07:23:32Z</dcterms:created>
  <dcterms:modified xsi:type="dcterms:W3CDTF">2014-04-15T08:16:36Z</dcterms:modified>
</cp:coreProperties>
</file>