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F149D-1822-4B6C-ACD8-341AA8619B6B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03ED0E-0613-40F2-96C7-84E9BF6502C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3910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101562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047326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26F05-3DCA-43EA-8530-8FF3C333F502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17FE1-1DA3-4AB8-B5CF-46241CC5A25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1657350" y="3933057"/>
            <a:ext cx="5829300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dirty="0" smtClean="0"/>
              <a:t>Procvičování </a:t>
            </a:r>
            <a:r>
              <a:rPr lang="cs-CZ" dirty="0" smtClean="0"/>
              <a:t>(</a:t>
            </a:r>
            <a:r>
              <a:rPr lang="cs-CZ" dirty="0" smtClean="0"/>
              <a:t>22</a:t>
            </a:r>
            <a:r>
              <a:rPr lang="cs-CZ" dirty="0" smtClean="0"/>
              <a:t>1</a:t>
            </a:r>
            <a:r>
              <a:rPr lang="cs-CZ" dirty="0" smtClean="0"/>
              <a:t>, </a:t>
            </a:r>
            <a:r>
              <a:rPr lang="cs-CZ" dirty="0" smtClean="0"/>
              <a:t>22</a:t>
            </a:r>
            <a:r>
              <a:rPr lang="cs-CZ" dirty="0" smtClean="0"/>
              <a:t>2</a:t>
            </a:r>
            <a:r>
              <a:rPr lang="cs-CZ" dirty="0" smtClean="0"/>
              <a:t>)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763" y="476252"/>
            <a:ext cx="4562475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789636" y="2636840"/>
            <a:ext cx="4806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VY_32_INOVACE_231_Procvičování (</a:t>
            </a:r>
            <a:r>
              <a:rPr lang="cs-CZ" b="1" dirty="0" smtClean="0">
                <a:latin typeface="Calibri" pitchFamily="34" charset="0"/>
              </a:rPr>
              <a:t>22</a:t>
            </a:r>
            <a:r>
              <a:rPr lang="cs-CZ" b="1" dirty="0" smtClean="0">
                <a:latin typeface="Calibri" pitchFamily="34" charset="0"/>
              </a:rPr>
              <a:t>1</a:t>
            </a:r>
            <a:r>
              <a:rPr lang="cs-CZ" b="1" dirty="0" smtClean="0">
                <a:latin typeface="Calibri" pitchFamily="34" charset="0"/>
              </a:rPr>
              <a:t>, </a:t>
            </a:r>
            <a:r>
              <a:rPr lang="cs-CZ" b="1" dirty="0" smtClean="0">
                <a:latin typeface="Calibri" pitchFamily="34" charset="0"/>
              </a:rPr>
              <a:t>22</a:t>
            </a:r>
            <a:r>
              <a:rPr lang="cs-CZ" b="1" dirty="0" smtClean="0">
                <a:latin typeface="Calibri" pitchFamily="34" charset="0"/>
              </a:rPr>
              <a:t>2</a:t>
            </a:r>
            <a:r>
              <a:rPr lang="cs-CZ" b="1" dirty="0" smtClean="0">
                <a:latin typeface="Calibri" pitchFamily="34" charset="0"/>
              </a:rPr>
              <a:t>)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4500562" y="5589588"/>
            <a:ext cx="32039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82" y="2277492"/>
            <a:ext cx="12954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668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Můžou být buď ruční nebo strojní</a:t>
            </a:r>
          </a:p>
          <a:p>
            <a:r>
              <a:rPr lang="cs-CZ" dirty="0" smtClean="0"/>
              <a:t>Používají se ve stavebnictví, při montážích apod.</a:t>
            </a:r>
          </a:p>
          <a:p>
            <a:r>
              <a:rPr lang="cs-CZ" dirty="0" smtClean="0"/>
              <a:t>Břemena se zvedají pomocí lana, které se navíjí na buben</a:t>
            </a:r>
          </a:p>
          <a:p>
            <a:r>
              <a:rPr lang="cs-CZ" dirty="0" smtClean="0"/>
              <a:t>Klasickým příkladem navíjedla je ruční vrátek, který se používá třeba při vytahování vody ze studny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Navíjedla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781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Je to volně otočné kolo s drážkou po obvodě, ve které se pohybuje lano, řetěz nebo provaz</a:t>
            </a:r>
          </a:p>
          <a:p>
            <a:r>
              <a:rPr lang="cs-CZ" dirty="0" smtClean="0"/>
              <a:t>Může být buď pevná nebo volná</a:t>
            </a:r>
          </a:p>
          <a:p>
            <a:r>
              <a:rPr lang="cs-CZ" dirty="0" smtClean="0"/>
              <a:t>Pevná kladka je pevně uchycená na nějaké konstrukci a lano se může volně pohybovat v drážce</a:t>
            </a:r>
          </a:p>
          <a:p>
            <a:r>
              <a:rPr lang="cs-CZ" dirty="0" smtClean="0"/>
              <a:t>Volná kladka se pohybuje na laně, kterého jeden konec je upevněný a na druhý působí síla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Kladkostroj</a:t>
            </a:r>
            <a:endParaRPr lang="cs-CZ" dirty="0"/>
          </a:p>
        </p:txBody>
      </p:sp>
      <p:sp>
        <p:nvSpPr>
          <p:cNvPr id="4" name="Šipka doprava 3"/>
          <p:cNvSpPr/>
          <p:nvPr/>
        </p:nvSpPr>
        <p:spPr>
          <a:xfrm>
            <a:off x="5076056" y="1916832"/>
            <a:ext cx="3384376" cy="7200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4427984" y="2348880"/>
            <a:ext cx="4176464" cy="7200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3347864" y="2852936"/>
            <a:ext cx="3168352" cy="7200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>
            <a:off x="899592" y="3356992"/>
            <a:ext cx="2304256" cy="79208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7"/>
          <p:cNvSpPr/>
          <p:nvPr/>
        </p:nvSpPr>
        <p:spPr>
          <a:xfrm>
            <a:off x="971600" y="4725144"/>
            <a:ext cx="2160240" cy="86409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 descr="C:\Users\Kralova\AppData\Local\Microsoft\Windows\Temporary Internet Files\Content.IE5\G7X2LX9N\MP90039018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2188840" cy="15613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327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Je to volně otočné kolo s drážkou po obvodě, ve které se pohybuje lano, řetěz nebo provaz</a:t>
            </a:r>
          </a:p>
          <a:p>
            <a:r>
              <a:rPr lang="cs-CZ" dirty="0" smtClean="0"/>
              <a:t>Může být buď pevná nebo volná</a:t>
            </a:r>
          </a:p>
          <a:p>
            <a:r>
              <a:rPr lang="cs-CZ" dirty="0" smtClean="0"/>
              <a:t>Pevná kladka je pevně uchycená na nějaké konstrukci a lano se může volně pohybovat v drážce</a:t>
            </a:r>
          </a:p>
          <a:p>
            <a:r>
              <a:rPr lang="cs-CZ" dirty="0" smtClean="0"/>
              <a:t>Volná kladka se pohybuje na laně, kterého jeden konec je upevněný a na druhý působí síla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Kladkostroj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327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Obrázky </a:t>
            </a:r>
            <a:r>
              <a:rPr lang="cs-CZ" dirty="0" smtClean="0">
                <a:solidFill>
                  <a:schemeClr val="tx2"/>
                </a:solidFill>
              </a:rPr>
              <a:t>použity z knihovny Klipartu</a:t>
            </a:r>
            <a:endParaRPr lang="cs-CZ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141731" y="260648"/>
            <a:ext cx="4884383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3169391"/>
              </p:ext>
            </p:extLst>
          </p:nvPr>
        </p:nvGraphicFramePr>
        <p:xfrm>
          <a:off x="1979712" y="1571610"/>
          <a:ext cx="5521246" cy="4864702"/>
        </p:xfrm>
        <a:graphic>
          <a:graphicData uri="http://schemas.openxmlformats.org/drawingml/2006/table">
            <a:tbl>
              <a:tblPr/>
              <a:tblGrid>
                <a:gridCol w="1987393"/>
                <a:gridCol w="3533853"/>
              </a:tblGrid>
              <a:tr h="364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8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Procvičování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(221,222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VY_32_INOVACE_231_Procvičování (221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222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67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8.10.2013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68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procvičování dané problematiky.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4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0005" marR="4000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2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Dopravní stroje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Základní rozdělení:</a:t>
            </a:r>
          </a:p>
          <a:p>
            <a:r>
              <a:rPr lang="cs-CZ" sz="3600" dirty="0" smtClean="0"/>
              <a:t>Stroje pro dopravu látek tuhých</a:t>
            </a:r>
          </a:p>
          <a:p>
            <a:r>
              <a:rPr lang="cs-CZ" sz="3600" dirty="0" smtClean="0"/>
              <a:t>Stroje pro dopravu látek kapalných</a:t>
            </a:r>
          </a:p>
          <a:p>
            <a:r>
              <a:rPr lang="cs-CZ" sz="3600" dirty="0" smtClean="0"/>
              <a:t>Stroje pro dopravu látek plynných</a:t>
            </a:r>
            <a:endParaRPr lang="cs-CZ" sz="3600" dirty="0"/>
          </a:p>
        </p:txBody>
      </p:sp>
      <p:pic>
        <p:nvPicPr>
          <p:cNvPr id="1026" name="Picture 2" descr="C:\Users\Kralova\AppData\Local\Microsoft\Windows\Temporary Internet Files\Content.IE5\G7X2LX9N\MC90032021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437112"/>
            <a:ext cx="1046074" cy="1826971"/>
          </a:xfrm>
          <a:prstGeom prst="rect">
            <a:avLst/>
          </a:prstGeom>
          <a:noFill/>
        </p:spPr>
      </p:pic>
      <p:pic>
        <p:nvPicPr>
          <p:cNvPr id="1027" name="Picture 3" descr="C:\Users\Kralova\AppData\Local\Microsoft\Windows\Temporary Internet Files\Content.IE5\05319DDP\MC9002522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149080"/>
            <a:ext cx="1753819" cy="1826971"/>
          </a:xfrm>
          <a:prstGeom prst="rect">
            <a:avLst/>
          </a:prstGeom>
          <a:noFill/>
        </p:spPr>
      </p:pic>
      <p:pic>
        <p:nvPicPr>
          <p:cNvPr id="1028" name="Picture 4" descr="C:\Users\Kralova\AppData\Local\Microsoft\Windows\Temporary Internet Files\Content.IE5\O1HJTNZ1\MP90043936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293096"/>
            <a:ext cx="2624336" cy="1749557"/>
          </a:xfrm>
          <a:prstGeom prst="rect">
            <a:avLst/>
          </a:prstGeom>
          <a:noFill/>
        </p:spPr>
      </p:pic>
      <p:sp>
        <p:nvSpPr>
          <p:cNvPr id="7" name="Šipka doprava 6"/>
          <p:cNvSpPr/>
          <p:nvPr/>
        </p:nvSpPr>
        <p:spPr>
          <a:xfrm>
            <a:off x="4427984" y="2204864"/>
            <a:ext cx="2664296" cy="86409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7"/>
          <p:cNvSpPr/>
          <p:nvPr/>
        </p:nvSpPr>
        <p:spPr>
          <a:xfrm>
            <a:off x="4427984" y="2852936"/>
            <a:ext cx="3240360" cy="86409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ipka doprava 8"/>
          <p:cNvSpPr/>
          <p:nvPr/>
        </p:nvSpPr>
        <p:spPr>
          <a:xfrm>
            <a:off x="4427984" y="3501008"/>
            <a:ext cx="3096344" cy="86409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Dopravní stroje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Základní rozdělení:</a:t>
            </a:r>
          </a:p>
          <a:p>
            <a:r>
              <a:rPr lang="cs-CZ" sz="3600" dirty="0" smtClean="0"/>
              <a:t>Stroje pro dopravu látek tuhých</a:t>
            </a:r>
          </a:p>
          <a:p>
            <a:r>
              <a:rPr lang="cs-CZ" sz="3600" dirty="0" smtClean="0"/>
              <a:t>Stroje pro dopravu látek kapalných</a:t>
            </a:r>
          </a:p>
          <a:p>
            <a:r>
              <a:rPr lang="cs-CZ" sz="3600" dirty="0" smtClean="0"/>
              <a:t>Stroje pro dopravu látek plynných</a:t>
            </a:r>
            <a:endParaRPr lang="cs-CZ" sz="3600" dirty="0"/>
          </a:p>
        </p:txBody>
      </p:sp>
      <p:pic>
        <p:nvPicPr>
          <p:cNvPr id="1026" name="Picture 2" descr="C:\Users\Kralova\AppData\Local\Microsoft\Windows\Temporary Internet Files\Content.IE5\G7X2LX9N\MC90032021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437112"/>
            <a:ext cx="1046074" cy="1826971"/>
          </a:xfrm>
          <a:prstGeom prst="rect">
            <a:avLst/>
          </a:prstGeom>
          <a:noFill/>
        </p:spPr>
      </p:pic>
      <p:pic>
        <p:nvPicPr>
          <p:cNvPr id="1027" name="Picture 3" descr="C:\Users\Kralova\AppData\Local\Microsoft\Windows\Temporary Internet Files\Content.IE5\05319DDP\MC9002522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149080"/>
            <a:ext cx="1753819" cy="1826971"/>
          </a:xfrm>
          <a:prstGeom prst="rect">
            <a:avLst/>
          </a:prstGeom>
          <a:noFill/>
        </p:spPr>
      </p:pic>
      <p:pic>
        <p:nvPicPr>
          <p:cNvPr id="1028" name="Picture 4" descr="C:\Users\Kralova\AppData\Local\Microsoft\Windows\Temporary Internet Files\Content.IE5\O1HJTNZ1\MP90043936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293096"/>
            <a:ext cx="2624336" cy="1749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Stroje pro dopravu tuhých látek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 této skupiny patří:</a:t>
            </a:r>
          </a:p>
          <a:p>
            <a:r>
              <a:rPr lang="cs-CZ" dirty="0" smtClean="0"/>
              <a:t>Zdviháky </a:t>
            </a:r>
          </a:p>
          <a:p>
            <a:r>
              <a:rPr lang="cs-CZ" dirty="0" smtClean="0"/>
              <a:t>Navíjedla</a:t>
            </a:r>
          </a:p>
          <a:p>
            <a:r>
              <a:rPr lang="cs-CZ" dirty="0" smtClean="0"/>
              <a:t>Kladkostroje</a:t>
            </a:r>
          </a:p>
          <a:p>
            <a:r>
              <a:rPr lang="cs-CZ" dirty="0" smtClean="0"/>
              <a:t>Jeřáby</a:t>
            </a:r>
          </a:p>
          <a:p>
            <a:r>
              <a:rPr lang="cs-CZ" dirty="0" smtClean="0"/>
              <a:t>Dopravníky</a:t>
            </a:r>
          </a:p>
          <a:p>
            <a:r>
              <a:rPr lang="cs-CZ" dirty="0" smtClean="0"/>
              <a:t>výtahy</a:t>
            </a:r>
            <a:endParaRPr lang="cs-CZ" dirty="0"/>
          </a:p>
        </p:txBody>
      </p:sp>
      <p:sp>
        <p:nvSpPr>
          <p:cNvPr id="5" name="Zaoblený obdélník 4"/>
          <p:cNvSpPr/>
          <p:nvPr/>
        </p:nvSpPr>
        <p:spPr>
          <a:xfrm>
            <a:off x="755576" y="2204864"/>
            <a:ext cx="2592288" cy="367240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Správná odpověď</a:t>
            </a:r>
            <a:endParaRPr lang="cs-CZ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Stroje pro dopravu tuhých látek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 této skupiny patří:</a:t>
            </a:r>
          </a:p>
          <a:p>
            <a:r>
              <a:rPr lang="cs-CZ" dirty="0" smtClean="0"/>
              <a:t>Zdviháky </a:t>
            </a:r>
          </a:p>
          <a:p>
            <a:r>
              <a:rPr lang="cs-CZ" dirty="0" smtClean="0"/>
              <a:t>Navíjedla</a:t>
            </a:r>
          </a:p>
          <a:p>
            <a:r>
              <a:rPr lang="cs-CZ" dirty="0" smtClean="0"/>
              <a:t>Kladkostroje</a:t>
            </a:r>
          </a:p>
          <a:p>
            <a:r>
              <a:rPr lang="cs-CZ" dirty="0" smtClean="0"/>
              <a:t>Jeřáby</a:t>
            </a:r>
          </a:p>
          <a:p>
            <a:r>
              <a:rPr lang="cs-CZ" dirty="0" smtClean="0"/>
              <a:t>Dopravníky</a:t>
            </a:r>
          </a:p>
          <a:p>
            <a:r>
              <a:rPr lang="cs-CZ" dirty="0" smtClean="0"/>
              <a:t>výtahy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Zdviháky 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4294967295"/>
          </p:nvPr>
        </p:nvSpPr>
        <p:spPr>
          <a:xfrm>
            <a:off x="1331640" y="1484784"/>
            <a:ext cx="6400800" cy="34747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cs-CZ" sz="3200" dirty="0"/>
              <a:t>S</a:t>
            </a:r>
            <a:r>
              <a:rPr lang="cs-CZ" sz="3200" dirty="0" smtClean="0"/>
              <a:t>louží na zvedání břemen</a:t>
            </a:r>
          </a:p>
          <a:p>
            <a:r>
              <a:rPr lang="cs-CZ" sz="3200" dirty="0" smtClean="0"/>
              <a:t>Používají se na stavbách, při pomocných pracích, zvedají se nimi automobily při opravách</a:t>
            </a:r>
          </a:p>
          <a:p>
            <a:r>
              <a:rPr lang="cs-CZ" sz="3200" dirty="0" smtClean="0"/>
              <a:t>Rozdělujeme je na hřebenové, šroubové, hydraulické a pneumatické</a:t>
            </a:r>
            <a:endParaRPr lang="cs-CZ" sz="3200" dirty="0"/>
          </a:p>
        </p:txBody>
      </p:sp>
      <p:pic>
        <p:nvPicPr>
          <p:cNvPr id="1026" name="Picture 2" descr="C:\Users\Kralova\AppData\Local\Microsoft\Windows\Temporary Internet Files\Content.IE5\MGY6PTDV\MM900297078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301208"/>
            <a:ext cx="1399592" cy="1080120"/>
          </a:xfrm>
          <a:prstGeom prst="rect">
            <a:avLst/>
          </a:prstGeom>
          <a:noFill/>
        </p:spPr>
      </p:pic>
      <p:sp>
        <p:nvSpPr>
          <p:cNvPr id="5" name="Šipka doprava 4"/>
          <p:cNvSpPr/>
          <p:nvPr/>
        </p:nvSpPr>
        <p:spPr>
          <a:xfrm>
            <a:off x="3347864" y="1412776"/>
            <a:ext cx="2880320" cy="72008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4860032" y="3356992"/>
            <a:ext cx="2016224" cy="72008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>
            <a:off x="1763688" y="3789040"/>
            <a:ext cx="3600400" cy="72008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7"/>
          <p:cNvSpPr/>
          <p:nvPr/>
        </p:nvSpPr>
        <p:spPr>
          <a:xfrm>
            <a:off x="1763688" y="4221088"/>
            <a:ext cx="2376264" cy="79208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7969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Zdviháky </a:t>
            </a:r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4294967295"/>
          </p:nvPr>
        </p:nvSpPr>
        <p:spPr>
          <a:xfrm>
            <a:off x="1259632" y="1412776"/>
            <a:ext cx="6400800" cy="356157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cs-CZ" sz="3200" dirty="0"/>
              <a:t>S</a:t>
            </a:r>
            <a:r>
              <a:rPr lang="cs-CZ" sz="3200" dirty="0" smtClean="0"/>
              <a:t>louží na zvedání břemen</a:t>
            </a:r>
          </a:p>
          <a:p>
            <a:r>
              <a:rPr lang="cs-CZ" sz="3200" dirty="0" smtClean="0"/>
              <a:t>Používají se na stavbách, při pomocných pracích, zvedají se nimi automobily při opravách</a:t>
            </a:r>
          </a:p>
          <a:p>
            <a:r>
              <a:rPr lang="cs-CZ" sz="3200" dirty="0" smtClean="0"/>
              <a:t>Rozdělujeme je na hřebenové, šroubové, hydraulické a pneumatické</a:t>
            </a:r>
            <a:endParaRPr lang="cs-CZ" sz="3200" dirty="0"/>
          </a:p>
        </p:txBody>
      </p:sp>
      <p:pic>
        <p:nvPicPr>
          <p:cNvPr id="1026" name="Picture 2" descr="C:\Users\Kralova\AppData\Local\Microsoft\Windows\Temporary Internet Files\Content.IE5\MGY6PTDV\MM900297078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301208"/>
            <a:ext cx="1399592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7969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Můžou být buď ruční nebo strojní</a:t>
            </a:r>
          </a:p>
          <a:p>
            <a:r>
              <a:rPr lang="cs-CZ" dirty="0" smtClean="0"/>
              <a:t>Používají se ve stavebnictví, při montážích apod.</a:t>
            </a:r>
          </a:p>
          <a:p>
            <a:r>
              <a:rPr lang="cs-CZ" dirty="0" smtClean="0"/>
              <a:t>Břemena se zvedají pomocí lana, které se navíjí na buben</a:t>
            </a:r>
          </a:p>
          <a:p>
            <a:r>
              <a:rPr lang="cs-CZ" dirty="0" smtClean="0"/>
              <a:t>Klasickým příkladem navíjedla je ruční vrátek, který se používá třeba při vytahování vody ze studny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Navíjedla</a:t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(správně doplň)</a:t>
            </a:r>
            <a:endParaRPr lang="cs-CZ" dirty="0"/>
          </a:p>
        </p:txBody>
      </p:sp>
      <p:sp>
        <p:nvSpPr>
          <p:cNvPr id="4" name="Šipka doprava 3"/>
          <p:cNvSpPr/>
          <p:nvPr/>
        </p:nvSpPr>
        <p:spPr>
          <a:xfrm>
            <a:off x="3491880" y="1556792"/>
            <a:ext cx="3096344" cy="72008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3347864" y="2132856"/>
            <a:ext cx="4536504" cy="79208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827584" y="3645024"/>
            <a:ext cx="2664296" cy="79208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>
            <a:off x="6300192" y="4293096"/>
            <a:ext cx="2232248" cy="79208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81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494</Words>
  <Application>Microsoft Office PowerPoint</Application>
  <PresentationFormat>Předvádění na obrazovce (4:3)</PresentationFormat>
  <Paragraphs>90</Paragraphs>
  <Slides>13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Motiv sady Office</vt:lpstr>
      <vt:lpstr>Procvičování (221, 222)</vt:lpstr>
      <vt:lpstr>Záznamový list výukového materiálu </vt:lpstr>
      <vt:lpstr>Dopravní stroje</vt:lpstr>
      <vt:lpstr>Dopravní stroje</vt:lpstr>
      <vt:lpstr>Stroje pro dopravu tuhých látek</vt:lpstr>
      <vt:lpstr>Stroje pro dopravu tuhých látek</vt:lpstr>
      <vt:lpstr>Zdviháky </vt:lpstr>
      <vt:lpstr>Zdviháky </vt:lpstr>
      <vt:lpstr>Navíjedla (správně doplň)</vt:lpstr>
      <vt:lpstr>Navíjedla</vt:lpstr>
      <vt:lpstr>Kladkostroj</vt:lpstr>
      <vt:lpstr>Kladkostroj  </vt:lpstr>
      <vt:lpstr>Seznam literatury a zdrojů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Vodní turbíny</dc:title>
  <dc:creator>Kralova</dc:creator>
  <cp:lastModifiedBy>Králová</cp:lastModifiedBy>
  <cp:revision>10</cp:revision>
  <dcterms:created xsi:type="dcterms:W3CDTF">2013-09-03T15:37:53Z</dcterms:created>
  <dcterms:modified xsi:type="dcterms:W3CDTF">2014-04-15T11:52:42Z</dcterms:modified>
</cp:coreProperties>
</file>