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B67A00-F8BC-4CD3-8B7D-4074F9CDEBC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D07300-4B6C-4EC7-9391-CA2E8458771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2593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2AFDDC2-C9EF-4670-81C5-A2ED34C8023F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1101562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E354136-B431-4259-9D10-82FDB2E5ECE1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047326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8DE6B-13D5-4531-847C-728E8134791A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7803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6419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5852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2259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3864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3927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2211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0653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9055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8352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9352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7482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6535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2209800" y="3933057"/>
            <a:ext cx="7772400" cy="1323975"/>
          </a:xfrm>
        </p:spPr>
        <p:txBody>
          <a:bodyPr>
            <a:normAutofit/>
          </a:bodyPr>
          <a:lstStyle/>
          <a:p>
            <a:pPr eaLnBrk="1" hangingPunct="1"/>
            <a:r>
              <a:rPr lang="cs-CZ" dirty="0" smtClean="0"/>
              <a:t>Vodní turbíny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3719514" y="2636839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VY_32_INOVACE_238_Vodní </a:t>
            </a:r>
            <a:r>
              <a:rPr lang="cs-CZ" b="1" dirty="0" smtClean="0">
                <a:latin typeface="Calibri" pitchFamily="34" charset="0"/>
              </a:rPr>
              <a:t>turbíny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dirty="0">
                <a:latin typeface="Calibri" pitchFamily="34" charset="0"/>
              </a:rPr>
              <a:t>Autor: ing. </a:t>
            </a:r>
            <a:r>
              <a:rPr lang="cs-CZ" dirty="0" smtClean="0">
                <a:latin typeface="Calibri" pitchFamily="34" charset="0"/>
              </a:rPr>
              <a:t>Milan </a:t>
            </a:r>
            <a:r>
              <a:rPr lang="cs-CZ" dirty="0" err="1" smtClean="0">
                <a:latin typeface="Calibri" pitchFamily="34" charset="0"/>
              </a:rPr>
              <a:t>Šeuer</a:t>
            </a:r>
            <a:endParaRPr lang="cs-CZ" dirty="0">
              <a:latin typeface="Calibri" pitchFamily="34" charset="0"/>
            </a:endParaRP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776" y="2277492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668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Dériazova</a:t>
            </a:r>
            <a:r>
              <a:rPr lang="cs-CZ" dirty="0" smtClean="0"/>
              <a:t> turbína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Je to v podstatě upravena Kaplanova turbína</a:t>
            </a:r>
          </a:p>
          <a:p>
            <a:r>
              <a:rPr lang="cs-CZ" sz="3200" dirty="0" smtClean="0"/>
              <a:t>Má větší počet oběžných lopatek, až 12, které se dají taky natáčet</a:t>
            </a:r>
          </a:p>
          <a:p>
            <a:r>
              <a:rPr lang="cs-CZ" sz="3200" dirty="0" smtClean="0"/>
              <a:t>Je vhodná pro spády 40 až 120 metrů</a:t>
            </a:r>
          </a:p>
          <a:p>
            <a:r>
              <a:rPr lang="cs-CZ" sz="3200" dirty="0" smtClean="0"/>
              <a:t>Hlavní části:</a:t>
            </a:r>
          </a:p>
          <a:p>
            <a:r>
              <a:rPr lang="cs-CZ" sz="3200" dirty="0" smtClean="0"/>
              <a:t>Rozváděcí kolo, oběžné kolo, savka</a:t>
            </a:r>
            <a:endParaRPr lang="cs-CZ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Seznam literatury a zdrojů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</a:t>
            </a:r>
            <a:r>
              <a:rPr lang="cs-CZ" dirty="0" smtClean="0">
                <a:solidFill>
                  <a:srgbClr val="FF0000"/>
                </a:solidFill>
              </a:rPr>
              <a:t>.</a:t>
            </a:r>
          </a:p>
          <a:p>
            <a:r>
              <a:rPr lang="cs-CZ" dirty="0">
                <a:solidFill>
                  <a:schemeClr val="tx2"/>
                </a:solidFill>
              </a:rPr>
              <a:t>J. Doleček, Z. Holoubek: Strojnictví II</a:t>
            </a:r>
          </a:p>
          <a:p>
            <a:r>
              <a:rPr lang="cs-CZ" dirty="0" smtClean="0">
                <a:solidFill>
                  <a:schemeClr val="tx2"/>
                </a:solidFill>
              </a:rPr>
              <a:t>Obrázky </a:t>
            </a:r>
            <a:r>
              <a:rPr lang="cs-CZ" dirty="0" smtClean="0">
                <a:solidFill>
                  <a:schemeClr val="tx2"/>
                </a:solidFill>
              </a:rPr>
              <a:t>použity z knihovny Klipartu</a:t>
            </a:r>
          </a:p>
          <a:p>
            <a:r>
              <a:rPr lang="cs-CZ" dirty="0" smtClean="0"/>
              <a:t>https://</a:t>
            </a:r>
            <a:r>
              <a:rPr lang="cs-CZ" dirty="0" smtClean="0"/>
              <a:t>www.google.cz/</a:t>
            </a:r>
            <a:endParaRPr lang="cs-CZ" dirty="0" smtClean="0"/>
          </a:p>
          <a:p>
            <a:endParaRPr lang="cs-CZ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923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2855641" y="260648"/>
            <a:ext cx="6512511" cy="1143000"/>
          </a:xfrm>
        </p:spPr>
        <p:txBody>
          <a:bodyPr/>
          <a:lstStyle/>
          <a:p>
            <a:pPr eaLnBrk="1" hangingPunct="1"/>
            <a:r>
              <a:rPr lang="cs-CZ" sz="1800" b="1" dirty="0"/>
              <a:t>Záznamový list výukového materiálu</a:t>
            </a:r>
            <a:br>
              <a:rPr lang="cs-CZ" sz="1800" b="1" dirty="0"/>
            </a:br>
            <a:endParaRPr lang="cs-CZ" sz="1800" dirty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4897347"/>
              </p:ext>
            </p:extLst>
          </p:nvPr>
        </p:nvGraphicFramePr>
        <p:xfrm>
          <a:off x="2639616" y="1484785"/>
          <a:ext cx="6400800" cy="4843467"/>
        </p:xfrm>
        <a:graphic>
          <a:graphicData uri="http://schemas.openxmlformats.org/drawingml/2006/table">
            <a:tbl>
              <a:tblPr/>
              <a:tblGrid>
                <a:gridCol w="2303992"/>
                <a:gridCol w="4096808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Vodní turbíny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VY_32_INOVACE_238_Vodní 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turbíny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Strojnictví II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Třetí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Milan </a:t>
                      </a: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Šeuer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29.1.2014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středních technických škol.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Učební text zahrnuje problematiku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vodních turbín.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92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Vodní turbíny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3200" dirty="0" smtClean="0"/>
              <a:t>Jsou to stroje, které přeměňují kinetickou nebo tlakovou energii vody na mechanickou</a:t>
            </a:r>
          </a:p>
          <a:p>
            <a:r>
              <a:rPr lang="cs-CZ" sz="3200" dirty="0" smtClean="0"/>
              <a:t>Předchůdcem je mlýnské kolo</a:t>
            </a:r>
          </a:p>
          <a:p>
            <a:r>
              <a:rPr lang="cs-CZ" sz="3200" dirty="0" smtClean="0"/>
              <a:t>Nejznámější vodní turbíny:</a:t>
            </a:r>
          </a:p>
          <a:p>
            <a:r>
              <a:rPr lang="cs-CZ" sz="3200" dirty="0" err="1" smtClean="0"/>
              <a:t>Peltonova</a:t>
            </a:r>
            <a:endParaRPr lang="cs-CZ" sz="3200" dirty="0" smtClean="0"/>
          </a:p>
          <a:p>
            <a:r>
              <a:rPr lang="cs-CZ" sz="3200" dirty="0" err="1" smtClean="0"/>
              <a:t>Francisova</a:t>
            </a:r>
            <a:endParaRPr lang="cs-CZ" sz="3200" dirty="0" smtClean="0"/>
          </a:p>
          <a:p>
            <a:r>
              <a:rPr lang="cs-CZ" sz="3200" dirty="0" smtClean="0"/>
              <a:t>Kaplanova</a:t>
            </a:r>
          </a:p>
          <a:p>
            <a:r>
              <a:rPr lang="cs-CZ" sz="3200" dirty="0" err="1" smtClean="0"/>
              <a:t>Dériazova</a:t>
            </a:r>
            <a:r>
              <a:rPr lang="cs-CZ" sz="3200" dirty="0" smtClean="0"/>
              <a:t> </a:t>
            </a:r>
          </a:p>
          <a:p>
            <a:endParaRPr lang="cs-CZ" sz="3200" dirty="0" smtClean="0"/>
          </a:p>
          <a:p>
            <a:endParaRPr lang="cs-CZ" sz="3200" dirty="0" smtClean="0"/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4091737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Peltonova</a:t>
            </a:r>
            <a:r>
              <a:rPr lang="cs-CZ" dirty="0" smtClean="0"/>
              <a:t> turbína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Používá se u menších průtoků vody, ale pro větší spády</a:t>
            </a:r>
          </a:p>
          <a:p>
            <a:r>
              <a:rPr lang="cs-CZ" sz="3200" dirty="0" smtClean="0"/>
              <a:t>Voda je vedena tryskami na lopatky turbíny velkou rychlostí</a:t>
            </a:r>
          </a:p>
          <a:p>
            <a:r>
              <a:rPr lang="cs-CZ" sz="3200" dirty="0" smtClean="0"/>
              <a:t>Lopatky turbíny mají tvar dvojité misky</a:t>
            </a:r>
          </a:p>
          <a:p>
            <a:r>
              <a:rPr lang="cs-CZ" sz="3200" dirty="0" smtClean="0"/>
              <a:t>Výkon turbíny regulujeme zmenšením průtoku vody</a:t>
            </a:r>
          </a:p>
          <a:p>
            <a:r>
              <a:rPr lang="cs-CZ" sz="3200" dirty="0" smtClean="0"/>
              <a:t>Vyrábí se v mnoha velikostech</a:t>
            </a:r>
          </a:p>
          <a:p>
            <a:r>
              <a:rPr lang="cs-CZ" sz="3200" dirty="0" smtClean="0"/>
              <a:t>Nejefektivnější je v případě vysokého tlaku vody</a:t>
            </a:r>
            <a:endParaRPr lang="cs-CZ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Peltonova</a:t>
            </a:r>
            <a:r>
              <a:rPr lang="cs-CZ" dirty="0" smtClean="0"/>
              <a:t> turbína</a:t>
            </a:r>
            <a:endParaRPr lang="cs-CZ" dirty="0"/>
          </a:p>
        </p:txBody>
      </p:sp>
      <p:pic>
        <p:nvPicPr>
          <p:cNvPr id="1026" name="Picture 2" descr="C:\Users\Kralova\Desktop\Fotoknihovna\33374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2157" y="1825625"/>
            <a:ext cx="5447685" cy="4351338"/>
          </a:xfrm>
          <a:prstGeom prst="rect">
            <a:avLst/>
          </a:prstGeom>
          <a:noFill/>
        </p:spPr>
      </p:pic>
      <p:sp>
        <p:nvSpPr>
          <p:cNvPr id="5" name="Obdélník 4"/>
          <p:cNvSpPr/>
          <p:nvPr/>
        </p:nvSpPr>
        <p:spPr>
          <a:xfrm>
            <a:off x="8939348" y="5715563"/>
            <a:ext cx="28433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https://www.google.cz/</a:t>
            </a:r>
            <a:endParaRPr lang="cs-C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Francisova</a:t>
            </a:r>
            <a:r>
              <a:rPr lang="cs-CZ" dirty="0" smtClean="0"/>
              <a:t> turbína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Je to přetlaková turbína</a:t>
            </a:r>
          </a:p>
          <a:p>
            <a:r>
              <a:rPr lang="cs-CZ" sz="3200" dirty="0" smtClean="0"/>
              <a:t>Může být buď horizontální nebo vertikální</a:t>
            </a:r>
          </a:p>
          <a:p>
            <a:r>
              <a:rPr lang="cs-CZ" sz="3200" dirty="0" smtClean="0"/>
              <a:t>Patří mezi nejpoužívanější</a:t>
            </a:r>
          </a:p>
          <a:p>
            <a:r>
              <a:rPr lang="cs-CZ" sz="3200" dirty="0" smtClean="0"/>
              <a:t>Hlavní části jsou spirální skříň, rozváděcí kolo, oběžné kolo a sací trouba</a:t>
            </a:r>
          </a:p>
          <a:p>
            <a:r>
              <a:rPr lang="cs-CZ" sz="3200" dirty="0" smtClean="0"/>
              <a:t>Lopatky rozváděcího kola se dají natáčet</a:t>
            </a:r>
          </a:p>
          <a:p>
            <a:r>
              <a:rPr lang="cs-CZ" sz="3200" dirty="0" smtClean="0"/>
              <a:t>Rozváděcí kolo se neotáčí</a:t>
            </a:r>
            <a:endParaRPr lang="cs-CZ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ralova\Desktop\Fotoknihovna\Francisova_turbina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083" y="1280160"/>
            <a:ext cx="6778170" cy="5083628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9457509" y="5852162"/>
            <a:ext cx="2468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https://www.google.cz/</a:t>
            </a:r>
          </a:p>
          <a:p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1136469" y="339634"/>
            <a:ext cx="43814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4400" dirty="0" err="1" smtClean="0"/>
              <a:t>Francisova</a:t>
            </a:r>
            <a:r>
              <a:rPr lang="cs-CZ" sz="3600" dirty="0" smtClean="0"/>
              <a:t> </a:t>
            </a:r>
            <a:r>
              <a:rPr lang="cs-CZ" sz="4400" dirty="0" smtClean="0"/>
              <a:t>turbína</a:t>
            </a:r>
            <a:endParaRPr lang="cs-CZ" sz="4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Kaplanova turbína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Je to přetlaková turbína</a:t>
            </a:r>
          </a:p>
          <a:p>
            <a:r>
              <a:rPr lang="cs-CZ" sz="3200" dirty="0" smtClean="0"/>
              <a:t>Hlavní části:</a:t>
            </a:r>
          </a:p>
          <a:p>
            <a:r>
              <a:rPr lang="cs-CZ" sz="3200" dirty="0" smtClean="0"/>
              <a:t>Spirální skříň, rozváděcí kolo, oběžné kolo, savka</a:t>
            </a:r>
          </a:p>
          <a:p>
            <a:r>
              <a:rPr lang="cs-CZ" sz="3200" dirty="0" smtClean="0"/>
              <a:t>Lopatky oběžného i rozváděcího kola lze natáčet</a:t>
            </a:r>
          </a:p>
          <a:p>
            <a:r>
              <a:rPr lang="cs-CZ" sz="3200" dirty="0" smtClean="0"/>
              <a:t>Turbína má velkou účinnost i při menším zatížení</a:t>
            </a:r>
          </a:p>
          <a:p>
            <a:r>
              <a:rPr lang="cs-CZ" sz="3200" dirty="0" smtClean="0"/>
              <a:t>Tam kde by musely být dvě </a:t>
            </a:r>
            <a:r>
              <a:rPr lang="cs-CZ" sz="3200" dirty="0" err="1" smtClean="0"/>
              <a:t>Francisovy</a:t>
            </a:r>
            <a:r>
              <a:rPr lang="cs-CZ" sz="3200" dirty="0" smtClean="0"/>
              <a:t> turbíny, stačí jedna Kaplanova</a:t>
            </a:r>
          </a:p>
          <a:p>
            <a:endParaRPr lang="cs-CZ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162594" y="953589"/>
            <a:ext cx="39639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4000" dirty="0" smtClean="0"/>
              <a:t>Kaplanova turbína</a:t>
            </a:r>
            <a:endParaRPr lang="cs-CZ" sz="4000" dirty="0"/>
          </a:p>
        </p:txBody>
      </p:sp>
      <p:pic>
        <p:nvPicPr>
          <p:cNvPr id="4098" name="Picture 2" descr="http://vyuka.jihlavsko.cz/elektrina-vyroba/obr/turbina-kaplanov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54586" y="548640"/>
            <a:ext cx="4457700" cy="5943600"/>
          </a:xfrm>
          <a:prstGeom prst="rect">
            <a:avLst/>
          </a:prstGeom>
          <a:noFill/>
        </p:spPr>
      </p:pic>
      <p:sp>
        <p:nvSpPr>
          <p:cNvPr id="4" name="Obdélník 3"/>
          <p:cNvSpPr/>
          <p:nvPr/>
        </p:nvSpPr>
        <p:spPr>
          <a:xfrm>
            <a:off x="5985051" y="6492240"/>
            <a:ext cx="29983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https://</a:t>
            </a:r>
            <a:r>
              <a:rPr lang="cs-CZ" dirty="0" smtClean="0"/>
              <a:t>www.google.cz/</a:t>
            </a:r>
            <a:endParaRPr lang="cs-C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363</Words>
  <Application>Microsoft Office PowerPoint</Application>
  <PresentationFormat>Širokoúhlá obrazovka</PresentationFormat>
  <Paragraphs>79</Paragraphs>
  <Slides>11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Motiv Office</vt:lpstr>
      <vt:lpstr>Vodní turbíny</vt:lpstr>
      <vt:lpstr>Záznamový list výukového materiálu </vt:lpstr>
      <vt:lpstr>Vodní turbíny</vt:lpstr>
      <vt:lpstr>Peltonova turbína</vt:lpstr>
      <vt:lpstr>Peltonova turbína</vt:lpstr>
      <vt:lpstr>Francisova turbína</vt:lpstr>
      <vt:lpstr>Prezentace aplikace PowerPoint</vt:lpstr>
      <vt:lpstr>Kaplanova turbína</vt:lpstr>
      <vt:lpstr>Prezentace aplikace PowerPoint</vt:lpstr>
      <vt:lpstr>Dériazova turbína</vt:lpstr>
      <vt:lpstr>Seznam literatury a zdrojů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Energetické stroje a zařízení</dc:title>
  <dc:creator>Králová</dc:creator>
  <cp:lastModifiedBy>Králová</cp:lastModifiedBy>
  <cp:revision>38</cp:revision>
  <dcterms:created xsi:type="dcterms:W3CDTF">2013-09-01T11:42:04Z</dcterms:created>
  <dcterms:modified xsi:type="dcterms:W3CDTF">2014-04-15T12:19:10Z</dcterms:modified>
</cp:coreProperties>
</file>