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AEA70C-B625-43C2-B764-FD8AE0B03298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60BF8F-0DCC-46E4-9AF4-5E4EC06BF20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3569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2AFDDC2-C9EF-4670-81C5-A2ED34C8023F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87023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E354136-B431-4259-9D10-82FDB2E5ECE1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685307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DE6B-13D5-4531-847C-728E8134791A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7803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2683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7889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8242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63455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24529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06112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82734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7248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7051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218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395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8939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956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8855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1148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46F8-2753-4E5E-99C5-C47D7DF324E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3498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646F8-2753-4E5E-99C5-C47D7DF324E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394D10B-10EF-4D9D-A1E9-8998D94EF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3382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209800" y="3933057"/>
            <a:ext cx="7772400" cy="1323975"/>
          </a:xfrm>
        </p:spPr>
        <p:txBody>
          <a:bodyPr>
            <a:normAutofit/>
          </a:bodyPr>
          <a:lstStyle/>
          <a:p>
            <a:pPr eaLnBrk="1" hangingPunct="1"/>
            <a:r>
              <a:rPr lang="cs-CZ" dirty="0" smtClean="0"/>
              <a:t>Čerpadla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9514" y="2636839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VY_32_INOVACE_226_Čerpadla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dirty="0">
                <a:latin typeface="Calibri" pitchFamily="34" charset="0"/>
              </a:rPr>
              <a:t>Autor: ing. </a:t>
            </a:r>
            <a:r>
              <a:rPr lang="cs-CZ" dirty="0" smtClean="0">
                <a:latin typeface="Calibri" pitchFamily="34" charset="0"/>
              </a:rPr>
              <a:t>Milan </a:t>
            </a:r>
            <a:r>
              <a:rPr lang="cs-CZ" dirty="0" err="1" smtClean="0">
                <a:latin typeface="Calibri" pitchFamily="34" charset="0"/>
              </a:rPr>
              <a:t>Šeuer</a:t>
            </a:r>
            <a:endParaRPr lang="cs-CZ" dirty="0">
              <a:latin typeface="Calibri" pitchFamily="34" charset="0"/>
            </a:endParaRP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934" y="2032794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213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objemová čerpadla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Membránové čerpadlo</a:t>
            </a:r>
          </a:p>
          <a:p>
            <a:r>
              <a:rPr lang="cs-CZ" sz="3200" dirty="0" smtClean="0"/>
              <a:t>Radiální pístové čerpadlo</a:t>
            </a:r>
          </a:p>
          <a:p>
            <a:r>
              <a:rPr lang="cs-CZ" sz="3200" dirty="0" smtClean="0"/>
              <a:t>Axiální pístové čerpadlo</a:t>
            </a:r>
          </a:p>
          <a:p>
            <a:r>
              <a:rPr lang="cs-CZ" sz="3200" dirty="0" smtClean="0"/>
              <a:t>Rotační zubové čerpadlo</a:t>
            </a:r>
          </a:p>
          <a:p>
            <a:r>
              <a:rPr lang="cs-CZ" sz="3200" dirty="0" smtClean="0"/>
              <a:t>Rotační lamelové čerpadlo</a:t>
            </a:r>
          </a:p>
          <a:p>
            <a:r>
              <a:rPr lang="cs-CZ" sz="3200" dirty="0" smtClean="0"/>
              <a:t>Rotační </a:t>
            </a:r>
            <a:r>
              <a:rPr lang="cs-CZ" sz="3200" smtClean="0"/>
              <a:t>vřetenové čerpadlo</a:t>
            </a:r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483" y="2846231"/>
            <a:ext cx="3543742" cy="2318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2846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Seznam literatury a zdrojů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</a:t>
            </a:r>
            <a:r>
              <a:rPr lang="cs-CZ" sz="28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cs-CZ" sz="2800" dirty="0">
                <a:solidFill>
                  <a:schemeClr val="tx2"/>
                </a:solidFill>
              </a:rPr>
              <a:t>J. Doleček, Z. Holoubek: Strojnictví II</a:t>
            </a:r>
          </a:p>
          <a:p>
            <a:r>
              <a:rPr lang="cs-CZ" sz="2800" dirty="0" smtClean="0">
                <a:solidFill>
                  <a:schemeClr val="tx2"/>
                </a:solidFill>
              </a:rPr>
              <a:t>Obrázky použity z knihovny Klipartu</a:t>
            </a:r>
            <a:endParaRPr lang="cs-CZ" sz="2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923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2855641" y="260648"/>
            <a:ext cx="6512511" cy="1143000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5280439"/>
              </p:ext>
            </p:extLst>
          </p:nvPr>
        </p:nvGraphicFramePr>
        <p:xfrm>
          <a:off x="2652495" y="1162813"/>
          <a:ext cx="6400800" cy="5036238"/>
        </p:xfrm>
        <a:graphic>
          <a:graphicData uri="http://schemas.openxmlformats.org/drawingml/2006/table">
            <a:tbl>
              <a:tblPr/>
              <a:tblGrid>
                <a:gridCol w="2303992"/>
                <a:gridCol w="4096808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Čerpadla I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VY_32_INOVACE_226_Čerpadla I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II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Třetí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Milan </a:t>
                      </a: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Šeuer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5.11.2013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středních technických škol. Učební text zahrnuje problematiku dopravních strojů pro dopravu kapalných látek.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651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Čerpadla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Účelem čerpadel je doprava kapalín z jednoho prostoru do druhého potrubím</a:t>
            </a:r>
          </a:p>
          <a:p>
            <a:r>
              <a:rPr lang="cs-CZ" sz="3200" dirty="0" smtClean="0"/>
              <a:t>Aby se tak stalo, musí se k tomu vytvořit vhodné podmínky a vynaložit práce</a:t>
            </a:r>
          </a:p>
          <a:p>
            <a:r>
              <a:rPr lang="cs-CZ" sz="3200" dirty="0" smtClean="0"/>
              <a:t>Tato práce se dopravované kapalině předá buď zmenšováním objemu prostoru ve stroji, nebo předáním energie tekutině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191461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Rozdělení čerpadel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110962"/>
          </a:xfrm>
        </p:spPr>
        <p:txBody>
          <a:bodyPr>
            <a:normAutofit lnSpcReduction="10000"/>
          </a:bodyPr>
          <a:lstStyle/>
          <a:p>
            <a:r>
              <a:rPr lang="cs-CZ" sz="3200" dirty="0" smtClean="0"/>
              <a:t>Čerpadla slouží na čerpání pitné nebo užitkové vody a různých jiných kapalin</a:t>
            </a:r>
          </a:p>
          <a:p>
            <a:r>
              <a:rPr lang="cs-CZ" sz="3200" dirty="0" smtClean="0"/>
              <a:t>Podle způsobu práce dělíme čerpadla:</a:t>
            </a:r>
          </a:p>
          <a:p>
            <a:r>
              <a:rPr lang="cs-CZ" sz="3200" dirty="0" smtClean="0"/>
              <a:t>Objemová</a:t>
            </a:r>
          </a:p>
          <a:p>
            <a:r>
              <a:rPr lang="cs-CZ" sz="3200" dirty="0" smtClean="0"/>
              <a:t>Odstředivá</a:t>
            </a:r>
          </a:p>
          <a:p>
            <a:r>
              <a:rPr lang="cs-CZ" sz="3200" dirty="0" smtClean="0"/>
              <a:t>Vrtulová</a:t>
            </a:r>
          </a:p>
          <a:p>
            <a:r>
              <a:rPr lang="cs-CZ" sz="3200" smtClean="0"/>
              <a:t>Proudová </a:t>
            </a:r>
            <a:endParaRPr lang="cs-CZ" sz="3200" dirty="0" smtClean="0"/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940483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Č</a:t>
            </a:r>
            <a:r>
              <a:rPr lang="cs-CZ" dirty="0" smtClean="0"/>
              <a:t>erpací stanice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77334" y="1790163"/>
            <a:ext cx="8596668" cy="4251199"/>
          </a:xfrm>
        </p:spPr>
        <p:txBody>
          <a:bodyPr>
            <a:normAutofit lnSpcReduction="10000"/>
          </a:bodyPr>
          <a:lstStyle/>
          <a:p>
            <a:r>
              <a:rPr lang="cs-CZ" sz="3200" dirty="0" smtClean="0"/>
              <a:t>Základní části:</a:t>
            </a:r>
          </a:p>
          <a:p>
            <a:r>
              <a:rPr lang="cs-CZ" sz="3200" dirty="0" smtClean="0"/>
              <a:t>Motor</a:t>
            </a:r>
          </a:p>
          <a:p>
            <a:r>
              <a:rPr lang="cs-CZ" sz="3200" dirty="0" smtClean="0"/>
              <a:t>Čerpadlo</a:t>
            </a:r>
          </a:p>
          <a:p>
            <a:r>
              <a:rPr lang="cs-CZ" sz="3200" dirty="0" smtClean="0"/>
              <a:t>Sací potrubí</a:t>
            </a:r>
          </a:p>
          <a:p>
            <a:r>
              <a:rPr lang="cs-CZ" sz="3200" dirty="0" smtClean="0"/>
              <a:t>Výtlačné potrubí</a:t>
            </a:r>
          </a:p>
          <a:p>
            <a:r>
              <a:rPr lang="cs-CZ" sz="3200" dirty="0" smtClean="0"/>
              <a:t>Nádrž</a:t>
            </a:r>
          </a:p>
          <a:p>
            <a:r>
              <a:rPr lang="cs-CZ" sz="3200" dirty="0" smtClean="0"/>
              <a:t>Saví koš</a:t>
            </a:r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554" y="2197477"/>
            <a:ext cx="1046074" cy="1826971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510" y="4370930"/>
            <a:ext cx="1243625" cy="1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166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Objemová čerpadla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Střídá se tady nasávání s výtlakem</a:t>
            </a:r>
          </a:p>
          <a:p>
            <a:r>
              <a:rPr lang="cs-CZ" sz="3200" dirty="0" smtClean="0"/>
              <a:t>Objemové proto, že se nasaje určitý objem kapaliny a uzavře se v pracovním prostoru</a:t>
            </a:r>
          </a:p>
          <a:p>
            <a:r>
              <a:rPr lang="cs-CZ" sz="3200" dirty="0" smtClean="0"/>
              <a:t>Patří sem pístová čerpadla jednočinná, dvojčinná, diferenciální, zdvižná, membránová atd.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037573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Jednočinné čerpadlo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77334" y="1803043"/>
            <a:ext cx="8596668" cy="4238320"/>
          </a:xfrm>
        </p:spPr>
        <p:txBody>
          <a:bodyPr>
            <a:normAutofit lnSpcReduction="10000"/>
          </a:bodyPr>
          <a:lstStyle/>
          <a:p>
            <a:r>
              <a:rPr lang="cs-CZ" sz="3200" dirty="0" smtClean="0"/>
              <a:t>Nasává a vytlačuje jednou stranou pístu</a:t>
            </a:r>
          </a:p>
          <a:p>
            <a:r>
              <a:rPr lang="cs-CZ" sz="3200" dirty="0" smtClean="0"/>
              <a:t>Při pohybu pístu nahoru se otevře sací ventil a kapalina se dostane do pracovního prostoru</a:t>
            </a:r>
          </a:p>
          <a:p>
            <a:r>
              <a:rPr lang="cs-CZ" sz="3200" dirty="0" smtClean="0"/>
              <a:t>Při pohybu pístu dolů se sací ventil uzavře a otevře se výtlačný ventil</a:t>
            </a:r>
          </a:p>
          <a:p>
            <a:r>
              <a:rPr lang="cs-CZ" sz="3200" dirty="0" smtClean="0"/>
              <a:t>Kapalina se dostane do vzdušníku a odtud do potrubí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677974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Dvojčinné čerpadlo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Toto čerpadlo nasává i vytlačuje oběma stranami</a:t>
            </a:r>
          </a:p>
          <a:p>
            <a:r>
              <a:rPr lang="cs-CZ" sz="3200" dirty="0" smtClean="0"/>
              <a:t>Má dva sací ventily, dva výtlačné ventily a dva pracovní prostory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389062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Diferenciální a zdvižné čerpadlo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Diferenciální čerpadlo nasává jako jednočinné a vytlačuje jako dvojčinné</a:t>
            </a:r>
          </a:p>
          <a:p>
            <a:r>
              <a:rPr lang="cs-CZ" sz="3200" dirty="0" smtClean="0"/>
              <a:t>Je jednodušší než dvojčinné</a:t>
            </a:r>
          </a:p>
          <a:p>
            <a:r>
              <a:rPr lang="cs-CZ" sz="3200" dirty="0" smtClean="0"/>
              <a:t>Zdvižné čerpadlo má výtlačný ventil v pístu</a:t>
            </a:r>
          </a:p>
          <a:p>
            <a:r>
              <a:rPr lang="cs-CZ" sz="3200" dirty="0" smtClean="0"/>
              <a:t>Má dva sací a dva výtlačné ventily</a:t>
            </a:r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456218906"/>
      </p:ext>
    </p:extLst>
  </p:cSld>
  <p:clrMapOvr>
    <a:masterClrMapping/>
  </p:clrMapOvr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set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464</TotalTime>
  <Words>381</Words>
  <Application>Microsoft Office PowerPoint</Application>
  <PresentationFormat>Širokoúhlá obrazovka</PresentationFormat>
  <Paragraphs>78</Paragraphs>
  <Slides>11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7" baseType="lpstr">
      <vt:lpstr>Arial</vt:lpstr>
      <vt:lpstr>Calibri</vt:lpstr>
      <vt:lpstr>Times New Roman</vt:lpstr>
      <vt:lpstr>Trebuchet MS</vt:lpstr>
      <vt:lpstr>Wingdings 3</vt:lpstr>
      <vt:lpstr>Faseta</vt:lpstr>
      <vt:lpstr>Čerpadla</vt:lpstr>
      <vt:lpstr>Záznamový list výukového materiálu </vt:lpstr>
      <vt:lpstr>Čerpadla </vt:lpstr>
      <vt:lpstr>Rozdělení čerpadel</vt:lpstr>
      <vt:lpstr>Čerpací stanice</vt:lpstr>
      <vt:lpstr>Objemová čerpadla</vt:lpstr>
      <vt:lpstr>Jednočinné čerpadlo</vt:lpstr>
      <vt:lpstr>Dvojčinné čerpadlo</vt:lpstr>
      <vt:lpstr>Diferenciální a zdvižné čerpadlo</vt:lpstr>
      <vt:lpstr>Další objemová čerpadla</vt:lpstr>
      <vt:lpstr>Seznam literatury a zdrojů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Čerpadla</dc:title>
  <dc:creator>Králová</dc:creator>
  <cp:lastModifiedBy>Králová</cp:lastModifiedBy>
  <cp:revision>17</cp:revision>
  <dcterms:created xsi:type="dcterms:W3CDTF">2013-08-19T19:17:41Z</dcterms:created>
  <dcterms:modified xsi:type="dcterms:W3CDTF">2014-04-30T07:54:03Z</dcterms:modified>
</cp:coreProperties>
</file>