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7" r:id="rId2"/>
  </p:sldMasterIdLst>
  <p:notesMasterIdLst>
    <p:notesMasterId r:id="rId18"/>
  </p:notesMasterIdLst>
  <p:sldIdLst>
    <p:sldId id="257" r:id="rId3"/>
    <p:sldId id="258" r:id="rId4"/>
    <p:sldId id="260" r:id="rId5"/>
    <p:sldId id="267" r:id="rId6"/>
    <p:sldId id="261" r:id="rId7"/>
    <p:sldId id="268" r:id="rId8"/>
    <p:sldId id="262" r:id="rId9"/>
    <p:sldId id="269" r:id="rId10"/>
    <p:sldId id="270" r:id="rId11"/>
    <p:sldId id="272" r:id="rId12"/>
    <p:sldId id="273" r:id="rId13"/>
    <p:sldId id="271" r:id="rId14"/>
    <p:sldId id="265" r:id="rId15"/>
    <p:sldId id="274" r:id="rId16"/>
    <p:sldId id="275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EA70C-B625-43C2-B764-FD8AE0B03298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BF8F-0DCC-46E4-9AF4-5E4EC06BF20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56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8702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68530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>
                <a:solidFill>
                  <a:prstClr val="black"/>
                </a:solidFill>
              </a:rPr>
              <a:pPr/>
              <a:t>15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9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68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788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242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6345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2452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0611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827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248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530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56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90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051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907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94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60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057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81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57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803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7798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5834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220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1805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11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335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15.4.2014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8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39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893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95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885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114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49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3382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646F8-2753-4E5E-99C5-C47D7DF324EA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94D10B-10EF-4D9D-A1E9-8998D94EFE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14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Čerpadla-procvičování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VY_32_INOVACE_235_Čerpadla-procvičování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13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Jednočinné a dvojčinné čerpadlo</a:t>
            </a:r>
            <a:br>
              <a:rPr lang="cs-CZ" dirty="0"/>
            </a:br>
            <a:r>
              <a:rPr lang="cs-CZ" dirty="0">
                <a:solidFill>
                  <a:srgbClr val="FF0000"/>
                </a:solidFill>
              </a:rPr>
              <a:t>porovnejte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Jednočinné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Nasává a vytlačuje jednou stranou pístu</a:t>
            </a:r>
          </a:p>
          <a:p>
            <a:r>
              <a:rPr lang="cs-CZ" sz="2400" dirty="0" smtClean="0"/>
              <a:t>Má jeden sací, jeden výtlačný ventil a jeden pracovní prostor</a:t>
            </a:r>
          </a:p>
          <a:p>
            <a:r>
              <a:rPr lang="cs-CZ" sz="2400" dirty="0" smtClean="0"/>
              <a:t>Objemový průtok je menší než u dvojčinného čerpadla</a:t>
            </a:r>
            <a:endParaRPr lang="cs-CZ" sz="24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Dvojčinné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Toto čerpadlo nasává i vytlačuje oběma stranami</a:t>
            </a:r>
          </a:p>
          <a:p>
            <a:r>
              <a:rPr lang="cs-CZ" sz="2400" dirty="0"/>
              <a:t>Má dva sací ventily, dva výtlačné ventily a dva pracovní prostory</a:t>
            </a:r>
          </a:p>
          <a:p>
            <a:r>
              <a:rPr lang="cs-CZ" sz="2400" dirty="0" smtClean="0"/>
              <a:t>Objemový průtok je větší než u jednočinného</a:t>
            </a:r>
            <a:endParaRPr lang="cs-CZ" sz="2400" dirty="0"/>
          </a:p>
        </p:txBody>
      </p:sp>
      <p:sp>
        <p:nvSpPr>
          <p:cNvPr id="10" name="Zaoblený obdélník 9"/>
          <p:cNvSpPr/>
          <p:nvPr/>
        </p:nvSpPr>
        <p:spPr>
          <a:xfrm>
            <a:off x="1545465" y="3591124"/>
            <a:ext cx="2485621" cy="408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1043189" y="4043966"/>
            <a:ext cx="3245476" cy="73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3889420" y="4893972"/>
            <a:ext cx="971948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6021269" y="3591124"/>
            <a:ext cx="2736365" cy="452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5499279" y="4094310"/>
            <a:ext cx="3116687" cy="683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8306873" y="4893972"/>
            <a:ext cx="766282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155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Jednočinné a dvojčinné čerpadlo</a:t>
            </a:r>
            <a:br>
              <a:rPr lang="cs-CZ" dirty="0"/>
            </a:br>
            <a:r>
              <a:rPr lang="cs-CZ" dirty="0">
                <a:solidFill>
                  <a:srgbClr val="FF0000"/>
                </a:solidFill>
              </a:rPr>
              <a:t>porovnejte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Jednočinné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Nasává a vytlačuje jednou stranou pístu</a:t>
            </a:r>
          </a:p>
          <a:p>
            <a:r>
              <a:rPr lang="cs-CZ" sz="2400" dirty="0" smtClean="0"/>
              <a:t>Má jeden sací, jeden výtlačný ventil a jeden pracovní prostor</a:t>
            </a:r>
          </a:p>
          <a:p>
            <a:r>
              <a:rPr lang="cs-CZ" sz="2400" dirty="0" smtClean="0"/>
              <a:t>Objemový průtok je menší než u dvojčinného čerpadla</a:t>
            </a:r>
            <a:endParaRPr lang="cs-CZ" sz="24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Dvojčinné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Toto čerpadlo nasává i vytlačuje oběma stranami</a:t>
            </a:r>
          </a:p>
          <a:p>
            <a:r>
              <a:rPr lang="cs-CZ" sz="2400" dirty="0"/>
              <a:t>Má dva sací ventily, dva výtlačné ventily a dva pracovní prostory</a:t>
            </a:r>
          </a:p>
          <a:p>
            <a:r>
              <a:rPr lang="cs-CZ" sz="2400" dirty="0" smtClean="0"/>
              <a:t>Objemový průtok je větší než u jednočinného</a:t>
            </a:r>
            <a:endParaRPr lang="cs-CZ" sz="2400" dirty="0"/>
          </a:p>
        </p:txBody>
      </p:sp>
      <p:sp>
        <p:nvSpPr>
          <p:cNvPr id="12" name="Zaoblený obdélník 11"/>
          <p:cNvSpPr/>
          <p:nvPr/>
        </p:nvSpPr>
        <p:spPr>
          <a:xfrm>
            <a:off x="3889420" y="4893972"/>
            <a:ext cx="971948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8306873" y="4893972"/>
            <a:ext cx="766282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330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Jednočinné a dvojčinné čerpadlo</a:t>
            </a:r>
            <a:br>
              <a:rPr lang="cs-CZ" dirty="0"/>
            </a:br>
            <a:r>
              <a:rPr lang="cs-CZ" dirty="0">
                <a:solidFill>
                  <a:srgbClr val="FF0000"/>
                </a:solidFill>
              </a:rPr>
              <a:t>porovnejte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Jednočinné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Nasává a vytlačuje jednou stranou pístu</a:t>
            </a:r>
          </a:p>
          <a:p>
            <a:r>
              <a:rPr lang="cs-CZ" sz="2400" dirty="0" smtClean="0"/>
              <a:t>Má jeden sací, jeden výtlačný ventil a jeden pracovní prostor</a:t>
            </a:r>
          </a:p>
          <a:p>
            <a:r>
              <a:rPr lang="cs-CZ" sz="2400" dirty="0" smtClean="0"/>
              <a:t>Objemový průtok je menší než u dvojčinného čerpadla</a:t>
            </a:r>
            <a:endParaRPr lang="cs-CZ" sz="24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Dvojčinné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Toto čerpadlo nasává i vytlačuje oběma stranami</a:t>
            </a:r>
          </a:p>
          <a:p>
            <a:r>
              <a:rPr lang="cs-CZ" sz="2400" dirty="0"/>
              <a:t>Má dva sací ventily, dva výtlačné ventily a dva pracovní prostory</a:t>
            </a:r>
          </a:p>
          <a:p>
            <a:r>
              <a:rPr lang="cs-CZ" sz="2400" dirty="0" smtClean="0"/>
              <a:t>Objemový průtok je větší než u jednočinného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11686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80563"/>
          </a:xfrm>
        </p:spPr>
        <p:txBody>
          <a:bodyPr/>
          <a:lstStyle/>
          <a:p>
            <a:r>
              <a:rPr lang="cs-CZ" dirty="0" smtClean="0"/>
              <a:t>Diferenciální a zdvižné čerpadlo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Diferenciální čerpadlo nasává jako jednočinné a vytlačuje jako dvojčinné</a:t>
            </a:r>
          </a:p>
          <a:p>
            <a:r>
              <a:rPr lang="cs-CZ" sz="3200" dirty="0" smtClean="0"/>
              <a:t>Je jednodušší než dvojčinné</a:t>
            </a:r>
          </a:p>
          <a:p>
            <a:r>
              <a:rPr lang="cs-CZ" sz="3200" dirty="0" smtClean="0"/>
              <a:t>Zdvižné čerpadlo má výtlačný ventil v pístu</a:t>
            </a:r>
          </a:p>
          <a:p>
            <a:r>
              <a:rPr lang="cs-CZ" sz="3200" dirty="0" smtClean="0"/>
              <a:t>Má dva sací a dva výtlačné ventily</a:t>
            </a:r>
          </a:p>
          <a:p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1056068" y="2717442"/>
            <a:ext cx="2112135" cy="4507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6272011" y="2704563"/>
            <a:ext cx="1841679" cy="4507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7804597" y="3966693"/>
            <a:ext cx="1275009" cy="4636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1725769" y="4584879"/>
            <a:ext cx="695459" cy="412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3606085" y="4572000"/>
            <a:ext cx="2434107" cy="4507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218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Diferenciální a zdvižné čerpadlo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Diferenciální čerpadlo nasává jako jednočinné a vytlačuje jako dvojčinné</a:t>
            </a:r>
          </a:p>
          <a:p>
            <a:r>
              <a:rPr lang="cs-CZ" sz="3200" dirty="0" smtClean="0"/>
              <a:t>Je jednodušší než dvojčinné</a:t>
            </a:r>
          </a:p>
          <a:p>
            <a:r>
              <a:rPr lang="cs-CZ" sz="3200" dirty="0" smtClean="0"/>
              <a:t>Zdvižné čerpadlo má výtlačný ventil v pístu</a:t>
            </a:r>
          </a:p>
          <a:p>
            <a:r>
              <a:rPr lang="cs-CZ" sz="3200" dirty="0" smtClean="0"/>
              <a:t>Má dva sací a dva výtlačné ventily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912276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>
                <a:solidFill>
                  <a:schemeClr val="tx2"/>
                </a:solidFill>
              </a:rPr>
              <a:t>J. Doleček, Z. Holoubek: Strojnictví II</a:t>
            </a:r>
          </a:p>
          <a:p>
            <a:pPr marL="0" indent="0">
              <a:buNone/>
            </a:pP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3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003176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Čerpadla-procvičování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VY_32_INOVACE_235_Čerpadla-procvičování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20.11.2013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čerpadel.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5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čerpadel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Čerpadla slouží na čerpání pitné nebo užitkové vody a různých jiných kapalin</a:t>
            </a:r>
          </a:p>
          <a:p>
            <a:r>
              <a:rPr lang="cs-CZ" sz="3200" dirty="0" smtClean="0"/>
              <a:t>Podle způsobu práce dělíme čerpadla:</a:t>
            </a:r>
          </a:p>
          <a:p>
            <a:r>
              <a:rPr lang="cs-CZ" sz="3200" dirty="0" smtClean="0"/>
              <a:t>Objemová</a:t>
            </a:r>
          </a:p>
          <a:p>
            <a:r>
              <a:rPr lang="cs-CZ" sz="3200" dirty="0" smtClean="0"/>
              <a:t>Odstředivá</a:t>
            </a:r>
          </a:p>
          <a:p>
            <a:r>
              <a:rPr lang="cs-CZ" sz="3200" dirty="0" smtClean="0"/>
              <a:t>Vrtulová</a:t>
            </a:r>
          </a:p>
          <a:p>
            <a:r>
              <a:rPr lang="cs-CZ" sz="3200" dirty="0" smtClean="0"/>
              <a:t>Proudová </a:t>
            </a:r>
          </a:p>
          <a:p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4623515" y="1917522"/>
            <a:ext cx="3541690" cy="4908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1030310" y="2395470"/>
            <a:ext cx="7186411" cy="4893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1030310" y="3503054"/>
            <a:ext cx="2021983" cy="4828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1030310" y="4082603"/>
            <a:ext cx="2073498" cy="4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1030310" y="4655842"/>
            <a:ext cx="1661375" cy="4570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1030310" y="5183617"/>
            <a:ext cx="1790163" cy="4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048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čerpadel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Čerpadla slouží na čerpání pitné nebo užitkové vody a různých jiných kapalin</a:t>
            </a:r>
          </a:p>
          <a:p>
            <a:r>
              <a:rPr lang="cs-CZ" sz="3200" dirty="0" smtClean="0"/>
              <a:t>Podle způsobu práce dělíme čerpadla:</a:t>
            </a:r>
          </a:p>
          <a:p>
            <a:r>
              <a:rPr lang="cs-CZ" sz="3200" dirty="0" smtClean="0"/>
              <a:t>Objemová</a:t>
            </a:r>
          </a:p>
          <a:p>
            <a:r>
              <a:rPr lang="cs-CZ" sz="3200" dirty="0" smtClean="0"/>
              <a:t>Odstředivá</a:t>
            </a:r>
          </a:p>
          <a:p>
            <a:r>
              <a:rPr lang="cs-CZ" sz="3200" dirty="0" smtClean="0"/>
              <a:t>Vrtulová</a:t>
            </a:r>
          </a:p>
          <a:p>
            <a:r>
              <a:rPr lang="cs-CZ" sz="3200" smtClean="0"/>
              <a:t>Proudová </a:t>
            </a:r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139648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4654"/>
          </a:xfrm>
        </p:spPr>
        <p:txBody>
          <a:bodyPr/>
          <a:lstStyle/>
          <a:p>
            <a:r>
              <a:rPr lang="cs-CZ" dirty="0"/>
              <a:t>Č</a:t>
            </a:r>
            <a:r>
              <a:rPr lang="cs-CZ" dirty="0" smtClean="0"/>
              <a:t>erpací stanice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790163"/>
            <a:ext cx="8596668" cy="4251199"/>
          </a:xfrm>
        </p:spPr>
        <p:txBody>
          <a:bodyPr>
            <a:normAutofit fontScale="92500"/>
          </a:bodyPr>
          <a:lstStyle/>
          <a:p>
            <a:r>
              <a:rPr lang="cs-CZ" sz="3200" dirty="0" smtClean="0"/>
              <a:t>Pokuste se doplnit hlavní části čerpací stanice:</a:t>
            </a:r>
          </a:p>
          <a:p>
            <a:r>
              <a:rPr lang="cs-CZ" sz="3200" dirty="0" smtClean="0"/>
              <a:t>Motor</a:t>
            </a:r>
          </a:p>
          <a:p>
            <a:r>
              <a:rPr lang="cs-CZ" sz="3200" dirty="0" smtClean="0"/>
              <a:t>Čerpadlo</a:t>
            </a:r>
          </a:p>
          <a:p>
            <a:r>
              <a:rPr lang="cs-CZ" sz="3200" dirty="0" smtClean="0"/>
              <a:t>Sací potrubí</a:t>
            </a:r>
          </a:p>
          <a:p>
            <a:r>
              <a:rPr lang="cs-CZ" sz="3200" dirty="0" smtClean="0"/>
              <a:t>Výtlačné potrubí</a:t>
            </a:r>
          </a:p>
          <a:p>
            <a:r>
              <a:rPr lang="cs-CZ" sz="3200" dirty="0" smtClean="0"/>
              <a:t>Nádrž</a:t>
            </a:r>
          </a:p>
          <a:p>
            <a:r>
              <a:rPr lang="cs-CZ" sz="3200" dirty="0" smtClean="0"/>
              <a:t>Sací koš</a:t>
            </a:r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1004552" y="2369712"/>
            <a:ext cx="3013657" cy="3503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16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4654"/>
          </a:xfrm>
        </p:spPr>
        <p:txBody>
          <a:bodyPr/>
          <a:lstStyle/>
          <a:p>
            <a:r>
              <a:rPr lang="cs-CZ" dirty="0"/>
              <a:t>Č</a:t>
            </a:r>
            <a:r>
              <a:rPr lang="cs-CZ" dirty="0" smtClean="0"/>
              <a:t>erpací stanice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790163"/>
            <a:ext cx="8596668" cy="4251199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Základní části:</a:t>
            </a:r>
          </a:p>
          <a:p>
            <a:r>
              <a:rPr lang="cs-CZ" sz="3200" dirty="0" smtClean="0"/>
              <a:t>Motor</a:t>
            </a:r>
          </a:p>
          <a:p>
            <a:r>
              <a:rPr lang="cs-CZ" sz="3200" dirty="0" smtClean="0"/>
              <a:t>Čerpadlo</a:t>
            </a:r>
          </a:p>
          <a:p>
            <a:r>
              <a:rPr lang="cs-CZ" sz="3200" dirty="0" smtClean="0"/>
              <a:t>Sací potrubí</a:t>
            </a:r>
          </a:p>
          <a:p>
            <a:r>
              <a:rPr lang="cs-CZ" sz="3200" dirty="0" smtClean="0"/>
              <a:t>Výtlačné potrubí</a:t>
            </a:r>
          </a:p>
          <a:p>
            <a:r>
              <a:rPr lang="cs-CZ" sz="3200" dirty="0" smtClean="0"/>
              <a:t>Nádrž</a:t>
            </a:r>
          </a:p>
          <a:p>
            <a:r>
              <a:rPr lang="cs-CZ" sz="3200" dirty="0" smtClean="0"/>
              <a:t>Sací koš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18647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Objemová čerpadla – </a:t>
            </a:r>
            <a:r>
              <a:rPr lang="cs-CZ" dirty="0" smtClean="0">
                <a:solidFill>
                  <a:srgbClr val="FF0000"/>
                </a:solidFill>
              </a:rPr>
              <a:t>doplňte text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Střídá se tady nasávání s výtlakem</a:t>
            </a:r>
          </a:p>
          <a:p>
            <a:r>
              <a:rPr lang="cs-CZ" sz="3200" dirty="0" smtClean="0"/>
              <a:t>Objemové proto, že se nasaje určitý objem kapaliny a uzavře se v pracovním prostoru</a:t>
            </a:r>
          </a:p>
          <a:p>
            <a:r>
              <a:rPr lang="cs-CZ" sz="3200" dirty="0" smtClean="0"/>
              <a:t>Patří sem pístová čerpadla jednočinná, dvojčinná, diferenciální, zdvižná, membránová atd.</a:t>
            </a:r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5666704" y="2160589"/>
            <a:ext cx="1841679" cy="582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7830355" y="2859110"/>
            <a:ext cx="1300766" cy="4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5203065" y="3361386"/>
            <a:ext cx="3618963" cy="540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6053070" y="3979572"/>
            <a:ext cx="2047741" cy="502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1068946" y="4468969"/>
            <a:ext cx="1841679" cy="437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3103809" y="4481848"/>
            <a:ext cx="2382592" cy="412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5666704" y="4481848"/>
            <a:ext cx="1468192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1068946" y="4924538"/>
            <a:ext cx="2408348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573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Objemová čerpadla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Střídá se tady nasávání s výtlakem</a:t>
            </a:r>
          </a:p>
          <a:p>
            <a:r>
              <a:rPr lang="cs-CZ" sz="3200" dirty="0" smtClean="0"/>
              <a:t>Objemové proto, že se nasaje určitý objem kapaliny a uzavře se v pracovním prostoru</a:t>
            </a:r>
          </a:p>
          <a:p>
            <a:r>
              <a:rPr lang="cs-CZ" sz="3200" dirty="0" smtClean="0"/>
              <a:t>Patří sem pístová čerpadla jednočinná, dvojčinná, diferenciální, zdvižná, membránová atd.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939312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Jednočinné a dvojčinné čerpadlo</a:t>
            </a:r>
            <a:br>
              <a:rPr lang="cs-CZ" dirty="0"/>
            </a:br>
            <a:r>
              <a:rPr lang="cs-CZ" dirty="0">
                <a:solidFill>
                  <a:srgbClr val="FF0000"/>
                </a:solidFill>
              </a:rPr>
              <a:t>porovnejte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Jednočinné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Nasává a vytlačuje jednou stranou pístu</a:t>
            </a:r>
          </a:p>
          <a:p>
            <a:r>
              <a:rPr lang="cs-CZ" sz="2400" dirty="0" smtClean="0"/>
              <a:t>Má jeden sací, jeden výtlačný ventil a jeden pracovní prostor</a:t>
            </a:r>
          </a:p>
          <a:p>
            <a:r>
              <a:rPr lang="cs-CZ" sz="2400" dirty="0" smtClean="0"/>
              <a:t>Objemový průtok je menší než u dvojčinného čerpadla</a:t>
            </a:r>
            <a:endParaRPr lang="cs-CZ" sz="24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chemeClr val="accent2"/>
                </a:solidFill>
              </a:rPr>
              <a:t>Dvojčinné čerpadlo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Toto čerpadlo nasává i vytlačuje oběma stranami</a:t>
            </a:r>
          </a:p>
          <a:p>
            <a:r>
              <a:rPr lang="cs-CZ" sz="2400" dirty="0"/>
              <a:t>Má dva sací ventily, dva výtlačné ventily a dva pracovní prostory</a:t>
            </a:r>
          </a:p>
          <a:p>
            <a:r>
              <a:rPr lang="cs-CZ" sz="2400" dirty="0" smtClean="0"/>
              <a:t>Objemový průtok je větší než u jednočinného</a:t>
            </a:r>
            <a:endParaRPr lang="cs-CZ" sz="2400" dirty="0"/>
          </a:p>
        </p:txBody>
      </p:sp>
      <p:sp>
        <p:nvSpPr>
          <p:cNvPr id="8" name="Zaoblený obdélník 7"/>
          <p:cNvSpPr/>
          <p:nvPr/>
        </p:nvSpPr>
        <p:spPr>
          <a:xfrm>
            <a:off x="3760631" y="2737245"/>
            <a:ext cx="978794" cy="430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1043189" y="3168203"/>
            <a:ext cx="1893194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1545465" y="3591124"/>
            <a:ext cx="2485621" cy="408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1043189" y="4043966"/>
            <a:ext cx="3245476" cy="73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3889420" y="4893972"/>
            <a:ext cx="971948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6819353" y="3130606"/>
            <a:ext cx="2253802" cy="4229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6021269" y="3591124"/>
            <a:ext cx="2736365" cy="452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5499279" y="4094310"/>
            <a:ext cx="3116687" cy="683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8306873" y="4893972"/>
            <a:ext cx="766282" cy="347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431967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569</TotalTime>
  <Words>591</Words>
  <Application>Microsoft Office PowerPoint</Application>
  <PresentationFormat>Širokoúhlá obrazovka</PresentationFormat>
  <Paragraphs>119</Paragraphs>
  <Slides>15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Faseta</vt:lpstr>
      <vt:lpstr>1_Faseta</vt:lpstr>
      <vt:lpstr>Čerpadla-procvičování</vt:lpstr>
      <vt:lpstr>Záznamový list výukového materiálu </vt:lpstr>
      <vt:lpstr>Rozdělení čerpadel</vt:lpstr>
      <vt:lpstr>Rozdělení čerpadel</vt:lpstr>
      <vt:lpstr>Čerpací stanice</vt:lpstr>
      <vt:lpstr>Čerpací stanice</vt:lpstr>
      <vt:lpstr>Objemová čerpadla – doplňte text</vt:lpstr>
      <vt:lpstr>Objemová čerpadla </vt:lpstr>
      <vt:lpstr>Jednočinné a dvojčinné čerpadlo porovnejte </vt:lpstr>
      <vt:lpstr>Jednočinné a dvojčinné čerpadlo porovnejte </vt:lpstr>
      <vt:lpstr>Jednočinné a dvojčinné čerpadlo porovnejte </vt:lpstr>
      <vt:lpstr>Jednočinné a dvojčinné čerpadlo porovnejte </vt:lpstr>
      <vt:lpstr>Diferenciální a zdvižné čerpadlo</vt:lpstr>
      <vt:lpstr>Diferenciální a zdvižné čerpadlo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Čerpadla</dc:title>
  <dc:creator>Králová</dc:creator>
  <cp:lastModifiedBy>Králová</cp:lastModifiedBy>
  <cp:revision>25</cp:revision>
  <dcterms:created xsi:type="dcterms:W3CDTF">2013-08-19T19:17:41Z</dcterms:created>
  <dcterms:modified xsi:type="dcterms:W3CDTF">2014-04-15T12:11:40Z</dcterms:modified>
</cp:coreProperties>
</file>