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AEA70C-B625-43C2-B764-FD8AE0B03298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60BF8F-0DCC-46E4-9AF4-5E4EC06BF20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3569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2AFDDC2-C9EF-4670-81C5-A2ED34C8023F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87023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E354136-B431-4259-9D10-82FDB2E5ECE1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685307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8DE6B-13D5-4531-847C-728E8134791A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7803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0883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6325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89954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20634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57263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9315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67090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4932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1486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7377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2178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3535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7675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0753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7579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1658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646F8-2753-4E5E-99C5-C47D7DF324E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9973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2209800" y="3933057"/>
            <a:ext cx="7772400" cy="1323975"/>
          </a:xfrm>
        </p:spPr>
        <p:txBody>
          <a:bodyPr>
            <a:normAutofit/>
          </a:bodyPr>
          <a:lstStyle/>
          <a:p>
            <a:pPr eaLnBrk="1" hangingPunct="1"/>
            <a:r>
              <a:rPr lang="cs-CZ" dirty="0" smtClean="0"/>
              <a:t>Čerpadla II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3719514" y="2636839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VY_32_INOVACE_227_Čerpadla </a:t>
            </a:r>
            <a:r>
              <a:rPr lang="cs-CZ" b="1" dirty="0" smtClean="0">
                <a:latin typeface="Calibri" pitchFamily="34" charset="0"/>
              </a:rPr>
              <a:t>II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dirty="0">
                <a:latin typeface="Calibri" pitchFamily="34" charset="0"/>
              </a:rPr>
              <a:t>Autor: ing. </a:t>
            </a:r>
            <a:r>
              <a:rPr lang="cs-CZ" dirty="0" smtClean="0">
                <a:latin typeface="Calibri" pitchFamily="34" charset="0"/>
              </a:rPr>
              <a:t>Milan </a:t>
            </a:r>
            <a:r>
              <a:rPr lang="cs-CZ" dirty="0" err="1" smtClean="0">
                <a:latin typeface="Calibri" pitchFamily="34" charset="0"/>
              </a:rPr>
              <a:t>Šeuer</a:t>
            </a:r>
            <a:endParaRPr lang="cs-CZ" dirty="0">
              <a:latin typeface="Calibri" pitchFamily="34" charset="0"/>
            </a:endParaRP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934" y="2032794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213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2855641" y="260648"/>
            <a:ext cx="6512511" cy="1143000"/>
          </a:xfrm>
        </p:spPr>
        <p:txBody>
          <a:bodyPr/>
          <a:lstStyle/>
          <a:p>
            <a:pPr eaLnBrk="1" hangingPunct="1"/>
            <a:r>
              <a:rPr lang="cs-CZ" sz="1800" b="1" dirty="0"/>
              <a:t>Záznamový list výukového materiálu</a:t>
            </a:r>
            <a:br>
              <a:rPr lang="cs-CZ" sz="1800" b="1" dirty="0"/>
            </a:br>
            <a:endParaRPr lang="cs-CZ" sz="1800" dirty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680473"/>
              </p:ext>
            </p:extLst>
          </p:nvPr>
        </p:nvGraphicFramePr>
        <p:xfrm>
          <a:off x="2639616" y="1484785"/>
          <a:ext cx="6400800" cy="4843467"/>
        </p:xfrm>
        <a:graphic>
          <a:graphicData uri="http://schemas.openxmlformats.org/drawingml/2006/table">
            <a:tbl>
              <a:tblPr/>
              <a:tblGrid>
                <a:gridCol w="2303992"/>
                <a:gridCol w="4096808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 (III/2) 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Čerpadla II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VY_32_INOVACE_227_Čerpadla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II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Strojnictví II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Třetí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Milan </a:t>
                      </a: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Šeuer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19.11.2013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středních technických škol.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Učební text zahrnuje problematiku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dopravních strojů pro dopravu kapalin.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651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Čerpadla odstředivá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Jsou to rotační čerpadla</a:t>
            </a:r>
          </a:p>
          <a:p>
            <a:r>
              <a:rPr lang="cs-CZ" sz="3200" dirty="0" smtClean="0"/>
              <a:t>Hlavní části:</a:t>
            </a:r>
          </a:p>
          <a:p>
            <a:r>
              <a:rPr lang="cs-CZ" sz="3200" dirty="0" smtClean="0"/>
              <a:t>Oběžné kolo</a:t>
            </a:r>
          </a:p>
          <a:p>
            <a:r>
              <a:rPr lang="cs-CZ" sz="3200" dirty="0" smtClean="0"/>
              <a:t>Převaděč</a:t>
            </a:r>
          </a:p>
          <a:p>
            <a:r>
              <a:rPr lang="cs-CZ" sz="3200" dirty="0" smtClean="0"/>
              <a:t>Spirální skříň</a:t>
            </a:r>
          </a:p>
        </p:txBody>
      </p:sp>
    </p:spTree>
    <p:extLst>
      <p:ext uri="{BB962C8B-B14F-4D97-AF65-F5344CB8AC3E}">
        <p14:creationId xmlns:p14="http://schemas.microsoft.com/office/powerpoint/2010/main" val="3191461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Princip práce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Lopatky oběžného kola jsou zakřivené pro lepší „nabírání“ kapaliny</a:t>
            </a:r>
          </a:p>
          <a:p>
            <a:r>
              <a:rPr lang="cs-CZ" sz="3200" dirty="0" smtClean="0"/>
              <a:t>Kapalina proudí na lopatky převaděče</a:t>
            </a:r>
          </a:p>
          <a:p>
            <a:r>
              <a:rPr lang="cs-CZ" sz="3200" dirty="0" smtClean="0"/>
              <a:t>Pak se vede do spirální skříně</a:t>
            </a:r>
          </a:p>
          <a:p>
            <a:r>
              <a:rPr lang="cs-CZ" sz="3200" dirty="0" smtClean="0"/>
              <a:t>K proudění po lopatkách pomáhá odstředivá síla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793602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Jednostupňová čerpadla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Jednostupňová čerpadla mají jedno oběžné kolo</a:t>
            </a:r>
          </a:p>
          <a:p>
            <a:r>
              <a:rPr lang="cs-CZ" sz="3200" dirty="0" smtClean="0"/>
              <a:t>Používají se ve vodárenství, v zemědělství k zavlažování, nebo jako čerpadlo v teplovodním vytápění</a:t>
            </a:r>
          </a:p>
          <a:p>
            <a:r>
              <a:rPr lang="cs-CZ" sz="3200" dirty="0" smtClean="0"/>
              <a:t>Můžou se použít pro dopravní výšku až 53 m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135478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Vícestupňová čerpadla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Mají více oběžných kol a převaděčů</a:t>
            </a:r>
          </a:p>
          <a:p>
            <a:r>
              <a:rPr lang="cs-CZ" sz="3200" dirty="0" smtClean="0"/>
              <a:t>Používá se pro čerpání do vyšší výšek</a:t>
            </a:r>
          </a:p>
          <a:p>
            <a:r>
              <a:rPr lang="cs-CZ" sz="3200" dirty="0" smtClean="0"/>
              <a:t>Tyto čerpadla jsou jednoduchá a nenáročná na údržbu</a:t>
            </a:r>
          </a:p>
          <a:p>
            <a:r>
              <a:rPr lang="cs-CZ" sz="3200" dirty="0" smtClean="0"/>
              <a:t>Musí se dostatečně mazat ložiska a ucpávka musí těsnit</a:t>
            </a:r>
          </a:p>
        </p:txBody>
      </p:sp>
    </p:spTree>
    <p:extLst>
      <p:ext uri="{BB962C8B-B14F-4D97-AF65-F5344CB8AC3E}">
        <p14:creationId xmlns:p14="http://schemas.microsoft.com/office/powerpoint/2010/main" val="2619599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Proudová čerpadla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Říká se jim také injektory</a:t>
            </a:r>
          </a:p>
          <a:p>
            <a:r>
              <a:rPr lang="cs-CZ" sz="3200" dirty="0" smtClean="0"/>
              <a:t>Hnací silou je energie proudu páry, vzduchu nebo vody</a:t>
            </a:r>
          </a:p>
          <a:p>
            <a:r>
              <a:rPr lang="cs-CZ" sz="3200" dirty="0" smtClean="0"/>
              <a:t>Tato energie proudící páry nebo vody strhuje dopravovanou kapalinu</a:t>
            </a:r>
          </a:p>
          <a:p>
            <a:r>
              <a:rPr lang="cs-CZ" sz="3200" dirty="0" smtClean="0"/>
              <a:t>Používají se např. k čerpání kalu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696447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Mamutové čerpadla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Patří také k proudovým</a:t>
            </a:r>
          </a:p>
          <a:p>
            <a:r>
              <a:rPr lang="cs-CZ" sz="3200" dirty="0" smtClean="0"/>
              <a:t>Hnací silou je vzduch o tlaku asi 0,2 </a:t>
            </a:r>
            <a:r>
              <a:rPr lang="cs-CZ" sz="3200" dirty="0" err="1" smtClean="0"/>
              <a:t>Mpa</a:t>
            </a:r>
            <a:endParaRPr lang="cs-CZ" sz="3200" dirty="0" smtClean="0"/>
          </a:p>
          <a:p>
            <a:r>
              <a:rPr lang="cs-CZ" sz="3200" dirty="0" smtClean="0"/>
              <a:t>Používají se k dopravě kalných kapalin, na čerpání vody ze zemních vrtů, k dopravě řepy v </a:t>
            </a:r>
            <a:r>
              <a:rPr lang="cs-CZ" sz="3200" smtClean="0"/>
              <a:t>cukrovarech apod.</a:t>
            </a:r>
            <a:endParaRPr lang="cs-CZ" sz="3200"/>
          </a:p>
        </p:txBody>
      </p:sp>
    </p:spTree>
    <p:extLst>
      <p:ext uri="{BB962C8B-B14F-4D97-AF65-F5344CB8AC3E}">
        <p14:creationId xmlns:p14="http://schemas.microsoft.com/office/powerpoint/2010/main" val="1001415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Seznam literatury a zdrojů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</a:t>
            </a:r>
            <a:r>
              <a:rPr lang="cs-CZ" sz="28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cs-CZ" sz="2800" dirty="0">
                <a:solidFill>
                  <a:schemeClr val="tx2"/>
                </a:solidFill>
              </a:rPr>
              <a:t>J. Doleček, Z. Holoubek: Strojnictví II</a:t>
            </a:r>
          </a:p>
          <a:p>
            <a:pPr marL="0" indent="0">
              <a:buNone/>
            </a:pPr>
            <a:endParaRPr lang="cs-CZ" sz="2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923961"/>
      </p:ext>
    </p:extLst>
  </p:cSld>
  <p:clrMapOvr>
    <a:masterClrMapping/>
  </p:clrMapOvr>
</p:sld>
</file>

<file path=ppt/theme/theme1.xml><?xml version="1.0" encoding="utf-8"?>
<a:theme xmlns:a="http://schemas.openxmlformats.org/drawingml/2006/main" name="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seta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605</TotalTime>
  <Words>319</Words>
  <Application>Microsoft Office PowerPoint</Application>
  <PresentationFormat>Širokoúhlá obrazovka</PresentationFormat>
  <Paragraphs>64</Paragraphs>
  <Slides>9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5" baseType="lpstr">
      <vt:lpstr>Arial</vt:lpstr>
      <vt:lpstr>Calibri</vt:lpstr>
      <vt:lpstr>Times New Roman</vt:lpstr>
      <vt:lpstr>Trebuchet MS</vt:lpstr>
      <vt:lpstr>Wingdings 3</vt:lpstr>
      <vt:lpstr>Faseta</vt:lpstr>
      <vt:lpstr>Čerpadla II</vt:lpstr>
      <vt:lpstr>Záznamový list výukového materiálu </vt:lpstr>
      <vt:lpstr>Čerpadla odstředivá </vt:lpstr>
      <vt:lpstr>Princip práce</vt:lpstr>
      <vt:lpstr>Jednostupňová čerpadla</vt:lpstr>
      <vt:lpstr>Vícestupňová čerpadla</vt:lpstr>
      <vt:lpstr>Proudová čerpadla</vt:lpstr>
      <vt:lpstr>Mamutové čerpadla</vt:lpstr>
      <vt:lpstr>Seznam literatury a zdrojů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Čerpadla</dc:title>
  <dc:creator>Králová</dc:creator>
  <cp:lastModifiedBy>Králová</cp:lastModifiedBy>
  <cp:revision>23</cp:revision>
  <dcterms:created xsi:type="dcterms:W3CDTF">2013-08-19T19:17:41Z</dcterms:created>
  <dcterms:modified xsi:type="dcterms:W3CDTF">2014-04-15T09:59:03Z</dcterms:modified>
</cp:coreProperties>
</file>