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Podíl jednotlivých zdrojů energie v ČR</a:t>
            </a:r>
            <a:endParaRPr lang="en-US" sz="2000"/>
          </a:p>
        </c:rich>
      </c:tx>
      <c:layout>
        <c:manualLayout>
          <c:xMode val="edge"/>
          <c:yMode val="edge"/>
          <c:x val="0.2594218750000001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List1!$A$2:$A$8</c:f>
              <c:strCache>
                <c:ptCount val="7"/>
                <c:pt idx="0">
                  <c:v>uhlí</c:v>
                </c:pt>
                <c:pt idx="1">
                  <c:v>jádro</c:v>
                </c:pt>
                <c:pt idx="2">
                  <c:v>plyn</c:v>
                </c:pt>
                <c:pt idx="3">
                  <c:v>voda</c:v>
                </c:pt>
                <c:pt idx="4">
                  <c:v>biomasa</c:v>
                </c:pt>
                <c:pt idx="5">
                  <c:v>vítr</c:v>
                </c:pt>
                <c:pt idx="6">
                  <c:v>slunce</c:v>
                </c:pt>
              </c:strCache>
            </c:strRef>
          </c:cat>
          <c:val>
            <c:numRef>
              <c:f>List1!$B$2:$B$8</c:f>
              <c:numCache>
                <c:formatCode>0%</c:formatCode>
                <c:ptCount val="7"/>
                <c:pt idx="0">
                  <c:v>0.56999999999999995</c:v>
                </c:pt>
                <c:pt idx="1">
                  <c:v>0.33000000000000013</c:v>
                </c:pt>
                <c:pt idx="2">
                  <c:v>4.0000000000000015E-2</c:v>
                </c:pt>
                <c:pt idx="3" formatCode="0.00%">
                  <c:v>3.6300000000000013E-2</c:v>
                </c:pt>
                <c:pt idx="4" formatCode="0.00%">
                  <c:v>1.7400000000000009E-2</c:v>
                </c:pt>
                <c:pt idx="5" formatCode="0.00%">
                  <c:v>3.5000000000000018E-3</c:v>
                </c:pt>
                <c:pt idx="6" formatCode="0.00%">
                  <c:v>1.1000000000000005E-3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67A00-F8BC-4CD3-8B7D-4074F9CDEBCA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7300-4B6C-4EC7-9391-CA2E845877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2593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AFDDC2-C9EF-4670-81C5-A2ED34C8023F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0156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354136-B431-4259-9D10-82FDB2E5ECE1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04732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641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85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25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86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39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21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065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05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835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35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48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9A19-D036-405E-803A-16ED91D7F043}" type="datetimeFigureOut">
              <a:rPr lang="cs-CZ" smtClean="0"/>
              <a:pPr/>
              <a:t>15.4.2014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C08D2-97BA-499A-A769-CD1B9562B80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3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9800" y="3933057"/>
            <a:ext cx="7772400" cy="1323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cs-CZ" dirty="0" smtClean="0"/>
              <a:t>Energetické stroje a zařízení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4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VY_32_INOVACE_230_Energetické </a:t>
            </a:r>
            <a:r>
              <a:rPr lang="cs-CZ" b="1" dirty="0" smtClean="0">
                <a:latin typeface="Calibri" pitchFamily="34" charset="0"/>
              </a:rPr>
              <a:t>stroje a zařízení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dirty="0">
                <a:latin typeface="Calibri" pitchFamily="34" charset="0"/>
              </a:rPr>
              <a:t>Autor: ing. </a:t>
            </a:r>
            <a:r>
              <a:rPr lang="cs-CZ" dirty="0" smtClean="0">
                <a:latin typeface="Calibri" pitchFamily="34" charset="0"/>
              </a:rPr>
              <a:t>Milan </a:t>
            </a:r>
            <a:r>
              <a:rPr lang="cs-CZ" dirty="0" err="1" smtClean="0">
                <a:latin typeface="Calibri" pitchFamily="34" charset="0"/>
              </a:rPr>
              <a:t>Šeuer</a:t>
            </a:r>
            <a:endParaRPr lang="cs-CZ" dirty="0">
              <a:latin typeface="Calibri" pitchFamily="34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76" y="22774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6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J. Doleček, Z. Holoubek: Strojnictví II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</a:t>
            </a:r>
            <a:r>
              <a:rPr lang="cs-CZ" dirty="0" smtClean="0">
                <a:solidFill>
                  <a:schemeClr val="tx2"/>
                </a:solidFill>
              </a:rPr>
              <a:t>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855641" y="260648"/>
            <a:ext cx="6512511" cy="1143000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522604"/>
              </p:ext>
            </p:extLst>
          </p:nvPr>
        </p:nvGraphicFramePr>
        <p:xfrm>
          <a:off x="2639616" y="1484785"/>
          <a:ext cx="6400800" cy="4843467"/>
        </p:xfrm>
        <a:graphic>
          <a:graphicData uri="http://schemas.openxmlformats.org/drawingml/2006/table">
            <a:tbl>
              <a:tblPr/>
              <a:tblGrid>
                <a:gridCol w="2303992"/>
                <a:gridCol w="4096808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Energetické stroje a zařízení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VY_32_INOVACE_230_Energetické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stroje a zařízení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Strojnictví II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Třetí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Milan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Šeuer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18.12.2013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středních technických škol.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Učební text zahrnuje problematiku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energetických strojů a zařízení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340" marR="5334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Energetika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Energetická základna je daná především kapacitou elektráren v </a:t>
            </a:r>
            <a:r>
              <a:rPr lang="cs-CZ" sz="3200" dirty="0"/>
              <a:t>Č</a:t>
            </a:r>
            <a:r>
              <a:rPr lang="cs-CZ" sz="3200" dirty="0" smtClean="0"/>
              <a:t>eské republice (tepelné, vodní, jaderné a jiné)</a:t>
            </a:r>
          </a:p>
          <a:p>
            <a:r>
              <a:rPr lang="cs-CZ" sz="3200" dirty="0" smtClean="0"/>
              <a:t>Prvenství u nás mají až doposud tepelné elektrárny (57%)</a:t>
            </a:r>
          </a:p>
          <a:p>
            <a:r>
              <a:rPr lang="cs-CZ" sz="3200" dirty="0" smtClean="0"/>
              <a:t>Jaderné elektrárny představují podíl asi 33%</a:t>
            </a:r>
          </a:p>
          <a:p>
            <a:r>
              <a:rPr lang="cs-CZ" sz="3200" dirty="0" smtClean="0"/>
              <a:t>Z obnovitelných zdrojů představuje voda největší podíl, skoro 4%</a:t>
            </a:r>
          </a:p>
          <a:p>
            <a:r>
              <a:rPr lang="cs-CZ" sz="3200" dirty="0" smtClean="0"/>
              <a:t>Dalšími obnovitelnými zdroji jsou biomasa, vítr a slunce</a:t>
            </a:r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9173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296497248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839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Tepelné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Jsou to elektrárny tzv. spalovací, které spalují fosilní palivo (uhlí)</a:t>
            </a:r>
          </a:p>
          <a:p>
            <a:r>
              <a:rPr lang="cs-CZ" sz="3200" dirty="0" smtClean="0"/>
              <a:t>Vyrábí elektrickou energii prostřednictvím tepelné energie spalováním uhlí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507" y="4104170"/>
            <a:ext cx="2213271" cy="220773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903" y="3566229"/>
            <a:ext cx="2569373" cy="164180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228" y="4084638"/>
            <a:ext cx="1546225" cy="209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62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Jaderné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Podstatou výroby elektrické energie v těchto elektrárnách je využití energie při štěpení jader těžkých prvků jako je uran</a:t>
            </a:r>
          </a:p>
          <a:p>
            <a:r>
              <a:rPr lang="cs-CZ" sz="3200" dirty="0" smtClean="0"/>
              <a:t>První reaktor byl spuštěn v USA</a:t>
            </a:r>
          </a:p>
          <a:p>
            <a:r>
              <a:rPr lang="cs-CZ" sz="3200" dirty="0" smtClean="0"/>
              <a:t>První elektrárna, která dodávala proud do sítě byla postavena v tehdejším SSSR v roku 1954</a:t>
            </a:r>
          </a:p>
          <a:p>
            <a:r>
              <a:rPr lang="cs-CZ" sz="3200" dirty="0" smtClean="0"/>
              <a:t>V České republice jsou jaderné elektrárny v Temelíně a Dukovanech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6865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Vodní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Říká se jim taky vodní díla a dělí se na:</a:t>
            </a:r>
          </a:p>
          <a:p>
            <a:r>
              <a:rPr lang="cs-CZ" sz="3200" dirty="0" smtClean="0"/>
              <a:t>Nízkotlaké vodní dílo, které se staví na vodních tocích</a:t>
            </a:r>
          </a:p>
          <a:p>
            <a:r>
              <a:rPr lang="cs-CZ" sz="3200" dirty="0" smtClean="0"/>
              <a:t>Středotlaké vodní dílo, které se staví na přehradách</a:t>
            </a:r>
          </a:p>
          <a:p>
            <a:r>
              <a:rPr lang="cs-CZ" sz="3200" dirty="0" smtClean="0"/>
              <a:t>Vysokotlaké vodní dílo např. Dlouhé Stráně</a:t>
            </a:r>
          </a:p>
          <a:p>
            <a:r>
              <a:rPr lang="cs-CZ" sz="3200" dirty="0" smtClean="0"/>
              <a:t>Přeměňuje energii vody na elektrickou energii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658" y="4001294"/>
            <a:ext cx="2206142" cy="220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81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Větrné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Tady se zas využívá síla větru k roztočení vrtule a tím k přeměně této energie na elektrickou</a:t>
            </a:r>
          </a:p>
          <a:p>
            <a:r>
              <a:rPr lang="cs-CZ" sz="3600" dirty="0" smtClean="0"/>
              <a:t>V historii se místo výroby elektřiny využívala síla větru k mletí obilí, k čerpání vody, k pohánění katrů nebo k pohonu lodí</a:t>
            </a:r>
            <a:endParaRPr lang="cs-CZ" sz="3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12" y="4389836"/>
            <a:ext cx="2020887" cy="215384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084" y="4133851"/>
            <a:ext cx="2130425" cy="229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68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Sluneční elektrárny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Je to zařízení, které přeměňuje sluneční energii na elektrickou</a:t>
            </a:r>
          </a:p>
          <a:p>
            <a:r>
              <a:rPr lang="cs-CZ" sz="3600" dirty="0" smtClean="0"/>
              <a:t>Může se získat buď přímo nebo nepřímo</a:t>
            </a:r>
          </a:p>
          <a:p>
            <a:r>
              <a:rPr lang="cs-CZ" sz="3600" dirty="0" err="1" smtClean="0"/>
              <a:t>Fotovoltaická</a:t>
            </a:r>
            <a:r>
              <a:rPr lang="cs-CZ" sz="3600" dirty="0" smtClean="0"/>
              <a:t> elektrárna využívá k výrobě energie sluneční světlo</a:t>
            </a:r>
          </a:p>
          <a:p>
            <a:r>
              <a:rPr lang="cs-CZ" sz="3600" dirty="0" smtClean="0"/>
              <a:t>Tepelná elektrárna zas využívá teplo ze slunečních  sběračů (solárních panelů) </a:t>
            </a:r>
            <a:endParaRPr lang="cs-CZ" sz="3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488" y="4962525"/>
            <a:ext cx="17208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2678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420</Words>
  <Application>Microsoft Office PowerPoint</Application>
  <PresentationFormat>Širokoúhlá obrazovka</PresentationFormat>
  <Paragraphs>65</Paragraphs>
  <Slides>10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Motiv Office</vt:lpstr>
      <vt:lpstr>Energetické stroje a zařízení</vt:lpstr>
      <vt:lpstr>Záznamový list výukového materiálu </vt:lpstr>
      <vt:lpstr>Energetika v ČR</vt:lpstr>
      <vt:lpstr>Prezentace aplikace PowerPoint</vt:lpstr>
      <vt:lpstr>Tepelné elektrárny</vt:lpstr>
      <vt:lpstr>Jaderné elektrárny</vt:lpstr>
      <vt:lpstr>Vodní elektrárny</vt:lpstr>
      <vt:lpstr>Větrné elektrárny</vt:lpstr>
      <vt:lpstr>Sluneční elektrárny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Energetické stroje a zařízení</dc:title>
  <dc:creator>Králová</dc:creator>
  <cp:lastModifiedBy>Králová</cp:lastModifiedBy>
  <cp:revision>14</cp:revision>
  <dcterms:created xsi:type="dcterms:W3CDTF">2013-09-01T11:42:04Z</dcterms:created>
  <dcterms:modified xsi:type="dcterms:W3CDTF">2014-04-15T11:47:19Z</dcterms:modified>
</cp:coreProperties>
</file>