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5"/>
  </p:notesMasterIdLst>
  <p:sldIdLst>
    <p:sldId id="257" r:id="rId2"/>
    <p:sldId id="258" r:id="rId3"/>
    <p:sldId id="259" r:id="rId4"/>
    <p:sldId id="268" r:id="rId5"/>
    <p:sldId id="260" r:id="rId6"/>
    <p:sldId id="269" r:id="rId7"/>
    <p:sldId id="261" r:id="rId8"/>
    <p:sldId id="270" r:id="rId9"/>
    <p:sldId id="262" r:id="rId10"/>
    <p:sldId id="271" r:id="rId11"/>
    <p:sldId id="264" r:id="rId12"/>
    <p:sldId id="272" r:id="rId13"/>
    <p:sldId id="273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CAFD84-C348-4390-8F35-52FF1F2D8163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F2108D-A3A3-4423-B558-3DC681ECE8F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8014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2AFDDC2-C9EF-4670-81C5-A2ED34C8023F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6874372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E354136-B431-4259-9D10-82FDB2E5ECE1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10731426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8DE6B-13D5-4531-847C-728E8134791A}" type="slidenum">
              <a:rPr lang="cs-CZ" smtClean="0"/>
              <a:pPr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77803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E605-61C1-4209-A44D-DA9B01A21F6A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EC70-2B26-4BCF-BB30-02CB07E74B8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E605-61C1-4209-A44D-DA9B01A21F6A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EC70-2B26-4BCF-BB30-02CB07E74B8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E605-61C1-4209-A44D-DA9B01A21F6A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EC70-2B26-4BCF-BB30-02CB07E74B8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E605-61C1-4209-A44D-DA9B01A21F6A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EC70-2B26-4BCF-BB30-02CB07E74B8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Volný tvar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E605-61C1-4209-A44D-DA9B01A21F6A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EC70-2B26-4BCF-BB30-02CB07E74B8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E605-61C1-4209-A44D-DA9B01A21F6A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EC70-2B26-4BCF-BB30-02CB07E74B8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E605-61C1-4209-A44D-DA9B01A21F6A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EC70-2B26-4BCF-BB30-02CB07E74B8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E605-61C1-4209-A44D-DA9B01A21F6A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0CEC70-2B26-4BCF-BB30-02CB07E74B8E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Zástupný symbol pro zápatí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E605-61C1-4209-A44D-DA9B01A21F6A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EC70-2B26-4BCF-BB30-02CB07E74B8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E605-61C1-4209-A44D-DA9B01A21F6A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10CEC70-2B26-4BCF-BB30-02CB07E74B8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8BB5E605-61C1-4209-A44D-DA9B01A21F6A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EC70-2B26-4BCF-BB30-02CB07E74B8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olný tvar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Volný tvar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BB5E605-61C1-4209-A44D-DA9B01A21F6A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10CEC70-2B26-4BCF-BB30-02CB07E74B8E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ctrTitle"/>
          </p:nvPr>
        </p:nvSpPr>
        <p:spPr>
          <a:xfrm>
            <a:off x="899592" y="4437112"/>
            <a:ext cx="7772400" cy="1323975"/>
          </a:xfrm>
        </p:spPr>
        <p:txBody>
          <a:bodyPr/>
          <a:lstStyle/>
          <a:p>
            <a:pPr eaLnBrk="1" hangingPunct="1"/>
            <a:r>
              <a:rPr lang="cs-CZ" dirty="0" smtClean="0"/>
              <a:t>Jeřáby-procvičování </a:t>
            </a:r>
            <a:endParaRPr lang="cs-CZ" dirty="0" smtClean="0">
              <a:solidFill>
                <a:schemeClr val="tx1"/>
              </a:solidFill>
            </a:endParaRPr>
          </a:p>
        </p:txBody>
      </p:sp>
      <p:pic>
        <p:nvPicPr>
          <p:cNvPr id="9219" name="Obrázek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50" y="476250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2195513" y="2636838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VY_32_INOVACE_232_Jeřáby-procvičování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 dirty="0">
                <a:latin typeface="Calibri" pitchFamily="34" charset="0"/>
              </a:rPr>
              <a:t>Autor: ing. </a:t>
            </a:r>
            <a:r>
              <a:rPr lang="cs-CZ" dirty="0" smtClean="0">
                <a:latin typeface="Calibri" pitchFamily="34" charset="0"/>
              </a:rPr>
              <a:t>Milan </a:t>
            </a:r>
            <a:r>
              <a:rPr lang="cs-CZ" dirty="0" err="1" smtClean="0">
                <a:latin typeface="Calibri" pitchFamily="34" charset="0"/>
              </a:rPr>
              <a:t>Šeuer</a:t>
            </a:r>
            <a:endParaRPr lang="cs-CZ" dirty="0">
              <a:latin typeface="Calibri" pitchFamily="34" charset="0"/>
            </a:endParaRP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460769"/>
            <a:ext cx="1727200" cy="194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2472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Mostové jeřáby</a:t>
            </a:r>
            <a:endParaRPr lang="cs-CZ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Má </a:t>
            </a:r>
            <a:r>
              <a:rPr lang="cs-CZ" sz="2800" dirty="0" smtClean="0">
                <a:solidFill>
                  <a:srgbClr val="FF0000"/>
                </a:solidFill>
              </a:rPr>
              <a:t>tři</a:t>
            </a:r>
            <a:r>
              <a:rPr lang="cs-CZ" sz="2800" dirty="0" smtClean="0"/>
              <a:t> motory a to pro pojezd </a:t>
            </a:r>
            <a:r>
              <a:rPr lang="cs-CZ" sz="2800" dirty="0" smtClean="0">
                <a:solidFill>
                  <a:srgbClr val="FF0000"/>
                </a:solidFill>
              </a:rPr>
              <a:t>jeřábového</a:t>
            </a:r>
            <a:r>
              <a:rPr lang="cs-CZ" sz="2800" dirty="0" smtClean="0"/>
              <a:t> </a:t>
            </a:r>
            <a:r>
              <a:rPr lang="cs-CZ" sz="2800" dirty="0" smtClean="0">
                <a:solidFill>
                  <a:srgbClr val="FF0000"/>
                </a:solidFill>
              </a:rPr>
              <a:t>mostu</a:t>
            </a:r>
            <a:r>
              <a:rPr lang="cs-CZ" sz="2800" dirty="0" smtClean="0"/>
              <a:t>, pro pojezd </a:t>
            </a:r>
            <a:r>
              <a:rPr lang="cs-CZ" sz="2800" dirty="0" smtClean="0">
                <a:solidFill>
                  <a:srgbClr val="FF0000"/>
                </a:solidFill>
              </a:rPr>
              <a:t>kočky</a:t>
            </a:r>
            <a:r>
              <a:rPr lang="cs-CZ" sz="2800" dirty="0" smtClean="0"/>
              <a:t> a pro </a:t>
            </a:r>
            <a:r>
              <a:rPr lang="cs-CZ" sz="2800" dirty="0" smtClean="0">
                <a:solidFill>
                  <a:srgbClr val="FF0000"/>
                </a:solidFill>
              </a:rPr>
              <a:t>zdvíhání</a:t>
            </a:r>
            <a:r>
              <a:rPr lang="cs-CZ" sz="2800" dirty="0" smtClean="0"/>
              <a:t> </a:t>
            </a:r>
            <a:r>
              <a:rPr lang="cs-CZ" sz="2800" dirty="0" smtClean="0">
                <a:solidFill>
                  <a:srgbClr val="FF0000"/>
                </a:solidFill>
              </a:rPr>
              <a:t>břemena</a:t>
            </a:r>
          </a:p>
          <a:p>
            <a:r>
              <a:rPr lang="cs-CZ" sz="2800" dirty="0" smtClean="0"/>
              <a:t>Pojížděcí mechanismus má čtyři pojezdová kola, které se pohybují v nosníku průřezu I</a:t>
            </a:r>
          </a:p>
          <a:p>
            <a:r>
              <a:rPr lang="cs-CZ" sz="2800" dirty="0" smtClean="0"/>
              <a:t>Visutá kočka se skládá ze </a:t>
            </a:r>
            <a:r>
              <a:rPr lang="cs-CZ" sz="2800" dirty="0" smtClean="0">
                <a:solidFill>
                  <a:srgbClr val="FF0000"/>
                </a:solidFill>
              </a:rPr>
              <a:t>zdvihacího</a:t>
            </a:r>
            <a:r>
              <a:rPr lang="cs-CZ" sz="2800" dirty="0" smtClean="0"/>
              <a:t> a </a:t>
            </a:r>
            <a:r>
              <a:rPr lang="cs-CZ" sz="2800" dirty="0" smtClean="0">
                <a:solidFill>
                  <a:srgbClr val="FF0000"/>
                </a:solidFill>
              </a:rPr>
              <a:t>pojížděcího</a:t>
            </a:r>
            <a:r>
              <a:rPr lang="cs-CZ" sz="2800" dirty="0" smtClean="0"/>
              <a:t> mechanismu</a:t>
            </a:r>
            <a:endParaRPr lang="cs-CZ" sz="2800" dirty="0"/>
          </a:p>
        </p:txBody>
      </p:sp>
      <p:pic>
        <p:nvPicPr>
          <p:cNvPr id="7171" name="Picture 3" descr="C:\Users\Kralova\AppData\Local\Microsoft\Windows\Temporary Internet Files\Content.IE5\O1HJTNZ1\MC90005626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5013176"/>
            <a:ext cx="1744675" cy="13459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983772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Další jeřáby</a:t>
            </a:r>
            <a:endParaRPr lang="cs-CZ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Otočný a pojízdný stavební jeřáb se pohybuje po kolejnicích jízdní dráhy</a:t>
            </a:r>
          </a:p>
          <a:p>
            <a:r>
              <a:rPr lang="cs-CZ" sz="2800" dirty="0" smtClean="0"/>
              <a:t>Lanový jeřáb se skládá s nosného lana a visuté kočky, používá se při výstavbě mostů, přehrad, nebo na přepravu sypkého materiálu na velké vzdálenosti</a:t>
            </a:r>
          </a:p>
          <a:p>
            <a:r>
              <a:rPr lang="cs-CZ" sz="2800" dirty="0" smtClean="0"/>
              <a:t>Lodní jeřáby se používají na lodích</a:t>
            </a:r>
          </a:p>
          <a:p>
            <a:r>
              <a:rPr lang="cs-CZ" sz="2800" dirty="0" smtClean="0"/>
              <a:t>Automobilové jeřáby jsou na nosné plošině nákladního auta</a:t>
            </a:r>
            <a:endParaRPr lang="cs-CZ" sz="2800" dirty="0"/>
          </a:p>
        </p:txBody>
      </p:sp>
      <p:pic>
        <p:nvPicPr>
          <p:cNvPr id="8194" name="Picture 2" descr="C:\Users\Kralova\AppData\Local\Microsoft\Windows\Temporary Internet Files\Content.IE5\MGY6PTDV\MC90033961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28384" y="2204864"/>
            <a:ext cx="905256" cy="918058"/>
          </a:xfrm>
          <a:prstGeom prst="rect">
            <a:avLst/>
          </a:prstGeom>
          <a:noFill/>
        </p:spPr>
      </p:pic>
      <p:pic>
        <p:nvPicPr>
          <p:cNvPr id="8195" name="Picture 3" descr="C:\Users\Kralova\AppData\Local\Microsoft\Windows\Temporary Internet Files\Content.IE5\G7X2LX9N\MC90031831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5445224"/>
            <a:ext cx="1824228" cy="1191463"/>
          </a:xfrm>
          <a:prstGeom prst="rect">
            <a:avLst/>
          </a:prstGeom>
          <a:noFill/>
        </p:spPr>
      </p:pic>
      <p:pic>
        <p:nvPicPr>
          <p:cNvPr id="8196" name="Picture 4" descr="C:\Users\Kralova\AppData\Local\Microsoft\Windows\Temporary Internet Files\Content.IE5\05319DDP\MC900318348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5370271"/>
            <a:ext cx="1826971" cy="1487729"/>
          </a:xfrm>
          <a:prstGeom prst="rect">
            <a:avLst/>
          </a:prstGeom>
          <a:noFill/>
        </p:spPr>
      </p:pic>
      <p:sp>
        <p:nvSpPr>
          <p:cNvPr id="7" name="Zaoblený obdélník 6"/>
          <p:cNvSpPr/>
          <p:nvPr/>
        </p:nvSpPr>
        <p:spPr>
          <a:xfrm>
            <a:off x="2987824" y="2132856"/>
            <a:ext cx="3672408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Zaoblený obdélník 7"/>
          <p:cNvSpPr/>
          <p:nvPr/>
        </p:nvSpPr>
        <p:spPr>
          <a:xfrm>
            <a:off x="899592" y="3501008"/>
            <a:ext cx="1008112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Zaoblený obdélník 8"/>
          <p:cNvSpPr/>
          <p:nvPr/>
        </p:nvSpPr>
        <p:spPr>
          <a:xfrm>
            <a:off x="2123728" y="3501008"/>
            <a:ext cx="1224136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Zaoblený obdélník 9"/>
          <p:cNvSpPr/>
          <p:nvPr/>
        </p:nvSpPr>
        <p:spPr>
          <a:xfrm>
            <a:off x="6444208" y="3501008"/>
            <a:ext cx="1368152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Zaoblený obdélník 10"/>
          <p:cNvSpPr/>
          <p:nvPr/>
        </p:nvSpPr>
        <p:spPr>
          <a:xfrm>
            <a:off x="899592" y="3933056"/>
            <a:ext cx="1584176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Zaoblený obdélník 11"/>
          <p:cNvSpPr/>
          <p:nvPr/>
        </p:nvSpPr>
        <p:spPr>
          <a:xfrm>
            <a:off x="971600" y="4365104"/>
            <a:ext cx="936104" cy="43204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Zaoblený obdélník 12"/>
          <p:cNvSpPr/>
          <p:nvPr/>
        </p:nvSpPr>
        <p:spPr>
          <a:xfrm>
            <a:off x="971600" y="4941168"/>
            <a:ext cx="2160240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64768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Další jeřáby</a:t>
            </a:r>
            <a:endParaRPr lang="cs-CZ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Otočný a pojízdný stavební jeřáb se pohybuje po kolejnicích jízdní dráhy</a:t>
            </a:r>
          </a:p>
          <a:p>
            <a:r>
              <a:rPr lang="cs-CZ" sz="2800" dirty="0" smtClean="0"/>
              <a:t>Lanový jeřáb se skládá s nosného lana a visuté kočky, používá se při výstavbě mostů, přehrad, nebo na přepravu sypkého materiálu na velké vzdálenosti</a:t>
            </a:r>
          </a:p>
          <a:p>
            <a:r>
              <a:rPr lang="cs-CZ" sz="2800" dirty="0" smtClean="0"/>
              <a:t>Lodní jeřáby se používají na lodích</a:t>
            </a:r>
          </a:p>
          <a:p>
            <a:r>
              <a:rPr lang="cs-CZ" sz="2800" dirty="0" smtClean="0"/>
              <a:t>Automobilové jeřáby jsou na nosné plošině</a:t>
            </a:r>
            <a:r>
              <a:rPr lang="cs-CZ" sz="2800" dirty="0"/>
              <a:t> </a:t>
            </a:r>
            <a:r>
              <a:rPr lang="cs-CZ" sz="2800" dirty="0" smtClean="0"/>
              <a:t>nákladního auta</a:t>
            </a:r>
          </a:p>
        </p:txBody>
      </p:sp>
      <p:pic>
        <p:nvPicPr>
          <p:cNvPr id="8194" name="Picture 2" descr="C:\Users\Kralova\AppData\Local\Microsoft\Windows\Temporary Internet Files\Content.IE5\MGY6PTDV\MC90033961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3933056"/>
            <a:ext cx="905256" cy="918058"/>
          </a:xfrm>
          <a:prstGeom prst="rect">
            <a:avLst/>
          </a:prstGeom>
          <a:noFill/>
        </p:spPr>
      </p:pic>
      <p:pic>
        <p:nvPicPr>
          <p:cNvPr id="8196" name="Picture 4" descr="C:\Users\Kralova\AppData\Local\Microsoft\Windows\Temporary Internet Files\Content.IE5\05319DDP\MC90031834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5370271"/>
            <a:ext cx="1826971" cy="1487729"/>
          </a:xfrm>
          <a:prstGeom prst="rect">
            <a:avLst/>
          </a:prstGeom>
          <a:noFill/>
        </p:spPr>
      </p:pic>
      <p:pic>
        <p:nvPicPr>
          <p:cNvPr id="9218" name="Picture 2" descr="C:\Users\Kralova\AppData\Local\Microsoft\Windows\Temporary Internet Files\Content.IE5\O1HJTNZ1\MC900334608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5373216"/>
            <a:ext cx="1816913" cy="12673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764768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Seznam literatury a zdrojů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</a:t>
            </a:r>
            <a:r>
              <a:rPr lang="cs-CZ" dirty="0" smtClean="0">
                <a:solidFill>
                  <a:srgbClr val="FF0000"/>
                </a:solidFill>
              </a:rPr>
              <a:t>.</a:t>
            </a:r>
          </a:p>
          <a:p>
            <a:r>
              <a:rPr lang="cs-CZ" dirty="0">
                <a:solidFill>
                  <a:schemeClr val="tx2"/>
                </a:solidFill>
              </a:rPr>
              <a:t>J. Doleček, Z. </a:t>
            </a:r>
            <a:r>
              <a:rPr lang="cs-CZ">
                <a:solidFill>
                  <a:schemeClr val="tx2"/>
                </a:solidFill>
              </a:rPr>
              <a:t>Holoubek: Strojnictví II</a:t>
            </a:r>
          </a:p>
          <a:p>
            <a:r>
              <a:rPr lang="cs-CZ" smtClean="0">
                <a:solidFill>
                  <a:schemeClr val="tx2"/>
                </a:solidFill>
              </a:rPr>
              <a:t>Obrázky </a:t>
            </a:r>
            <a:r>
              <a:rPr lang="cs-CZ" dirty="0" smtClean="0">
                <a:solidFill>
                  <a:schemeClr val="tx2"/>
                </a:solidFill>
              </a:rPr>
              <a:t>použity z knihovny Klipartu</a:t>
            </a:r>
            <a:endParaRPr lang="cs-CZ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923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6512511" cy="1143000"/>
          </a:xfrm>
        </p:spPr>
        <p:txBody>
          <a:bodyPr/>
          <a:lstStyle/>
          <a:p>
            <a:pPr eaLnBrk="1" hangingPunct="1"/>
            <a:r>
              <a:rPr lang="cs-CZ" sz="1800" b="1" dirty="0" smtClean="0"/>
              <a:t>Záznamový list výukového materiálu</a:t>
            </a:r>
            <a:br>
              <a:rPr lang="cs-CZ" sz="1800" b="1" dirty="0" smtClean="0"/>
            </a:br>
            <a:endParaRPr lang="cs-CZ" sz="1800" dirty="0" smtClean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01422"/>
              </p:ext>
            </p:extLst>
          </p:nvPr>
        </p:nvGraphicFramePr>
        <p:xfrm>
          <a:off x="1115616" y="1196752"/>
          <a:ext cx="6400800" cy="4843467"/>
        </p:xfrm>
        <a:graphic>
          <a:graphicData uri="http://schemas.openxmlformats.org/drawingml/2006/table">
            <a:tbl>
              <a:tblPr/>
              <a:tblGrid>
                <a:gridCol w="2303992"/>
                <a:gridCol w="4096808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</a:t>
                      </a: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zemědělská Mohelnice</a:t>
                      </a:r>
                      <a:endParaRPr kumimoji="0" 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a zkvalitnění výuky prostřednictvím ICT (III/2) 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Jeřáby-procvičování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VY_32_INOVACE_232_Jeřáby-procvičování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Strojnictví II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Třetí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Milan </a:t>
                      </a:r>
                      <a:r>
                        <a:rPr kumimoji="0" lang="cs-CZ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Šeuer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22.10.2013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středních technických škol.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Učební text zahrnuje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procvičování jeřábů.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3613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Jeřáby </a:t>
            </a:r>
            <a:endParaRPr lang="cs-CZ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176865" y="2490135"/>
            <a:ext cx="6798736" cy="3675169"/>
          </a:xfrm>
        </p:spPr>
        <p:txBody>
          <a:bodyPr/>
          <a:lstStyle/>
          <a:p>
            <a:r>
              <a:rPr lang="cs-CZ" sz="2800" dirty="0" smtClean="0"/>
              <a:t>Jsou to dopravní zařízení na zdvíhaní, spouštění i přemísťování břemen</a:t>
            </a:r>
          </a:p>
          <a:p>
            <a:r>
              <a:rPr lang="cs-CZ" sz="2800" dirty="0" smtClean="0"/>
              <a:t>Skládá se z jeřábového mostu a visuté kočky</a:t>
            </a:r>
          </a:p>
          <a:p>
            <a:r>
              <a:rPr lang="cs-CZ" sz="2800" dirty="0" smtClean="0"/>
              <a:t>Používá se hlavně v těžkém průmyslu, ve stavebnictví, strojírenství atd</a:t>
            </a:r>
            <a:r>
              <a:rPr lang="cs-CZ" dirty="0" smtClean="0"/>
              <a:t>.</a:t>
            </a:r>
            <a:endParaRPr lang="cs-CZ" dirty="0"/>
          </a:p>
        </p:txBody>
      </p:sp>
      <p:sp>
        <p:nvSpPr>
          <p:cNvPr id="5" name="Zaoblený obdélník 4"/>
          <p:cNvSpPr/>
          <p:nvPr/>
        </p:nvSpPr>
        <p:spPr>
          <a:xfrm>
            <a:off x="1619672" y="3933056"/>
            <a:ext cx="1008112" cy="432048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Zaoblený obdélník 5"/>
          <p:cNvSpPr/>
          <p:nvPr/>
        </p:nvSpPr>
        <p:spPr>
          <a:xfrm>
            <a:off x="3563888" y="3501008"/>
            <a:ext cx="4320480" cy="432048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Zaoblený obdélník 6"/>
          <p:cNvSpPr/>
          <p:nvPr/>
        </p:nvSpPr>
        <p:spPr>
          <a:xfrm>
            <a:off x="4932040" y="4437112"/>
            <a:ext cx="2664296" cy="36004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Zaoblený obdélník 7"/>
          <p:cNvSpPr/>
          <p:nvPr/>
        </p:nvSpPr>
        <p:spPr>
          <a:xfrm>
            <a:off x="2123728" y="4941168"/>
            <a:ext cx="1944216" cy="36004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Zaoblený obdélník 8"/>
          <p:cNvSpPr/>
          <p:nvPr/>
        </p:nvSpPr>
        <p:spPr>
          <a:xfrm>
            <a:off x="4211960" y="4941168"/>
            <a:ext cx="1872208" cy="36004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026" name="Picture 2" descr="C:\Users\Kralova\AppData\Local\Microsoft\Windows\Temporary Internet Files\Content.IE5\05319DDP\MP90039018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55090" y="476672"/>
            <a:ext cx="1489605" cy="20882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4154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Jeřáby </a:t>
            </a:r>
            <a:endParaRPr lang="cs-CZ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176865" y="2490135"/>
            <a:ext cx="6798736" cy="3675169"/>
          </a:xfrm>
        </p:spPr>
        <p:txBody>
          <a:bodyPr/>
          <a:lstStyle/>
          <a:p>
            <a:r>
              <a:rPr lang="cs-CZ" sz="2800" dirty="0" smtClean="0"/>
              <a:t>Jsou to dopravní zařízení na zdvíhaní, spouštění i přemísťování břemen</a:t>
            </a:r>
          </a:p>
          <a:p>
            <a:r>
              <a:rPr lang="cs-CZ" sz="2800" dirty="0" smtClean="0"/>
              <a:t>Skládá se z jeřábového mostu a visuté kočky</a:t>
            </a:r>
          </a:p>
          <a:p>
            <a:r>
              <a:rPr lang="cs-CZ" sz="2800" dirty="0" smtClean="0"/>
              <a:t>Používá se hlavně v těžkém průmyslu, ve stavebnictví, strojírenství atd</a:t>
            </a:r>
            <a:r>
              <a:rPr lang="cs-CZ" dirty="0" smtClean="0"/>
              <a:t>.</a:t>
            </a:r>
            <a:endParaRPr lang="cs-CZ" dirty="0"/>
          </a:p>
        </p:txBody>
      </p:sp>
      <p:pic>
        <p:nvPicPr>
          <p:cNvPr id="2050" name="Picture 2" descr="C:\Users\Kralova\AppData\Local\Microsoft\Windows\Temporary Internet Files\Content.IE5\O1HJTNZ1\MP90039042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188640"/>
            <a:ext cx="1612738" cy="22608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4154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Rozdělení </a:t>
            </a:r>
            <a:endParaRPr lang="cs-CZ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115616" y="2132856"/>
            <a:ext cx="6798736" cy="389119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cs-CZ" sz="3300" dirty="0" smtClean="0"/>
          </a:p>
          <a:p>
            <a:r>
              <a:rPr lang="cs-CZ" sz="3300" dirty="0" smtClean="0"/>
              <a:t>Mostové jeřáby (podstropní, konzolový, portálový)</a:t>
            </a:r>
          </a:p>
          <a:p>
            <a:r>
              <a:rPr lang="cs-CZ" sz="3300" dirty="0" smtClean="0"/>
              <a:t>Otočný jeřáb s pevným sloupem</a:t>
            </a:r>
          </a:p>
          <a:p>
            <a:r>
              <a:rPr lang="cs-CZ" sz="3300" dirty="0" smtClean="0"/>
              <a:t>Jeřáb s otočným sloupem</a:t>
            </a:r>
          </a:p>
          <a:p>
            <a:r>
              <a:rPr lang="cs-CZ" sz="3300" dirty="0" smtClean="0"/>
              <a:t>Otočný a pojízdný stavební jeřáb</a:t>
            </a:r>
          </a:p>
          <a:p>
            <a:r>
              <a:rPr lang="cs-CZ" sz="3300" dirty="0" smtClean="0"/>
              <a:t>Automobilový jeřáb</a:t>
            </a:r>
          </a:p>
          <a:p>
            <a:r>
              <a:rPr lang="cs-CZ" sz="3300" dirty="0" smtClean="0"/>
              <a:t>Lanový jeřáb</a:t>
            </a:r>
          </a:p>
          <a:p>
            <a:endParaRPr lang="cs-CZ" dirty="0"/>
          </a:p>
        </p:txBody>
      </p:sp>
      <p:sp>
        <p:nvSpPr>
          <p:cNvPr id="4" name="Zaoblený obdélník 3"/>
          <p:cNvSpPr/>
          <p:nvPr/>
        </p:nvSpPr>
        <p:spPr>
          <a:xfrm>
            <a:off x="1619672" y="2564904"/>
            <a:ext cx="1512168" cy="43204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Zaoblený obdélník 4"/>
          <p:cNvSpPr/>
          <p:nvPr/>
        </p:nvSpPr>
        <p:spPr>
          <a:xfrm>
            <a:off x="1619672" y="3429000"/>
            <a:ext cx="1296144" cy="50405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Zaoblený obdélník 5"/>
          <p:cNvSpPr/>
          <p:nvPr/>
        </p:nvSpPr>
        <p:spPr>
          <a:xfrm>
            <a:off x="2987824" y="3933056"/>
            <a:ext cx="3168352" cy="43204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Zaoblený obdélník 6"/>
          <p:cNvSpPr/>
          <p:nvPr/>
        </p:nvSpPr>
        <p:spPr>
          <a:xfrm>
            <a:off x="1619672" y="4869160"/>
            <a:ext cx="2448272" cy="43204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Zaoblený obdélník 7"/>
          <p:cNvSpPr/>
          <p:nvPr/>
        </p:nvSpPr>
        <p:spPr>
          <a:xfrm>
            <a:off x="1619672" y="5373216"/>
            <a:ext cx="2304256" cy="43204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3075" name="Picture 3" descr="C:\Users\Kralova\AppData\Local\Microsoft\Windows\Temporary Internet Files\Content.IE5\G7X2LX9N\MC90035946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4869160"/>
            <a:ext cx="1810512" cy="1057961"/>
          </a:xfrm>
          <a:prstGeom prst="rect">
            <a:avLst/>
          </a:prstGeom>
          <a:noFill/>
        </p:spPr>
      </p:pic>
      <p:pic>
        <p:nvPicPr>
          <p:cNvPr id="3077" name="Picture 5" descr="C:\Users\Kralova\AppData\Local\Microsoft\Windows\Temporary Internet Files\Content.IE5\O1HJTNZ1\MC90031850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908720"/>
            <a:ext cx="1870862" cy="11237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142214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Rozdělení </a:t>
            </a:r>
            <a:endParaRPr lang="cs-CZ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115616" y="2132856"/>
            <a:ext cx="6798736" cy="389119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cs-CZ" sz="3300" dirty="0" smtClean="0"/>
          </a:p>
          <a:p>
            <a:r>
              <a:rPr lang="cs-CZ" sz="3300" dirty="0" smtClean="0"/>
              <a:t>Mostové jeřáby (podstropní, konzolový, portálový)</a:t>
            </a:r>
          </a:p>
          <a:p>
            <a:r>
              <a:rPr lang="cs-CZ" sz="3300" dirty="0" smtClean="0"/>
              <a:t>Otočný jeřáb s pevným sloupem</a:t>
            </a:r>
          </a:p>
          <a:p>
            <a:r>
              <a:rPr lang="cs-CZ" sz="3300" dirty="0" smtClean="0"/>
              <a:t>Jeřáb s otočným sloupem</a:t>
            </a:r>
          </a:p>
          <a:p>
            <a:r>
              <a:rPr lang="cs-CZ" sz="3300" dirty="0" smtClean="0"/>
              <a:t>Otočný a pojízdný stavební jeřáb</a:t>
            </a:r>
          </a:p>
          <a:p>
            <a:r>
              <a:rPr lang="cs-CZ" sz="3300" dirty="0" smtClean="0"/>
              <a:t>Automobilový jeřáb</a:t>
            </a:r>
          </a:p>
          <a:p>
            <a:r>
              <a:rPr lang="cs-CZ" sz="3300" dirty="0" smtClean="0"/>
              <a:t>Lanový jeřáb</a:t>
            </a:r>
          </a:p>
          <a:p>
            <a:endParaRPr lang="cs-CZ" dirty="0"/>
          </a:p>
        </p:txBody>
      </p:sp>
      <p:pic>
        <p:nvPicPr>
          <p:cNvPr id="4098" name="Picture 2" descr="C:\Users\Kralova\AppData\Local\Microsoft\Windows\Temporary Internet Files\Content.IE5\MGY6PTDV\MM900356822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1484784"/>
            <a:ext cx="828675" cy="828675"/>
          </a:xfrm>
          <a:prstGeom prst="rect">
            <a:avLst/>
          </a:prstGeom>
          <a:noFill/>
        </p:spPr>
      </p:pic>
      <p:pic>
        <p:nvPicPr>
          <p:cNvPr id="4099" name="Picture 3" descr="C:\Users\Kralova\AppData\Local\Microsoft\Windows\Temporary Internet Files\Content.IE5\MGY6PTDV\MP900438757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4329960"/>
            <a:ext cx="1691680" cy="25280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142214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Mostové jeřáby</a:t>
            </a:r>
            <a:endParaRPr lang="cs-CZ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Skládají se z jeřábového mostu a visuté kočky</a:t>
            </a:r>
          </a:p>
          <a:p>
            <a:r>
              <a:rPr lang="cs-CZ" sz="2800" dirty="0" smtClean="0"/>
              <a:t>Rozdělení:</a:t>
            </a:r>
          </a:p>
          <a:p>
            <a:pPr>
              <a:buNone/>
            </a:pPr>
            <a:endParaRPr lang="cs-CZ" sz="2800" dirty="0" smtClean="0"/>
          </a:p>
          <a:p>
            <a:r>
              <a:rPr lang="cs-CZ" sz="2800" dirty="0" smtClean="0"/>
              <a:t>Podstropní</a:t>
            </a:r>
          </a:p>
          <a:p>
            <a:r>
              <a:rPr lang="cs-CZ" sz="2800" dirty="0" smtClean="0"/>
              <a:t>Portálový</a:t>
            </a:r>
          </a:p>
          <a:p>
            <a:r>
              <a:rPr lang="cs-CZ" sz="2800" dirty="0" smtClean="0"/>
              <a:t>Konzolový</a:t>
            </a:r>
          </a:p>
          <a:p>
            <a:pPr>
              <a:buNone/>
            </a:pPr>
            <a:endParaRPr lang="cs-CZ" sz="2800" dirty="0" smtClean="0"/>
          </a:p>
        </p:txBody>
      </p:sp>
      <p:sp>
        <p:nvSpPr>
          <p:cNvPr id="4" name="Zaoblený obdélník 3"/>
          <p:cNvSpPr/>
          <p:nvPr/>
        </p:nvSpPr>
        <p:spPr>
          <a:xfrm>
            <a:off x="3059832" y="1628800"/>
            <a:ext cx="2880320" cy="43204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Zaoblený obdélník 4"/>
          <p:cNvSpPr/>
          <p:nvPr/>
        </p:nvSpPr>
        <p:spPr>
          <a:xfrm>
            <a:off x="6300192" y="1628800"/>
            <a:ext cx="1008112" cy="43204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Zaoblený obdélník 5"/>
          <p:cNvSpPr/>
          <p:nvPr/>
        </p:nvSpPr>
        <p:spPr>
          <a:xfrm>
            <a:off x="899592" y="2132856"/>
            <a:ext cx="1080120" cy="36004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Zaoblený obdélník 6"/>
          <p:cNvSpPr/>
          <p:nvPr/>
        </p:nvSpPr>
        <p:spPr>
          <a:xfrm>
            <a:off x="899592" y="3573016"/>
            <a:ext cx="1800200" cy="43204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Zaoblený obdélník 7"/>
          <p:cNvSpPr/>
          <p:nvPr/>
        </p:nvSpPr>
        <p:spPr>
          <a:xfrm>
            <a:off x="899592" y="4149080"/>
            <a:ext cx="1584176" cy="43204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Zaoblený obdélník 8"/>
          <p:cNvSpPr/>
          <p:nvPr/>
        </p:nvSpPr>
        <p:spPr>
          <a:xfrm>
            <a:off x="899592" y="4725144"/>
            <a:ext cx="1728192" cy="43204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5123" name="Picture 3" descr="C:\Users\Kralova\AppData\Local\Microsoft\Windows\Temporary Internet Files\Content.IE5\05319DDP\MC90031882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3501008"/>
            <a:ext cx="1823314" cy="1823314"/>
          </a:xfrm>
          <a:prstGeom prst="rect">
            <a:avLst/>
          </a:prstGeom>
          <a:noFill/>
        </p:spPr>
      </p:pic>
      <p:pic>
        <p:nvPicPr>
          <p:cNvPr id="5124" name="Picture 4" descr="C:\Users\Kralova\AppData\Local\Microsoft\Windows\Temporary Internet Files\Content.IE5\O1HJTNZ1\MC90030354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72687" y="2799435"/>
            <a:ext cx="1798625" cy="1259129"/>
          </a:xfrm>
          <a:prstGeom prst="rect">
            <a:avLst/>
          </a:prstGeom>
          <a:noFill/>
        </p:spPr>
      </p:pic>
      <p:pic>
        <p:nvPicPr>
          <p:cNvPr id="5125" name="Picture 5" descr="C:\Users\Kralova\AppData\Local\Microsoft\Windows\Temporary Internet Files\Content.IE5\MGY6PTDV\MC90033315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5085184"/>
            <a:ext cx="1880006" cy="11000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498946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Mostové jeřáby</a:t>
            </a:r>
            <a:endParaRPr lang="cs-CZ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Skládají se z jeřábového mostu a visuté kočky</a:t>
            </a:r>
          </a:p>
          <a:p>
            <a:r>
              <a:rPr lang="cs-CZ" sz="2800" dirty="0" smtClean="0"/>
              <a:t>Rozdělení:</a:t>
            </a:r>
          </a:p>
          <a:p>
            <a:pPr>
              <a:buNone/>
            </a:pPr>
            <a:endParaRPr lang="cs-CZ" sz="2800" dirty="0" smtClean="0"/>
          </a:p>
          <a:p>
            <a:r>
              <a:rPr lang="cs-CZ" sz="2800" dirty="0" smtClean="0"/>
              <a:t>Podstropní</a:t>
            </a:r>
          </a:p>
          <a:p>
            <a:r>
              <a:rPr lang="cs-CZ" sz="2800" dirty="0" smtClean="0"/>
              <a:t>Portálový</a:t>
            </a:r>
          </a:p>
          <a:p>
            <a:r>
              <a:rPr lang="cs-CZ" sz="2800" dirty="0" smtClean="0"/>
              <a:t>Konzolový</a:t>
            </a:r>
          </a:p>
          <a:p>
            <a:pPr>
              <a:buNone/>
            </a:pPr>
            <a:endParaRPr lang="cs-CZ" sz="2800" dirty="0" smtClean="0"/>
          </a:p>
        </p:txBody>
      </p:sp>
    </p:spTree>
    <p:extLst>
      <p:ext uri="{BB962C8B-B14F-4D97-AF65-F5344CB8AC3E}">
        <p14:creationId xmlns:p14="http://schemas.microsoft.com/office/powerpoint/2010/main" val="4498946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Mostové jeřáby</a:t>
            </a:r>
            <a:endParaRPr lang="cs-CZ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Má </a:t>
            </a:r>
            <a:r>
              <a:rPr lang="cs-CZ" sz="2800" dirty="0" smtClean="0">
                <a:solidFill>
                  <a:srgbClr val="FF0000"/>
                </a:solidFill>
              </a:rPr>
              <a:t>……</a:t>
            </a:r>
            <a:r>
              <a:rPr lang="cs-CZ" sz="2800" dirty="0" smtClean="0"/>
              <a:t> motory a to pro pojezd </a:t>
            </a:r>
            <a:r>
              <a:rPr lang="cs-CZ" sz="2800" dirty="0" smtClean="0">
                <a:solidFill>
                  <a:srgbClr val="FF0000"/>
                </a:solidFill>
              </a:rPr>
              <a:t>……….</a:t>
            </a:r>
            <a:r>
              <a:rPr lang="cs-CZ" sz="2800" dirty="0" smtClean="0"/>
              <a:t>, pro pojezd </a:t>
            </a:r>
            <a:r>
              <a:rPr lang="cs-CZ" sz="2800" dirty="0" smtClean="0">
                <a:solidFill>
                  <a:srgbClr val="FF0000"/>
                </a:solidFill>
              </a:rPr>
              <a:t>…….</a:t>
            </a:r>
            <a:r>
              <a:rPr lang="cs-CZ" sz="2800" dirty="0" smtClean="0"/>
              <a:t> a pro </a:t>
            </a:r>
            <a:r>
              <a:rPr lang="cs-CZ" sz="2800" dirty="0" smtClean="0">
                <a:solidFill>
                  <a:srgbClr val="FF0000"/>
                </a:solidFill>
              </a:rPr>
              <a:t>………. ……….</a:t>
            </a:r>
            <a:endParaRPr lang="cs-CZ" sz="2800" dirty="0" smtClean="0"/>
          </a:p>
          <a:p>
            <a:r>
              <a:rPr lang="cs-CZ" sz="2800" dirty="0" smtClean="0"/>
              <a:t>Pojížděcí mechanismus má čtyři pojezdová kola, které se pohybují v nosníku průřezu I</a:t>
            </a:r>
          </a:p>
          <a:p>
            <a:r>
              <a:rPr lang="cs-CZ" sz="2800" dirty="0" smtClean="0"/>
              <a:t>Visutá kočka se skládá ze </a:t>
            </a:r>
            <a:r>
              <a:rPr lang="cs-CZ" sz="2800" dirty="0" smtClean="0">
                <a:solidFill>
                  <a:srgbClr val="FF0000"/>
                </a:solidFill>
              </a:rPr>
              <a:t>………….</a:t>
            </a:r>
            <a:r>
              <a:rPr lang="cs-CZ" sz="2800" dirty="0" smtClean="0"/>
              <a:t> a </a:t>
            </a:r>
            <a:r>
              <a:rPr lang="cs-CZ" sz="2800" dirty="0" smtClean="0">
                <a:solidFill>
                  <a:srgbClr val="FF0000"/>
                </a:solidFill>
              </a:rPr>
              <a:t>………….</a:t>
            </a:r>
            <a:r>
              <a:rPr lang="cs-CZ" sz="2800" dirty="0" smtClean="0"/>
              <a:t> mechanismu</a:t>
            </a:r>
            <a:endParaRPr lang="cs-CZ" sz="2800" dirty="0"/>
          </a:p>
        </p:txBody>
      </p:sp>
      <p:pic>
        <p:nvPicPr>
          <p:cNvPr id="6146" name="Picture 2" descr="C:\Users\Kralova\AppData\Local\Microsoft\Windows\Temporary Internet Files\Content.IE5\G7X2LX9N\MC90033317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4653136"/>
            <a:ext cx="897941" cy="18269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98377247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cký">
  <a:themeElements>
    <a:clrScheme name="Technický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ký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ký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185</TotalTime>
  <Words>479</Words>
  <Application>Microsoft Office PowerPoint</Application>
  <PresentationFormat>Předvádění na obrazovce (4:3)</PresentationFormat>
  <Paragraphs>91</Paragraphs>
  <Slides>13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9" baseType="lpstr">
      <vt:lpstr>Arial</vt:lpstr>
      <vt:lpstr>Calibri</vt:lpstr>
      <vt:lpstr>Franklin Gothic Book</vt:lpstr>
      <vt:lpstr>Times New Roman</vt:lpstr>
      <vt:lpstr>Wingdings 2</vt:lpstr>
      <vt:lpstr>Technický</vt:lpstr>
      <vt:lpstr>Jeřáby-procvičování </vt:lpstr>
      <vt:lpstr>Záznamový list výukového materiálu </vt:lpstr>
      <vt:lpstr>Jeřáby </vt:lpstr>
      <vt:lpstr>Jeřáby </vt:lpstr>
      <vt:lpstr>Rozdělení </vt:lpstr>
      <vt:lpstr>Rozdělení </vt:lpstr>
      <vt:lpstr>Mostové jeřáby</vt:lpstr>
      <vt:lpstr>Mostové jeřáby</vt:lpstr>
      <vt:lpstr>Mostové jeřáby</vt:lpstr>
      <vt:lpstr>Mostové jeřáby</vt:lpstr>
      <vt:lpstr>Další jeřáby</vt:lpstr>
      <vt:lpstr>Další jeřáby</vt:lpstr>
      <vt:lpstr>Seznam literatury a zdrojů</vt:lpstr>
    </vt:vector>
  </TitlesOfParts>
  <Company>Lenovo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Jeřáby</dc:title>
  <dc:creator>Lenovo User</dc:creator>
  <cp:lastModifiedBy>Králová</cp:lastModifiedBy>
  <cp:revision>17</cp:revision>
  <dcterms:created xsi:type="dcterms:W3CDTF">2013-08-14T10:44:45Z</dcterms:created>
  <dcterms:modified xsi:type="dcterms:W3CDTF">2014-04-15T11:55:21Z</dcterms:modified>
</cp:coreProperties>
</file>