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3" r:id="rId6"/>
    <p:sldId id="264" r:id="rId7"/>
    <p:sldId id="265" r:id="rId8"/>
    <p:sldId id="266" r:id="rId9"/>
    <p:sldId id="267" r:id="rId1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400"/>
              <a:t>Podíl jednotlivých zdrojů energie v ČR</a:t>
            </a:r>
            <a:endParaRPr lang="en-US" sz="2400"/>
          </a:p>
        </c:rich>
      </c:tx>
      <c:layout>
        <c:manualLayout>
          <c:xMode val="edge"/>
          <c:yMode val="edge"/>
          <c:x val="0.2594218750000001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Prodej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List1!$A$2:$A$8</c:f>
              <c:strCache>
                <c:ptCount val="7"/>
                <c:pt idx="0">
                  <c:v>uhlí</c:v>
                </c:pt>
                <c:pt idx="1">
                  <c:v>jádro</c:v>
                </c:pt>
                <c:pt idx="2">
                  <c:v>plyn</c:v>
                </c:pt>
                <c:pt idx="3">
                  <c:v>voda</c:v>
                </c:pt>
                <c:pt idx="4">
                  <c:v>biomasa</c:v>
                </c:pt>
                <c:pt idx="5">
                  <c:v>vítr</c:v>
                </c:pt>
                <c:pt idx="6">
                  <c:v>slunce</c:v>
                </c:pt>
              </c:strCache>
            </c:strRef>
          </c:cat>
          <c:val>
            <c:numRef>
              <c:f>List1!$B$2:$B$8</c:f>
              <c:numCache>
                <c:formatCode>0%</c:formatCode>
                <c:ptCount val="7"/>
                <c:pt idx="0">
                  <c:v>0.56999999999999995</c:v>
                </c:pt>
                <c:pt idx="1">
                  <c:v>0.33000000000000013</c:v>
                </c:pt>
                <c:pt idx="2">
                  <c:v>4.0000000000000015E-2</c:v>
                </c:pt>
                <c:pt idx="3" formatCode="0.00%">
                  <c:v>3.6300000000000006E-2</c:v>
                </c:pt>
                <c:pt idx="4" formatCode="0.00%">
                  <c:v>1.7400000000000006E-2</c:v>
                </c:pt>
                <c:pt idx="5" formatCode="0.00%">
                  <c:v>3.5000000000000014E-3</c:v>
                </c:pt>
                <c:pt idx="6" formatCode="0.00%">
                  <c:v>1.1000000000000005E-3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67A00-F8BC-4CD3-8B7D-4074F9CDEBC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07300-4B6C-4EC7-9391-CA2E8458771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2593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2AFDDC2-C9EF-4670-81C5-A2ED34C8023F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101562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E354136-B431-4259-9D10-82FDB2E5ECE1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047326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DE6B-13D5-4531-847C-728E8134791A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7803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6419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5852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2259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3864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3927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2211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0653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9055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8352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9352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7482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6535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209800" y="3933057"/>
            <a:ext cx="7772400" cy="1323975"/>
          </a:xfrm>
        </p:spPr>
        <p:txBody>
          <a:bodyPr>
            <a:normAutofit/>
          </a:bodyPr>
          <a:lstStyle/>
          <a:p>
            <a:pPr eaLnBrk="1" hangingPunct="1"/>
            <a:r>
              <a:rPr lang="cs-CZ" dirty="0" smtClean="0"/>
              <a:t>Vodní díla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9514" y="2636839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VY_32_INOVACE_237_Vodní </a:t>
            </a:r>
            <a:r>
              <a:rPr lang="cs-CZ" b="1" dirty="0" smtClean="0">
                <a:latin typeface="Calibri" pitchFamily="34" charset="0"/>
              </a:rPr>
              <a:t>díla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dirty="0">
                <a:latin typeface="Calibri" pitchFamily="34" charset="0"/>
              </a:rPr>
              <a:t>Autor: ing. </a:t>
            </a:r>
            <a:r>
              <a:rPr lang="cs-CZ" dirty="0" smtClean="0">
                <a:latin typeface="Calibri" pitchFamily="34" charset="0"/>
              </a:rPr>
              <a:t>Milan </a:t>
            </a:r>
            <a:r>
              <a:rPr lang="cs-CZ" dirty="0" err="1" smtClean="0">
                <a:latin typeface="Calibri" pitchFamily="34" charset="0"/>
              </a:rPr>
              <a:t>Šeuer</a:t>
            </a:r>
            <a:endParaRPr lang="cs-CZ" dirty="0">
              <a:latin typeface="Calibri" pitchFamily="34" charset="0"/>
            </a:endParaRP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776" y="2277492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668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2855641" y="260648"/>
            <a:ext cx="6512511" cy="1143000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3997265"/>
              </p:ext>
            </p:extLst>
          </p:nvPr>
        </p:nvGraphicFramePr>
        <p:xfrm>
          <a:off x="2639616" y="1484785"/>
          <a:ext cx="6400800" cy="4843467"/>
        </p:xfrm>
        <a:graphic>
          <a:graphicData uri="http://schemas.openxmlformats.org/drawingml/2006/table">
            <a:tbl>
              <a:tblPr/>
              <a:tblGrid>
                <a:gridCol w="2303992"/>
                <a:gridCol w="4096808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Vodní díla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VY_32_INOVACE_237_Vodní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díla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II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Třetí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Milan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Šeuer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14.1.2014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středních technických škol.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Učební text zahrnuje problematiku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energetiky.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92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Energetika v ČR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Energetická základna je daná především kapacitou elektráren v </a:t>
            </a:r>
            <a:r>
              <a:rPr lang="cs-CZ" sz="3200" dirty="0"/>
              <a:t>Č</a:t>
            </a:r>
            <a:r>
              <a:rPr lang="cs-CZ" sz="3200" dirty="0" smtClean="0"/>
              <a:t>eské republice (tepelné, vodní, jaderné a jiné)</a:t>
            </a:r>
          </a:p>
          <a:p>
            <a:r>
              <a:rPr lang="cs-CZ" sz="3200" dirty="0" smtClean="0"/>
              <a:t>Prvenství u nás mají až doposud tepelné elektrárny (57%)</a:t>
            </a:r>
          </a:p>
          <a:p>
            <a:r>
              <a:rPr lang="cs-CZ" sz="3200" dirty="0" smtClean="0"/>
              <a:t>Jaderné elektrárny představují podíl asi 33%</a:t>
            </a:r>
          </a:p>
          <a:p>
            <a:r>
              <a:rPr lang="cs-CZ" sz="3200" dirty="0" smtClean="0"/>
              <a:t>Z obnovitelných zdrojů představuje voda největší podíl, skoro 4%</a:t>
            </a:r>
          </a:p>
          <a:p>
            <a:r>
              <a:rPr lang="cs-CZ" sz="3200" dirty="0" smtClean="0"/>
              <a:t>Dalšími obnovitelnými zdroji jsou biomasa, vítr a slunce</a:t>
            </a:r>
          </a:p>
          <a:p>
            <a:endParaRPr lang="cs-CZ" sz="3200" dirty="0" smtClean="0"/>
          </a:p>
          <a:p>
            <a:endParaRPr lang="cs-CZ" sz="3200" dirty="0" smtClean="0"/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4091737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 4"/>
          <p:cNvGraphicFramePr/>
          <p:nvPr>
            <p:extLst>
              <p:ext uri="{D42A27DB-BD31-4B8C-83A1-F6EECF244321}">
                <p14:modId xmlns:p14="http://schemas.microsoft.com/office/powerpoint/2010/main" val="296497248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08392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Vodní elektrárny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Říká se jim taky vodní díla a dělí se na:</a:t>
            </a:r>
          </a:p>
          <a:p>
            <a:r>
              <a:rPr lang="cs-CZ" sz="3200" dirty="0" smtClean="0"/>
              <a:t>Nízkotlaké vodní dílo, které se staví na vodních tocích</a:t>
            </a:r>
          </a:p>
          <a:p>
            <a:r>
              <a:rPr lang="cs-CZ" sz="3200" dirty="0" smtClean="0"/>
              <a:t>Středotlaké vodní dílo, které se staví na přehradách</a:t>
            </a:r>
          </a:p>
          <a:p>
            <a:r>
              <a:rPr lang="cs-CZ" sz="3200" dirty="0" smtClean="0"/>
              <a:t>Vysokotlaké vodní dílo např. Dlouhé Stráně</a:t>
            </a:r>
          </a:p>
          <a:p>
            <a:r>
              <a:rPr lang="cs-CZ" sz="3200" dirty="0" smtClean="0"/>
              <a:t>Přeměňuje energii vody na elektrickou energii</a:t>
            </a:r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7658" y="4001294"/>
            <a:ext cx="2206142" cy="220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818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Nízkotlaké vodní dílo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Tyto se staví přímo na vodních tocích </a:t>
            </a:r>
          </a:p>
          <a:p>
            <a:r>
              <a:rPr lang="cs-CZ" sz="3200" dirty="0" smtClean="0"/>
              <a:t>Staví se pro spád do 15 metrů</a:t>
            </a:r>
          </a:p>
          <a:p>
            <a:r>
              <a:rPr lang="cs-CZ" sz="3200" dirty="0" smtClean="0"/>
              <a:t>Hlavní části:</a:t>
            </a:r>
          </a:p>
          <a:p>
            <a:r>
              <a:rPr lang="cs-CZ" sz="3200" dirty="0" smtClean="0"/>
              <a:t>Hydrogenerátor, turbína, turbínová kašna, hrubé česle, jemné česle, lapač kamenů, lapač písku, náhon, stavidla, odpadní kanál, jez</a:t>
            </a:r>
          </a:p>
          <a:p>
            <a:r>
              <a:rPr lang="cs-CZ" sz="3200" dirty="0" smtClean="0"/>
              <a:t>Jsou to elektrárny průběžné, protože celý tok vody </a:t>
            </a:r>
            <a:r>
              <a:rPr lang="cs-CZ" sz="3200" dirty="0" err="1" smtClean="0"/>
              <a:t>protíká</a:t>
            </a:r>
            <a:r>
              <a:rPr lang="cs-CZ" sz="3200" dirty="0" smtClean="0"/>
              <a:t> turbínou </a:t>
            </a:r>
            <a:endParaRPr lang="cs-CZ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Středotlaká vodní díla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Staví se na přehradách</a:t>
            </a:r>
          </a:p>
          <a:p>
            <a:r>
              <a:rPr lang="cs-CZ" sz="3200" dirty="0" smtClean="0"/>
              <a:t>Staví se pro spád do 60 metrů</a:t>
            </a:r>
          </a:p>
          <a:p>
            <a:r>
              <a:rPr lang="cs-CZ" sz="3200" dirty="0" smtClean="0"/>
              <a:t>Hlavní části:</a:t>
            </a:r>
          </a:p>
          <a:p>
            <a:r>
              <a:rPr lang="cs-CZ" sz="3200" dirty="0" smtClean="0"/>
              <a:t>Turbína, hydrogenerátor, přehradní hráz, česle, rychlouzávěr</a:t>
            </a:r>
          </a:p>
          <a:p>
            <a:r>
              <a:rPr lang="cs-CZ" sz="3200" dirty="0" smtClean="0"/>
              <a:t>Můžou pracovat neustále</a:t>
            </a:r>
          </a:p>
          <a:p>
            <a:r>
              <a:rPr lang="cs-CZ" sz="3200" dirty="0" smtClean="0"/>
              <a:t>V určité vzdálenosti pod hrází bývá podružná nádrž, která vyrovnává nepravidelný odtok vody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Vysokotlaké vodní dílo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3200" dirty="0" smtClean="0"/>
              <a:t>Staví se pro spád nad 60 metrů</a:t>
            </a:r>
          </a:p>
          <a:p>
            <a:r>
              <a:rPr lang="cs-CZ" sz="3200" dirty="0" smtClean="0"/>
              <a:t>Charakteristickým znakem jsou dvě nádrže, horní a dolní</a:t>
            </a:r>
          </a:p>
          <a:p>
            <a:r>
              <a:rPr lang="cs-CZ" sz="3200" dirty="0" smtClean="0"/>
              <a:t>Zásobní nádrž může být uměla nebo přirozená</a:t>
            </a:r>
          </a:p>
          <a:p>
            <a:r>
              <a:rPr lang="cs-CZ" sz="3200" dirty="0" smtClean="0"/>
              <a:t>Strojovna se nachází mezi těmito nádržemi</a:t>
            </a:r>
          </a:p>
          <a:p>
            <a:r>
              <a:rPr lang="cs-CZ" sz="3200" dirty="0" smtClean="0"/>
              <a:t>V nočních hodinách se přečerpává voda ze spodní nádrže do horní</a:t>
            </a:r>
          </a:p>
          <a:p>
            <a:r>
              <a:rPr lang="cs-CZ" sz="3200" dirty="0" smtClean="0"/>
              <a:t>Přes den se pouští voda z horní nádrže</a:t>
            </a:r>
          </a:p>
          <a:p>
            <a:r>
              <a:rPr lang="cs-CZ" sz="3200" dirty="0" smtClean="0"/>
              <a:t>Nejznámější přečerpávací elektrárna – </a:t>
            </a:r>
            <a:r>
              <a:rPr lang="cs-CZ" sz="3200" smtClean="0"/>
              <a:t>Dlouhé Stráně </a:t>
            </a:r>
            <a:endParaRPr lang="cs-CZ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Seznam literatury a zdrojů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</a:t>
            </a:r>
            <a:r>
              <a:rPr lang="cs-CZ" dirty="0" smtClean="0">
                <a:solidFill>
                  <a:srgbClr val="FF0000"/>
                </a:solidFill>
              </a:rPr>
              <a:t>.</a:t>
            </a:r>
          </a:p>
          <a:p>
            <a:r>
              <a:rPr lang="cs-CZ" dirty="0">
                <a:solidFill>
                  <a:schemeClr val="tx2"/>
                </a:solidFill>
              </a:rPr>
              <a:t>J. Doleček, Z. Holoubek: Strojnictví II</a:t>
            </a:r>
          </a:p>
          <a:p>
            <a:r>
              <a:rPr lang="cs-CZ" dirty="0" smtClean="0">
                <a:solidFill>
                  <a:schemeClr val="tx2"/>
                </a:solidFill>
              </a:rPr>
              <a:t>Obrázky </a:t>
            </a:r>
            <a:r>
              <a:rPr lang="cs-CZ" dirty="0" smtClean="0">
                <a:solidFill>
                  <a:schemeClr val="tx2"/>
                </a:solidFill>
              </a:rPr>
              <a:t>použity z knihovny Klipartu</a:t>
            </a:r>
            <a:endParaRPr lang="cs-CZ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92396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411</Words>
  <Application>Microsoft Office PowerPoint</Application>
  <PresentationFormat>Širokoúhlá obrazovka</PresentationFormat>
  <Paragraphs>70</Paragraphs>
  <Slides>9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Motiv Office</vt:lpstr>
      <vt:lpstr>Vodní díla</vt:lpstr>
      <vt:lpstr>Záznamový list výukového materiálu </vt:lpstr>
      <vt:lpstr>Energetika v ČR</vt:lpstr>
      <vt:lpstr>Prezentace aplikace PowerPoint</vt:lpstr>
      <vt:lpstr>Vodní elektrárny</vt:lpstr>
      <vt:lpstr>Nízkotlaké vodní dílo</vt:lpstr>
      <vt:lpstr>Středotlaká vodní díla</vt:lpstr>
      <vt:lpstr>Vysokotlaké vodní dílo</vt:lpstr>
      <vt:lpstr>Seznam literatury a zdrojů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Energetické stroje a zařízení</dc:title>
  <dc:creator>Králová</dc:creator>
  <cp:lastModifiedBy>Králová</cp:lastModifiedBy>
  <cp:revision>18</cp:revision>
  <dcterms:created xsi:type="dcterms:W3CDTF">2013-09-01T11:42:04Z</dcterms:created>
  <dcterms:modified xsi:type="dcterms:W3CDTF">2014-04-15T12:15:24Z</dcterms:modified>
</cp:coreProperties>
</file>