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8" r:id="rId7"/>
    <p:sldId id="269" r:id="rId8"/>
    <p:sldId id="270" r:id="rId9"/>
    <p:sldId id="267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16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67730-B6B1-4842-9523-017CF992B9D8}" type="datetimeFigureOut">
              <a:rPr lang="cs-CZ"/>
              <a:pPr>
                <a:defRPr/>
              </a:pPr>
              <a:t>20.11.2013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32B20-3501-4469-BFCD-5C1A2B1045C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141FF-567E-4911-B13D-293B683FAEC0}" type="datetimeFigureOut">
              <a:rPr lang="cs-CZ"/>
              <a:pPr>
                <a:defRPr/>
              </a:pPr>
              <a:t>20.11.2013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61A1D-C0E2-46C7-BDE6-B8C2E1552DA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DFF46-3C3C-4AD4-9ADC-8AFC9AD3A5F1}" type="datetimeFigureOut">
              <a:rPr lang="cs-CZ"/>
              <a:pPr>
                <a:defRPr/>
              </a:pPr>
              <a:t>20.11.2013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FE0F6-D166-4579-8F95-5FC6F47222F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D899F-9484-48C8-857C-124B8B9A1D77}" type="datetimeFigureOut">
              <a:rPr lang="cs-CZ"/>
              <a:pPr>
                <a:defRPr/>
              </a:pPr>
              <a:t>20.11.2013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C1A36-513D-4405-8EF6-B17477050CC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EB0B7-9944-4A7D-B09A-2292E1CF4C45}" type="datetimeFigureOut">
              <a:rPr lang="cs-CZ"/>
              <a:pPr>
                <a:defRPr/>
              </a:pPr>
              <a:t>20.11.2013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56B1E-37C1-419C-AE1C-1A8FCB5BDA1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1D920-C942-4DD0-A3CF-64424E05B763}" type="datetimeFigureOut">
              <a:rPr lang="cs-CZ"/>
              <a:pPr>
                <a:defRPr/>
              </a:pPr>
              <a:t>20.11.2013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BF873-7A1A-4BF7-8572-C646CBEBF5A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624C5-E83F-48CD-BDD3-3484D05565F5}" type="datetimeFigureOut">
              <a:rPr lang="cs-CZ"/>
              <a:pPr>
                <a:defRPr/>
              </a:pPr>
              <a:t>20.11.2013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3DD83-E1E5-4B51-93CC-5915E2E7D54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C5197-0828-4DA3-A44B-4B81B28DE51A}" type="datetimeFigureOut">
              <a:rPr lang="cs-CZ"/>
              <a:pPr>
                <a:defRPr/>
              </a:pPr>
              <a:t>20.11.2013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BB02D-4BDF-4CAC-8F94-E5041F7E52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F53A3-5CC0-4969-9176-9E34E7E382F1}" type="datetimeFigureOut">
              <a:rPr lang="cs-CZ"/>
              <a:pPr>
                <a:defRPr/>
              </a:pPr>
              <a:t>20.11.2013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EC98C-9B6D-40D9-9DCE-9605A56F8F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205D2-744B-4D34-A212-910652B7987B}" type="datetimeFigureOut">
              <a:rPr lang="cs-CZ"/>
              <a:pPr>
                <a:defRPr/>
              </a:pPr>
              <a:t>20.11.2013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43B6C-6A0E-45BD-B8D6-C88E9F910C0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B393A-011D-45ED-A723-51B91DE11EDA}" type="datetimeFigureOut">
              <a:rPr lang="cs-CZ"/>
              <a:pPr>
                <a:defRPr/>
              </a:pPr>
              <a:t>20.11.2013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EC9E0-C5FD-43CE-BC6A-C91BEA5A884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20273B-098A-41D2-8436-3DB2E19375FB}" type="datetimeFigureOut">
              <a:rPr lang="cs-CZ"/>
              <a:pPr>
                <a:defRPr/>
              </a:pPr>
              <a:t>20.11.2013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1C5992-DD47-4CFC-8E28-C65403A459B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Prostředí Word 2007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b="1" dirty="0" smtClean="0">
                <a:latin typeface="Calibri" pitchFamily="34" charset="0"/>
              </a:rPr>
              <a:t>VY_32_INOVACE_101_Prostředí Word 2007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dirty="0">
                <a:latin typeface="Calibri" pitchFamily="34" charset="0"/>
              </a:rPr>
              <a:t>Autor: </a:t>
            </a:r>
            <a:r>
              <a:rPr lang="cs-CZ" dirty="0" smtClean="0">
                <a:latin typeface="Calibri" pitchFamily="34" charset="0"/>
              </a:rPr>
              <a:t>Bc. Martin </a:t>
            </a:r>
            <a:r>
              <a:rPr lang="cs-CZ" dirty="0">
                <a:latin typeface="Calibri" pitchFamily="34" charset="0"/>
              </a:rPr>
              <a:t>Krbec, </a:t>
            </a:r>
            <a:r>
              <a:rPr lang="cs-CZ" dirty="0" err="1">
                <a:latin typeface="Calibri" pitchFamily="34" charset="0"/>
              </a:rPr>
              <a:t>DiS</a:t>
            </a:r>
            <a:r>
              <a:rPr lang="cs-CZ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24755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Pás karet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VY_32_INOVACE_101_Prostředí Word 2007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26-41-L/51 Mechanik elektrotechnik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Textový  editor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Martin Krbec, </a:t>
                      </a:r>
                      <a:r>
                        <a:rPr kumimoji="0" lang="cs-CZ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DiS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9. 9. 2013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DUM slouží k seznámení s prostředím Wordu 2007.  Zaměřuje se na tlačítko Office a panel nástrojů Rychlý přístup, které se v předchozích verzích nevyskytovaly. Obsahuje cvičení na editaci panelu nástrojů Rychlý přístup.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439" y="908720"/>
            <a:ext cx="8295888" cy="500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Obdélník 33"/>
          <p:cNvSpPr/>
          <p:nvPr/>
        </p:nvSpPr>
        <p:spPr>
          <a:xfrm>
            <a:off x="107504" y="188640"/>
            <a:ext cx="86409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tlačítko Office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35" name="Obdélník 34"/>
          <p:cNvSpPr/>
          <p:nvPr/>
        </p:nvSpPr>
        <p:spPr>
          <a:xfrm>
            <a:off x="971600" y="188640"/>
            <a:ext cx="151216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panel nástrojů Rychlý přístup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36" name="Obdélník 35"/>
          <p:cNvSpPr/>
          <p:nvPr/>
        </p:nvSpPr>
        <p:spPr>
          <a:xfrm>
            <a:off x="2771800" y="188640"/>
            <a:ext cx="115212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z</a:t>
            </a:r>
            <a:r>
              <a:rPr lang="cs-CZ" sz="1400" b="1" dirty="0" smtClean="0">
                <a:solidFill>
                  <a:schemeClr val="tx1"/>
                </a:solidFill>
              </a:rPr>
              <a:t>áhlaví okna aplikací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37" name="Obdélník 36"/>
          <p:cNvSpPr/>
          <p:nvPr/>
        </p:nvSpPr>
        <p:spPr>
          <a:xfrm>
            <a:off x="4067944" y="188640"/>
            <a:ext cx="64807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p</a:t>
            </a:r>
            <a:r>
              <a:rPr lang="cs-CZ" sz="1400" b="1" dirty="0" smtClean="0">
                <a:solidFill>
                  <a:schemeClr val="tx1"/>
                </a:solidFill>
              </a:rPr>
              <a:t>ás karet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38" name="Obdélník 37"/>
          <p:cNvSpPr/>
          <p:nvPr/>
        </p:nvSpPr>
        <p:spPr>
          <a:xfrm>
            <a:off x="8100392" y="188640"/>
            <a:ext cx="86409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z</a:t>
            </a:r>
            <a:r>
              <a:rPr lang="cs-CZ" sz="1400" b="1" dirty="0" smtClean="0">
                <a:solidFill>
                  <a:schemeClr val="tx1"/>
                </a:solidFill>
              </a:rPr>
              <a:t>avřít okno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39" name="Obdélník 38"/>
          <p:cNvSpPr/>
          <p:nvPr/>
        </p:nvSpPr>
        <p:spPr>
          <a:xfrm>
            <a:off x="6804248" y="188640"/>
            <a:ext cx="1296144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m</a:t>
            </a:r>
            <a:r>
              <a:rPr lang="cs-CZ" sz="1400" b="1" dirty="0" smtClean="0">
                <a:solidFill>
                  <a:schemeClr val="tx1"/>
                </a:solidFill>
              </a:rPr>
              <a:t>aximalizace/</a:t>
            </a:r>
          </a:p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obnova okna</a:t>
            </a:r>
          </a:p>
        </p:txBody>
      </p:sp>
      <p:sp>
        <p:nvSpPr>
          <p:cNvPr id="40" name="Obdélník 39"/>
          <p:cNvSpPr/>
          <p:nvPr/>
        </p:nvSpPr>
        <p:spPr>
          <a:xfrm>
            <a:off x="5508104" y="188640"/>
            <a:ext cx="122413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m</a:t>
            </a:r>
            <a:r>
              <a:rPr lang="cs-CZ" sz="1400" b="1" dirty="0" smtClean="0">
                <a:solidFill>
                  <a:schemeClr val="tx1"/>
                </a:solidFill>
              </a:rPr>
              <a:t>inimalizace okna</a:t>
            </a:r>
            <a:endParaRPr lang="cs-CZ" sz="1400" b="1" dirty="0">
              <a:solidFill>
                <a:schemeClr val="tx1"/>
              </a:solidFill>
            </a:endParaRPr>
          </a:p>
        </p:txBody>
      </p:sp>
      <p:cxnSp>
        <p:nvCxnSpPr>
          <p:cNvPr id="45" name="Přímá spojovací šipka 44"/>
          <p:cNvCxnSpPr>
            <a:stCxn id="34" idx="2"/>
          </p:cNvCxnSpPr>
          <p:nvPr/>
        </p:nvCxnSpPr>
        <p:spPr>
          <a:xfrm>
            <a:off x="539552" y="692696"/>
            <a:ext cx="72008" cy="28803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Přímá spojovací šipka 48"/>
          <p:cNvCxnSpPr>
            <a:stCxn id="35" idx="2"/>
          </p:cNvCxnSpPr>
          <p:nvPr/>
        </p:nvCxnSpPr>
        <p:spPr>
          <a:xfrm flipH="1">
            <a:off x="1115616" y="692696"/>
            <a:ext cx="612068" cy="21602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Přímá spojovací šipka 51"/>
          <p:cNvCxnSpPr>
            <a:stCxn id="36" idx="2"/>
          </p:cNvCxnSpPr>
          <p:nvPr/>
        </p:nvCxnSpPr>
        <p:spPr>
          <a:xfrm>
            <a:off x="3347864" y="692696"/>
            <a:ext cx="0" cy="28803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Přímá spojovací šipka 53"/>
          <p:cNvCxnSpPr>
            <a:stCxn id="37" idx="2"/>
          </p:cNvCxnSpPr>
          <p:nvPr/>
        </p:nvCxnSpPr>
        <p:spPr>
          <a:xfrm>
            <a:off x="4391980" y="692696"/>
            <a:ext cx="36004" cy="5760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Přímá spojovací šipka 56"/>
          <p:cNvCxnSpPr/>
          <p:nvPr/>
        </p:nvCxnSpPr>
        <p:spPr>
          <a:xfrm>
            <a:off x="8604448" y="692696"/>
            <a:ext cx="0" cy="21602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Přímá spojovací šipka 58"/>
          <p:cNvCxnSpPr/>
          <p:nvPr/>
        </p:nvCxnSpPr>
        <p:spPr>
          <a:xfrm>
            <a:off x="7812360" y="692696"/>
            <a:ext cx="576064" cy="21602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Přímá spojovací šipka 61"/>
          <p:cNvCxnSpPr/>
          <p:nvPr/>
        </p:nvCxnSpPr>
        <p:spPr>
          <a:xfrm>
            <a:off x="6444208" y="620688"/>
            <a:ext cx="1800200" cy="3600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Obdélník 64"/>
          <p:cNvSpPr/>
          <p:nvPr/>
        </p:nvSpPr>
        <p:spPr>
          <a:xfrm>
            <a:off x="899592" y="3429000"/>
            <a:ext cx="864096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s</a:t>
            </a:r>
            <a:r>
              <a:rPr lang="cs-CZ" sz="1400" b="1" dirty="0" smtClean="0">
                <a:solidFill>
                  <a:schemeClr val="tx1"/>
                </a:solidFill>
              </a:rPr>
              <a:t>vislé pravítko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66" name="Obdélník 65"/>
          <p:cNvSpPr/>
          <p:nvPr/>
        </p:nvSpPr>
        <p:spPr>
          <a:xfrm>
            <a:off x="7308304" y="2276872"/>
            <a:ext cx="1080120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vodorovné pravítko</a:t>
            </a:r>
            <a:endParaRPr lang="cs-CZ" sz="1400" b="1" dirty="0">
              <a:solidFill>
                <a:schemeClr val="tx1"/>
              </a:solidFill>
            </a:endParaRPr>
          </a:p>
        </p:txBody>
      </p:sp>
      <p:cxnSp>
        <p:nvCxnSpPr>
          <p:cNvPr id="67" name="Přímá spojovací šipka 66"/>
          <p:cNvCxnSpPr>
            <a:stCxn id="65" idx="1"/>
          </p:cNvCxnSpPr>
          <p:nvPr/>
        </p:nvCxnSpPr>
        <p:spPr>
          <a:xfrm flipH="1" flipV="1">
            <a:off x="611560" y="3717032"/>
            <a:ext cx="288032" cy="3600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Přímá spojovací šipka 71"/>
          <p:cNvCxnSpPr>
            <a:stCxn id="66" idx="1"/>
          </p:cNvCxnSpPr>
          <p:nvPr/>
        </p:nvCxnSpPr>
        <p:spPr>
          <a:xfrm flipH="1" flipV="1">
            <a:off x="6300192" y="1988840"/>
            <a:ext cx="1008112" cy="61206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Obdélník 74"/>
          <p:cNvSpPr/>
          <p:nvPr/>
        </p:nvSpPr>
        <p:spPr>
          <a:xfrm>
            <a:off x="3923928" y="4869160"/>
            <a:ext cx="187220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plovoucí  panel rychlých voleb</a:t>
            </a:r>
            <a:endParaRPr lang="cs-CZ" sz="1400" b="1" dirty="0">
              <a:solidFill>
                <a:schemeClr val="tx1"/>
              </a:solidFill>
            </a:endParaRPr>
          </a:p>
        </p:txBody>
      </p:sp>
      <p:cxnSp>
        <p:nvCxnSpPr>
          <p:cNvPr id="76" name="Přímá spojovací šipka 75"/>
          <p:cNvCxnSpPr>
            <a:stCxn id="75" idx="0"/>
          </p:cNvCxnSpPr>
          <p:nvPr/>
        </p:nvCxnSpPr>
        <p:spPr>
          <a:xfrm flipH="1" flipV="1">
            <a:off x="4355976" y="4149080"/>
            <a:ext cx="504056" cy="72008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Obdélník 78"/>
          <p:cNvSpPr/>
          <p:nvPr/>
        </p:nvSpPr>
        <p:spPr>
          <a:xfrm>
            <a:off x="2411760" y="6093296"/>
            <a:ext cx="136815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s</a:t>
            </a:r>
            <a:r>
              <a:rPr lang="cs-CZ" sz="1400" b="1" dirty="0" smtClean="0">
                <a:solidFill>
                  <a:schemeClr val="tx1"/>
                </a:solidFill>
              </a:rPr>
              <a:t>tavový řádek</a:t>
            </a:r>
            <a:endParaRPr lang="cs-CZ" sz="1400" b="1" dirty="0">
              <a:solidFill>
                <a:schemeClr val="tx1"/>
              </a:solidFill>
            </a:endParaRPr>
          </a:p>
        </p:txBody>
      </p:sp>
      <p:cxnSp>
        <p:nvCxnSpPr>
          <p:cNvPr id="80" name="Přímá spojovací šipka 79"/>
          <p:cNvCxnSpPr>
            <a:stCxn id="79" idx="0"/>
          </p:cNvCxnSpPr>
          <p:nvPr/>
        </p:nvCxnSpPr>
        <p:spPr>
          <a:xfrm flipV="1">
            <a:off x="3095836" y="5805264"/>
            <a:ext cx="36004" cy="28803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Obdélník 82"/>
          <p:cNvSpPr/>
          <p:nvPr/>
        </p:nvSpPr>
        <p:spPr>
          <a:xfrm>
            <a:off x="6372200" y="6093296"/>
            <a:ext cx="136815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>
                <a:solidFill>
                  <a:schemeClr val="tx1"/>
                </a:solidFill>
              </a:rPr>
              <a:t>z</a:t>
            </a:r>
            <a:r>
              <a:rPr lang="cs-CZ" sz="1400" b="1" dirty="0" smtClean="0">
                <a:solidFill>
                  <a:schemeClr val="tx1"/>
                </a:solidFill>
              </a:rPr>
              <a:t>obrazení dokumentu</a:t>
            </a:r>
            <a:endParaRPr lang="cs-CZ" sz="1400" b="1" dirty="0">
              <a:solidFill>
                <a:schemeClr val="tx1"/>
              </a:solidFill>
            </a:endParaRPr>
          </a:p>
        </p:txBody>
      </p:sp>
      <p:sp>
        <p:nvSpPr>
          <p:cNvPr id="84" name="Obdélník 83"/>
          <p:cNvSpPr/>
          <p:nvPr/>
        </p:nvSpPr>
        <p:spPr>
          <a:xfrm>
            <a:off x="7524328" y="6093296"/>
            <a:ext cx="136815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>
                <a:solidFill>
                  <a:schemeClr val="tx1"/>
                </a:solidFill>
              </a:rPr>
              <a:t>lupa</a:t>
            </a:r>
            <a:endParaRPr lang="cs-CZ" sz="1400" b="1" dirty="0">
              <a:solidFill>
                <a:schemeClr val="tx1"/>
              </a:solidFill>
            </a:endParaRPr>
          </a:p>
        </p:txBody>
      </p:sp>
      <p:cxnSp>
        <p:nvCxnSpPr>
          <p:cNvPr id="85" name="Přímá spojovací šipka 84"/>
          <p:cNvCxnSpPr/>
          <p:nvPr/>
        </p:nvCxnSpPr>
        <p:spPr>
          <a:xfrm flipV="1">
            <a:off x="7020272" y="5877272"/>
            <a:ext cx="0" cy="21602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Přímá spojovací šipka 88"/>
          <p:cNvCxnSpPr>
            <a:stCxn id="84" idx="0"/>
          </p:cNvCxnSpPr>
          <p:nvPr/>
        </p:nvCxnSpPr>
        <p:spPr>
          <a:xfrm flipH="1" flipV="1">
            <a:off x="8172400" y="5877272"/>
            <a:ext cx="36004" cy="21602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4930"/>
            <a:ext cx="8496944" cy="6175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Nadpis 6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eaLnBrk="1" hangingPunct="1"/>
            <a:r>
              <a:rPr lang="cs-CZ" b="1" dirty="0" smtClean="0"/>
              <a:t>tlačítko Office</a:t>
            </a:r>
          </a:p>
        </p:txBody>
      </p:sp>
      <p:sp>
        <p:nvSpPr>
          <p:cNvPr id="6148" name="Zástupný symbol pro obsah 9"/>
          <p:cNvSpPr>
            <a:spLocks noGrp="1"/>
          </p:cNvSpPr>
          <p:nvPr>
            <p:ph sz="half" idx="2"/>
          </p:nvPr>
        </p:nvSpPr>
        <p:spPr>
          <a:xfrm>
            <a:off x="2771800" y="1556792"/>
            <a:ext cx="5761013" cy="5040560"/>
          </a:xfrm>
        </p:spPr>
        <p:txBody>
          <a:bodyPr/>
          <a:lstStyle/>
          <a:p>
            <a:pPr algn="just" eaLnBrk="1" hangingPunct="1"/>
            <a:r>
              <a:rPr lang="cs-CZ" sz="2400" b="1" dirty="0" smtClean="0"/>
              <a:t>tlačítko Office</a:t>
            </a:r>
            <a:r>
              <a:rPr lang="cs-CZ" sz="2400" dirty="0" smtClean="0"/>
              <a:t> je umístěno v levém horním rohu okna</a:t>
            </a:r>
          </a:p>
          <a:p>
            <a:pPr algn="just" eaLnBrk="1" hangingPunct="1"/>
            <a:r>
              <a:rPr lang="cs-CZ" sz="2400" b="1" dirty="0" smtClean="0"/>
              <a:t>tlačítko Office</a:t>
            </a:r>
            <a:r>
              <a:rPr lang="cs-CZ" sz="2400" dirty="0" smtClean="0"/>
              <a:t> nahrazuje v dřívějších verzích nabídku </a:t>
            </a:r>
            <a:r>
              <a:rPr lang="cs-CZ" sz="2400" b="1" dirty="0" smtClean="0"/>
              <a:t>Soubor</a:t>
            </a:r>
            <a:r>
              <a:rPr lang="cs-CZ" sz="2400" dirty="0" smtClean="0"/>
              <a:t>, zobrazí se stejné základní příkazy pro otevření, uložení a tisk souboru. Jsou však zde i nové příkazy, například </a:t>
            </a:r>
            <a:r>
              <a:rPr lang="cs-CZ" sz="2400" b="1" dirty="0" smtClean="0"/>
              <a:t>Odeslat</a:t>
            </a:r>
            <a:r>
              <a:rPr lang="cs-CZ" sz="2400" dirty="0" smtClean="0"/>
              <a:t> </a:t>
            </a:r>
            <a:r>
              <a:rPr lang="cs-CZ" sz="2400" dirty="0" smtClean="0"/>
              <a:t>a </a:t>
            </a:r>
            <a:r>
              <a:rPr lang="cs-CZ" sz="2400" b="1" dirty="0" smtClean="0"/>
              <a:t>Publikovat.</a:t>
            </a:r>
          </a:p>
          <a:p>
            <a:pPr algn="just" eaLnBrk="1" hangingPunct="1"/>
            <a:r>
              <a:rPr lang="cs-CZ" sz="2400" dirty="0" smtClean="0"/>
              <a:t>po kliknutí na </a:t>
            </a:r>
            <a:r>
              <a:rPr lang="cs-CZ" sz="2400" b="1" dirty="0" smtClean="0"/>
              <a:t>tlačítko Office</a:t>
            </a:r>
            <a:r>
              <a:rPr lang="cs-CZ" sz="2400" dirty="0" smtClean="0"/>
              <a:t> se v pravém dolním rohu nachází příkaz </a:t>
            </a:r>
            <a:r>
              <a:rPr lang="cs-CZ" sz="2400" b="1" dirty="0" smtClean="0"/>
              <a:t>Možnosti aplikace Word. </a:t>
            </a:r>
            <a:r>
              <a:rPr lang="cs-CZ" sz="2400" dirty="0" smtClean="0"/>
              <a:t>Tento</a:t>
            </a:r>
            <a:r>
              <a:rPr lang="cs-CZ" sz="2400" b="1" dirty="0" smtClean="0"/>
              <a:t> </a:t>
            </a:r>
            <a:r>
              <a:rPr lang="cs-CZ" sz="2400" dirty="0" smtClean="0"/>
              <a:t>příkaz nahrazuje příkaz </a:t>
            </a:r>
            <a:r>
              <a:rPr lang="cs-CZ" sz="2400" b="1" dirty="0" smtClean="0"/>
              <a:t>Možnosti</a:t>
            </a:r>
            <a:r>
              <a:rPr lang="cs-CZ" sz="2400" dirty="0" smtClean="0"/>
              <a:t>, který býval v nabídce </a:t>
            </a:r>
            <a:r>
              <a:rPr lang="cs-CZ" sz="2400" b="1" dirty="0" smtClean="0"/>
              <a:t>Nástroje</a:t>
            </a:r>
            <a:r>
              <a:rPr lang="cs-CZ" sz="2400" dirty="0" smtClean="0"/>
              <a:t> u předchozích verzí. </a:t>
            </a:r>
            <a:endParaRPr lang="cs-CZ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/>
              <a:t>panel nástrojů Rychlý přístup </a:t>
            </a:r>
          </a:p>
        </p:txBody>
      </p:sp>
      <p:sp>
        <p:nvSpPr>
          <p:cNvPr id="7171" name="Zástupný symbol pro obsah 9"/>
          <p:cNvSpPr>
            <a:spLocks noGrp="1"/>
          </p:cNvSpPr>
          <p:nvPr>
            <p:ph sz="half" idx="2"/>
          </p:nvPr>
        </p:nvSpPr>
        <p:spPr>
          <a:xfrm>
            <a:off x="395536" y="1484784"/>
            <a:ext cx="8137525" cy="1799952"/>
          </a:xfrm>
        </p:spPr>
        <p:txBody>
          <a:bodyPr/>
          <a:lstStyle/>
          <a:p>
            <a:pPr algn="just" eaLnBrk="1" hangingPunct="1"/>
            <a:r>
              <a:rPr lang="cs-CZ" sz="2400" dirty="0" smtClean="0"/>
              <a:t>Nad pásem karet se nachází </a:t>
            </a:r>
            <a:r>
              <a:rPr lang="cs-CZ" sz="2400" b="1" dirty="0" smtClean="0"/>
              <a:t>panel nástrojů Rychlý přístup.</a:t>
            </a:r>
          </a:p>
          <a:p>
            <a:pPr algn="just" eaLnBrk="1" hangingPunct="1"/>
            <a:endParaRPr lang="cs-CZ" sz="2400" b="1" dirty="0" smtClean="0"/>
          </a:p>
          <a:p>
            <a:pPr algn="just" eaLnBrk="1" hangingPunct="1"/>
            <a:endParaRPr lang="cs-CZ" sz="2400" b="1" dirty="0" smtClean="0"/>
          </a:p>
          <a:p>
            <a:pPr algn="just" eaLnBrk="1" hangingPunct="1"/>
            <a:r>
              <a:rPr lang="cs-CZ" sz="2400" dirty="0" smtClean="0"/>
              <a:t>Přidání příkazu na panel: klikněte pravým tlačítkem myši na požadovaný příkaz a potom klikněte na příkaz místní nabídky </a:t>
            </a:r>
            <a:r>
              <a:rPr lang="cs-CZ" sz="2400" b="1" dirty="0" smtClean="0"/>
              <a:t>Přidat na panel nástrojů Rychlý přístup</a:t>
            </a:r>
            <a:r>
              <a:rPr lang="cs-CZ" sz="2400" dirty="0" smtClean="0"/>
              <a:t>.</a:t>
            </a:r>
          </a:p>
          <a:p>
            <a:pPr algn="just" eaLnBrk="1" hangingPunct="1"/>
            <a:endParaRPr lang="cs-CZ" sz="2400" b="1" dirty="0" smtClean="0"/>
          </a:p>
          <a:p>
            <a:pPr algn="just" eaLnBrk="1" hangingPunct="1"/>
            <a:endParaRPr lang="cs-CZ" b="1" dirty="0" smtClean="0"/>
          </a:p>
        </p:txBody>
      </p:sp>
      <p:pic>
        <p:nvPicPr>
          <p:cNvPr id="717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132856"/>
            <a:ext cx="3429714" cy="538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293096"/>
            <a:ext cx="545497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dirty="0" smtClean="0"/>
              <a:t>panel nástrojů Rychlý přístup </a:t>
            </a:r>
          </a:p>
        </p:txBody>
      </p:sp>
      <p:sp>
        <p:nvSpPr>
          <p:cNvPr id="7171" name="Zástupný symbol pro obsah 9"/>
          <p:cNvSpPr>
            <a:spLocks noGrp="1"/>
          </p:cNvSpPr>
          <p:nvPr>
            <p:ph sz="half" idx="2"/>
          </p:nvPr>
        </p:nvSpPr>
        <p:spPr>
          <a:xfrm>
            <a:off x="395536" y="1484784"/>
            <a:ext cx="8137525" cy="1799952"/>
          </a:xfrm>
        </p:spPr>
        <p:txBody>
          <a:bodyPr/>
          <a:lstStyle/>
          <a:p>
            <a:pPr algn="just" eaLnBrk="1" hangingPunct="1"/>
            <a:r>
              <a:rPr lang="cs-CZ" sz="2400" b="1" dirty="0" smtClean="0"/>
              <a:t>Odebrání</a:t>
            </a:r>
            <a:r>
              <a:rPr lang="cs-CZ" sz="2400" dirty="0" smtClean="0"/>
              <a:t> příkazu z panelu: klikněte pravým tlačítkem myši na příkaz, který chcete odstranit z panelu nástrojů Rychlý přístup, a poté v místní nabídce klikněte na příkaz </a:t>
            </a:r>
            <a:r>
              <a:rPr lang="cs-CZ" sz="2400" b="1" dirty="0" smtClean="0"/>
              <a:t>Odebrat z panelu nástrojů Rychlý přístup</a:t>
            </a:r>
            <a:r>
              <a:rPr lang="cs-CZ" sz="2400" dirty="0" smtClean="0"/>
              <a:t>.</a:t>
            </a:r>
            <a:endParaRPr lang="cs-CZ" sz="2400" b="1" dirty="0" smtClean="0"/>
          </a:p>
          <a:p>
            <a:pPr algn="just" eaLnBrk="1" hangingPunct="1"/>
            <a:endParaRPr lang="cs-CZ" sz="2400" b="1" dirty="0" smtClean="0"/>
          </a:p>
          <a:p>
            <a:pPr algn="just" eaLnBrk="1" hangingPunct="1"/>
            <a:endParaRPr lang="cs-CZ" sz="2400" dirty="0" smtClean="0"/>
          </a:p>
          <a:p>
            <a:pPr algn="just" eaLnBrk="1" hangingPunct="1"/>
            <a:endParaRPr lang="cs-CZ" sz="2400" b="1" dirty="0" smtClean="0"/>
          </a:p>
          <a:p>
            <a:r>
              <a:rPr lang="cs-CZ" sz="2400" dirty="0" smtClean="0"/>
              <a:t>Změna pořadí příkazů na panelu: klikněte pravým tlačítkem myši na panel nástrojů Rychlý přístup a poté v místní nabídce klikněte na příkaz </a:t>
            </a:r>
            <a:r>
              <a:rPr lang="cs-CZ" sz="2400" b="1" dirty="0" smtClean="0"/>
              <a:t>Přizpůsobit panel nástrojů Rychlý přístup</a:t>
            </a:r>
            <a:r>
              <a:rPr lang="cs-CZ" sz="2400" dirty="0" smtClean="0"/>
              <a:t>.</a:t>
            </a:r>
          </a:p>
          <a:p>
            <a:pPr algn="just"/>
            <a:r>
              <a:rPr lang="cs-CZ" sz="2400" dirty="0" smtClean="0"/>
              <a:t>V části </a:t>
            </a:r>
            <a:r>
              <a:rPr lang="cs-CZ" sz="2400" b="1" dirty="0" smtClean="0"/>
              <a:t>Přizpůsobit panel nástrojů Rychlý přístup</a:t>
            </a:r>
            <a:r>
              <a:rPr lang="cs-CZ" sz="2400" dirty="0" smtClean="0"/>
              <a:t> klikněte na příkaz, který chcete přesunout, a potom klikněte na šipku </a:t>
            </a:r>
            <a:r>
              <a:rPr lang="cs-CZ" sz="2400" b="1" dirty="0" smtClean="0"/>
              <a:t>Přesunout nahoru</a:t>
            </a:r>
            <a:r>
              <a:rPr lang="cs-CZ" sz="2400" dirty="0" smtClean="0"/>
              <a:t> nebo </a:t>
            </a:r>
            <a:r>
              <a:rPr lang="cs-CZ" sz="2400" b="1" dirty="0" smtClean="0"/>
              <a:t>Přesunout dolů</a:t>
            </a:r>
            <a:r>
              <a:rPr lang="cs-CZ" sz="2400" dirty="0" smtClean="0"/>
              <a:t>.</a:t>
            </a:r>
          </a:p>
          <a:p>
            <a:pPr algn="just" eaLnBrk="1" hangingPunct="1"/>
            <a:endParaRPr lang="cs-CZ" sz="2400" dirty="0" smtClean="0"/>
          </a:p>
          <a:p>
            <a:pPr algn="just" eaLnBrk="1" hangingPunct="1"/>
            <a:endParaRPr lang="cs-CZ" sz="2400" dirty="0" smtClean="0"/>
          </a:p>
          <a:p>
            <a:pPr algn="just" eaLnBrk="1" hangingPunct="1"/>
            <a:r>
              <a:rPr lang="cs-CZ" sz="2400" dirty="0" smtClean="0"/>
              <a:t>Přidání příkazu na panel: klikněte pravým tlačítkem myši na požadovaný příkaz a potom klikněte na příkaz místní nabídky </a:t>
            </a:r>
            <a:r>
              <a:rPr lang="cs-CZ" sz="2400" b="1" dirty="0" smtClean="0"/>
              <a:t>Přidat na panel nástrojů Rychlý přístup</a:t>
            </a:r>
            <a:r>
              <a:rPr lang="cs-CZ" sz="2400" dirty="0" smtClean="0"/>
              <a:t>.</a:t>
            </a:r>
          </a:p>
          <a:p>
            <a:pPr algn="just" eaLnBrk="1" hangingPunct="1"/>
            <a:endParaRPr lang="cs-CZ" sz="2400" b="1" dirty="0" smtClean="0"/>
          </a:p>
          <a:p>
            <a:pPr algn="just" eaLnBrk="1" hangingPunct="1"/>
            <a:endParaRPr lang="cs-CZ" b="1" dirty="0" smtClean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068960"/>
            <a:ext cx="3429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panel nástrojů Rychlý přístup </a:t>
            </a:r>
            <a:endParaRPr lang="cs-CZ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83768" y="1410204"/>
            <a:ext cx="3888432" cy="3170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ástupný symbol pro obsah 7"/>
          <p:cNvSpPr>
            <a:spLocks noGrp="1"/>
          </p:cNvSpPr>
          <p:nvPr>
            <p:ph sz="half" idx="2"/>
          </p:nvPr>
        </p:nvSpPr>
        <p:spPr>
          <a:xfrm>
            <a:off x="539552" y="4725144"/>
            <a:ext cx="8147248" cy="1800200"/>
          </a:xfrm>
        </p:spPr>
        <p:txBody>
          <a:bodyPr/>
          <a:lstStyle/>
          <a:p>
            <a:pPr algn="just"/>
            <a:r>
              <a:rPr lang="cs-CZ" sz="2400" dirty="0" smtClean="0"/>
              <a:t>Seskupení příkazů přidáním oddělovače mezi příkazy</a:t>
            </a:r>
            <a:r>
              <a:rPr lang="cs-CZ" b="1" dirty="0" smtClean="0"/>
              <a:t>:  </a:t>
            </a:r>
            <a:r>
              <a:rPr lang="cs-CZ" sz="2400" dirty="0" smtClean="0"/>
              <a:t>Chcete-li zobrazovat panel nástrojů Rychlý přístup rozdělený na sekce, lze příkazy seskupit s pomocí oddělovače. Klikněte na položku </a:t>
            </a:r>
            <a:r>
              <a:rPr lang="cs-CZ" sz="2400" b="1" dirty="0" smtClean="0"/>
              <a:t>&lt;Oddělovač&gt;</a:t>
            </a:r>
            <a:r>
              <a:rPr lang="cs-CZ" sz="2400" dirty="0" smtClean="0"/>
              <a:t> a potom na tlačítko </a:t>
            </a:r>
            <a:r>
              <a:rPr lang="cs-CZ" sz="2400" b="1" dirty="0" smtClean="0"/>
              <a:t>Přidat</a:t>
            </a:r>
            <a:r>
              <a:rPr lang="cs-CZ" sz="2400" dirty="0" smtClean="0"/>
              <a:t>.</a:t>
            </a:r>
            <a:endParaRPr lang="cs-CZ" sz="2400" b="1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Cvičení</a:t>
            </a:r>
            <a:endParaRPr lang="cs-CZ" b="1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r>
              <a:rPr lang="cs-CZ" sz="2400" dirty="0" smtClean="0"/>
              <a:t>Vytvořte postupně tyto vzhledy </a:t>
            </a:r>
            <a:r>
              <a:rPr lang="cs-CZ" sz="2400" b="1" dirty="0" smtClean="0"/>
              <a:t>panelu nástrojů Rychlý přístup</a:t>
            </a:r>
          </a:p>
          <a:p>
            <a:endParaRPr lang="cs-CZ" b="1" dirty="0" smtClean="0"/>
          </a:p>
          <a:p>
            <a:endParaRPr lang="cs-CZ" b="1" dirty="0" smtClean="0"/>
          </a:p>
          <a:p>
            <a:endParaRPr lang="cs-CZ" b="1" dirty="0" smtClean="0"/>
          </a:p>
          <a:p>
            <a:endParaRPr lang="cs-CZ" b="1" dirty="0" smtClean="0"/>
          </a:p>
          <a:p>
            <a:endParaRPr lang="cs-CZ" sz="2400" dirty="0" smtClean="0"/>
          </a:p>
          <a:p>
            <a:r>
              <a:rPr lang="cs-CZ" sz="2400" dirty="0" smtClean="0"/>
              <a:t>Po skončení cvičení nastav panel do původního stavu pomocí tlačítka </a:t>
            </a:r>
            <a:r>
              <a:rPr lang="cs-CZ" sz="2400" b="1" dirty="0" smtClean="0"/>
              <a:t>Původní</a:t>
            </a:r>
          </a:p>
          <a:p>
            <a:endParaRPr lang="cs-CZ" b="1" dirty="0" smtClean="0"/>
          </a:p>
          <a:p>
            <a:pPr>
              <a:buNone/>
            </a:pPr>
            <a:endParaRPr lang="cs-CZ" b="1" dirty="0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852936"/>
            <a:ext cx="5908383" cy="762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9" y="4186258"/>
            <a:ext cx="7776864" cy="72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cs-CZ" smtClean="0"/>
              <a:t>Použitá literatura</a:t>
            </a:r>
            <a:endParaRPr lang="cs-CZ" b="1" smtClean="0"/>
          </a:p>
        </p:txBody>
      </p:sp>
      <p:sp>
        <p:nvSpPr>
          <p:cNvPr id="13315" name="Zástupný symbol pro obsah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859713" cy="4525963"/>
          </a:xfrm>
        </p:spPr>
        <p:txBody>
          <a:bodyPr/>
          <a:lstStyle/>
          <a:p>
            <a:pPr eaLnBrk="1" hangingPunct="1"/>
            <a:r>
              <a:rPr lang="cs-CZ" smtClean="0"/>
              <a:t>PÍRKOVÁ, Kateřina. </a:t>
            </a:r>
            <a:r>
              <a:rPr lang="cs-CZ" i="1" dirty="0" smtClean="0"/>
              <a:t>Microsoft Office Word 2007: podrobná uživatelská příručka</a:t>
            </a:r>
            <a:r>
              <a:rPr lang="cs-CZ" dirty="0" smtClean="0"/>
              <a:t>. </a:t>
            </a:r>
            <a:r>
              <a:rPr lang="cs-CZ" dirty="0" err="1" smtClean="0"/>
              <a:t>Vyd</a:t>
            </a:r>
            <a:r>
              <a:rPr lang="cs-CZ" dirty="0" smtClean="0"/>
              <a:t>. 1. </a:t>
            </a:r>
            <a:r>
              <a:rPr lang="cs-CZ" dirty="0" err="1" smtClean="0"/>
              <a:t>Computer</a:t>
            </a:r>
            <a:r>
              <a:rPr lang="cs-CZ" dirty="0" smtClean="0"/>
              <a:t> </a:t>
            </a:r>
            <a:r>
              <a:rPr lang="cs-CZ" dirty="0" err="1" smtClean="0"/>
              <a:t>Press</a:t>
            </a:r>
            <a:r>
              <a:rPr lang="cs-CZ" dirty="0" smtClean="0"/>
              <a:t>, 2007. ISBN 978-80-251-1571-8.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456</Words>
  <Application>Microsoft Office PowerPoint</Application>
  <PresentationFormat>Předvádění na obrazovce (4:3)</PresentationFormat>
  <Paragraphs>73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Prostředí Word 2007</vt:lpstr>
      <vt:lpstr>Záznamový list výukového materiálu </vt:lpstr>
      <vt:lpstr>Snímek 3</vt:lpstr>
      <vt:lpstr>tlačítko Office</vt:lpstr>
      <vt:lpstr>panel nástrojů Rychlý přístup </vt:lpstr>
      <vt:lpstr>panel nástrojů Rychlý přístup </vt:lpstr>
      <vt:lpstr>panel nástrojů Rychlý přístup </vt:lpstr>
      <vt:lpstr>Cvičení</vt:lpstr>
      <vt:lpstr>Použitá literatura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DUMu</dc:title>
  <cp:lastModifiedBy>Krbec</cp:lastModifiedBy>
  <cp:revision>61</cp:revision>
  <dcterms:modified xsi:type="dcterms:W3CDTF">2013-11-20T15:41:11Z</dcterms:modified>
</cp:coreProperties>
</file>