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81" r:id="rId5"/>
    <p:sldId id="270" r:id="rId6"/>
    <p:sldId id="274" r:id="rId7"/>
    <p:sldId id="275" r:id="rId8"/>
    <p:sldId id="276" r:id="rId9"/>
    <p:sldId id="277" r:id="rId10"/>
    <p:sldId id="282" r:id="rId11"/>
    <p:sldId id="278" r:id="rId12"/>
    <p:sldId id="279" r:id="rId13"/>
    <p:sldId id="280" r:id="rId14"/>
    <p:sldId id="283" r:id="rId15"/>
    <p:sldId id="267" r:id="rId16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47%20Prov&#283;rka%20-%20variace.docx" TargetMode="External"/><Relationship Id="rId2" Type="http://schemas.openxmlformats.org/officeDocument/2006/relationships/hyperlink" Target="46%20Prov&#283;rka%20-%20variac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Prověrka na počítání s variacemi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VY_32_INOVACE_047_Matematika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B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600" dirty="0">
                    <a:solidFill>
                      <a:srgbClr val="000099"/>
                    </a:solidFill>
                  </a:rPr>
                  <a:t>. 1)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řešení a výpočet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𝟔𝟓𝟔𝟏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0099"/>
                    </a:solidFill>
                  </a:rPr>
                  <a:t>Vysvětlení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Prvky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pro tvorbu skupin jsou tři (3 možnosti výsledků – 1, 0, 2), proto n = 3.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Tipujeme osm výsledků fotbalových utkání, tvoříme tedy osmice, proto k = 8.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Tip osmi utkání, kde první výsledek je vítězství domácích a druhý remíza je jiný než, že první výsledek je remíza a druhý výhra domácích. Takže záleží na pořadí prvků (např. jsou různé dva tipy 0,1,1,1,1,1,1,1 a 1,0,1,1,1,1,1,1).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V tipu osmi výsledků může být stále zapisována např. remíza. Takže prvky se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opakují (např. existuje tip 0,0,0,0,0,0,0,0,).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Tvoříme tedy variace osmé třídy ze tří prvků s opakováním.</a:t>
                </a:r>
                <a:r>
                  <a:rPr lang="cs-CZ" sz="1800" b="1" dirty="0">
                    <a:solidFill>
                      <a:srgbClr val="000099"/>
                    </a:solidFill>
                  </a:rPr>
                  <a:t> </a:t>
                </a:r>
                <a:endParaRPr lang="cs-CZ" sz="1400" dirty="0" smtClean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4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4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70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lvl="1">
                  <a:spcBef>
                    <a:spcPts val="384"/>
                  </a:spcBef>
                </a:pPr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Př. </a:t>
                </a:r>
                <a:r>
                  <a:rPr lang="cs-CZ" sz="1600" dirty="0">
                    <a:solidFill>
                      <a:srgbClr val="006600"/>
                    </a:solidFill>
                  </a:rPr>
                  <a:t>2)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Vzorec řešení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Výpočet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16=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n	     Podmínka</a:t>
                </a:r>
                <a:r>
                  <a:rPr lang="cs-CZ" sz="1600" dirty="0">
                    <a:solidFill>
                      <a:srgbClr val="0066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−2≥0,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𝑝𝑎𝑘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16=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−16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 (vyhovuje 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	Zkouška: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56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72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n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72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P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Vztah platí pro osm prvků.</a:t>
                </a:r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51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</a:t>
            </a:r>
            <a:r>
              <a:rPr lang="cs-CZ" sz="1800" b="1" dirty="0" smtClean="0"/>
              <a:t>cíl</a:t>
            </a:r>
          </a:p>
          <a:p>
            <a:pPr lvl="1">
              <a:spcBef>
                <a:spcPts val="384"/>
              </a:spcBef>
            </a:pPr>
            <a:r>
              <a:rPr lang="cs-CZ" sz="1600" dirty="0" smtClean="0"/>
              <a:t>Prověření </a:t>
            </a:r>
            <a:r>
              <a:rPr lang="cs-CZ" sz="1600" dirty="0"/>
              <a:t>a zdokonalení počítání variací.</a:t>
            </a:r>
          </a:p>
          <a:p>
            <a:pPr lvl="1">
              <a:spcBef>
                <a:spcPts val="384"/>
              </a:spcBef>
            </a:pPr>
            <a:endParaRPr lang="cs-CZ" sz="1600" dirty="0"/>
          </a:p>
          <a:p>
            <a:pPr>
              <a:spcBef>
                <a:spcPts val="384"/>
              </a:spcBef>
            </a:pPr>
            <a:r>
              <a:rPr lang="cs-CZ" sz="2000" b="1" dirty="0">
                <a:solidFill>
                  <a:srgbClr val="FF0000"/>
                </a:solidFill>
              </a:rPr>
              <a:t>Varianta </a:t>
            </a:r>
            <a:r>
              <a:rPr lang="cs-CZ" sz="2000" b="1" dirty="0" smtClean="0">
                <a:solidFill>
                  <a:srgbClr val="FF0000"/>
                </a:solidFill>
              </a:rPr>
              <a:t>C</a:t>
            </a:r>
            <a:endParaRPr lang="cs-CZ" sz="2000" b="1" dirty="0">
              <a:solidFill>
                <a:srgbClr val="FF0000"/>
              </a:solidFill>
            </a:endParaRPr>
          </a:p>
          <a:p>
            <a:pPr lvl="1">
              <a:spcBef>
                <a:spcPts val="384"/>
              </a:spcBef>
            </a:pPr>
            <a:r>
              <a:rPr lang="cs-CZ" sz="1600" dirty="0"/>
              <a:t>Př.1) Kolik různých výsledků může nastat při vrhu třemi různobarevnými hracími kostkami najednou?</a:t>
            </a:r>
          </a:p>
          <a:p>
            <a:pPr marL="457200" lvl="1" indent="0">
              <a:spcBef>
                <a:spcPts val="384"/>
              </a:spcBef>
              <a:buNone/>
            </a:pPr>
            <a:endParaRPr lang="cs-CZ" sz="1600" dirty="0"/>
          </a:p>
          <a:p>
            <a:pPr lvl="1">
              <a:spcBef>
                <a:spcPts val="384"/>
              </a:spcBef>
            </a:pPr>
            <a:r>
              <a:rPr lang="cs-CZ" sz="1600" dirty="0"/>
              <a:t>Př.2) Počet variací třetí třídy bez opakování je desetkrát více než počet variací druhé třídy z těch samých prvků. Vypočtěte hodnotu n počtu prvků, pro který to platí</a:t>
            </a:r>
            <a:r>
              <a:rPr lang="cs-CZ" sz="1600" dirty="0" smtClean="0"/>
              <a:t>?</a:t>
            </a:r>
            <a:endParaRPr lang="cs-CZ" sz="1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38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C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600" dirty="0">
                    <a:solidFill>
                      <a:srgbClr val="000099"/>
                    </a:solidFill>
                  </a:rPr>
                  <a:t>. 1)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 a výpočet: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𝟐𝟏𝟔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0099"/>
                    </a:solidFill>
                  </a:rPr>
                  <a:t>Vysvětlení: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Prvků pro tvorbu skupin je šest (čísla na hrací kostce–1,2,3,4,5,6), proto n = 6.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Sledujeme výsledek na třech kostkách, tvoříme tedy trojice, proto k = 3.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Padne-li jednička na modré kostce a dvojka na kostce červené je jinou situací, než kdyby to nastalo opačně. Takže záleží na pořadí prvků (např. MK1, ČK2 a ZK3 je jiný výsledek než MK2, ČK1 a ZK3).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Na všech hracích kostkách může padnou stejné číslo. Takže prvky se opakují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(např. MK1, ČK1 a ZK1).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Tvoříme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tedy variace třetí třídy ze šesti prvků s opakováním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.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04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Př. </a:t>
                </a:r>
                <a:r>
                  <a:rPr lang="cs-CZ" sz="1600" dirty="0">
                    <a:solidFill>
                      <a:srgbClr val="006600"/>
                    </a:solidFill>
                  </a:rPr>
                  <a:t>2)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Výpočet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=10.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cs-CZ" sz="1600" i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cs-CZ" sz="1600" dirty="0">
                    <a:solidFill>
                      <a:srgbClr val="006600"/>
                    </a:solidFill>
                  </a:rPr>
                  <a:t>Podmínka: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−3≥0,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𝑝𝑎𝑘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≥3</m:t>
                    </m:r>
                  </m:oMath>
                </a14:m>
                <a:endParaRPr lang="cs-CZ" sz="1600" i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−2=10</m:t>
                    </m:r>
                  </m:oMath>
                </a14:m>
                <a:endParaRPr lang="cs-CZ" sz="1600" i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 </a:t>
                </a:r>
                <a:r>
                  <a:rPr lang="cs-CZ" sz="1600" dirty="0">
                    <a:solidFill>
                      <a:srgbClr val="006600"/>
                    </a:solidFill>
                  </a:rPr>
                  <a:t>(vyhovuje podmínce)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	Zkouška: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6600"/>
                    </a:solidFill>
                  </a:rPr>
                  <a:t>L = 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12−1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12−2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11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10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1320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6600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10.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10.12.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12−1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10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11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1320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6600"/>
                    </a:solidFill>
                  </a:rPr>
                  <a:t>L = P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Vztah platí pro dvanáct prvků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98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766918"/>
              </p:ext>
            </p:extLst>
          </p:nvPr>
        </p:nvGraphicFramePr>
        <p:xfrm>
          <a:off x="1258888" y="1912633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Prověrka na počítání s variacemi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VY_32_INOVACE_047_Matematika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zvládnutí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8"/>
            <a:ext cx="5400675" cy="2808013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s variacemi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r>
              <a:rPr lang="cs-CZ" smtClean="0">
                <a:hlinkClick r:id="rId3" action="ppaction://hlinkfile"/>
              </a:rPr>
              <a:t>47 Prověrka - variace.docx</a:t>
            </a:r>
            <a:endParaRPr lang="cs-CZ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</a:t>
            </a:r>
            <a:r>
              <a:rPr lang="cs-CZ" sz="4500" b="1" dirty="0" smtClean="0">
                <a:solidFill>
                  <a:schemeClr val="bg1"/>
                </a:solidFill>
              </a:rPr>
              <a:t>s </a:t>
            </a:r>
            <a:r>
              <a:rPr lang="cs-CZ" sz="4500" b="1" dirty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endParaRPr lang="cs-CZ" sz="1800" b="1" dirty="0" smtClean="0"/>
          </a:p>
          <a:p>
            <a:pPr>
              <a:spcBef>
                <a:spcPts val="384"/>
              </a:spcBef>
            </a:pPr>
            <a:r>
              <a:rPr lang="cs-CZ" sz="1800" b="1" dirty="0" smtClean="0"/>
              <a:t>Vzdělávací cíl</a:t>
            </a:r>
          </a:p>
          <a:p>
            <a:pPr lvl="1">
              <a:spcBef>
                <a:spcPts val="384"/>
              </a:spcBef>
            </a:pPr>
            <a:r>
              <a:rPr lang="cs-CZ" sz="1600" dirty="0" smtClean="0"/>
              <a:t>Prověření </a:t>
            </a:r>
            <a:r>
              <a:rPr lang="cs-CZ" sz="1600" dirty="0"/>
              <a:t>a zdokonalení počítání variací</a:t>
            </a:r>
            <a:r>
              <a:rPr lang="cs-CZ" sz="1600" dirty="0" smtClean="0"/>
              <a:t>.</a:t>
            </a:r>
          </a:p>
          <a:p>
            <a:pPr lvl="1">
              <a:spcBef>
                <a:spcPts val="384"/>
              </a:spcBef>
            </a:pPr>
            <a:endParaRPr lang="cs-CZ" sz="800" b="1" dirty="0"/>
          </a:p>
          <a:p>
            <a:pPr>
              <a:spcBef>
                <a:spcPts val="384"/>
              </a:spcBef>
            </a:pPr>
            <a:r>
              <a:rPr lang="cs-CZ" sz="2000" b="1" dirty="0">
                <a:solidFill>
                  <a:srgbClr val="FF0000"/>
                </a:solidFill>
              </a:rPr>
              <a:t>Varianta </a:t>
            </a:r>
            <a:r>
              <a:rPr lang="cs-CZ" sz="2000" b="1" dirty="0" smtClean="0">
                <a:solidFill>
                  <a:srgbClr val="FF0000"/>
                </a:solidFill>
              </a:rPr>
              <a:t>A</a:t>
            </a:r>
          </a:p>
          <a:p>
            <a:pPr lvl="1">
              <a:spcBef>
                <a:spcPts val="384"/>
              </a:spcBef>
            </a:pPr>
            <a:r>
              <a:rPr lang="cs-CZ" sz="1600" dirty="0"/>
              <a:t>Př.1) Kolik dvojjazyčných slovníků je potřeba pro možnost přímého překladu libovolného z pěti jazyků do kteréhokoliv ze zbývajících</a:t>
            </a:r>
            <a:r>
              <a:rPr lang="cs-CZ" sz="1600" dirty="0" smtClean="0"/>
              <a:t>?</a:t>
            </a:r>
          </a:p>
          <a:p>
            <a:pPr marL="457200" lvl="1" indent="0">
              <a:spcBef>
                <a:spcPts val="384"/>
              </a:spcBef>
              <a:buNone/>
            </a:pPr>
            <a:endParaRPr lang="cs-CZ" sz="1600" dirty="0"/>
          </a:p>
          <a:p>
            <a:pPr lvl="1">
              <a:spcBef>
                <a:spcPts val="384"/>
              </a:spcBef>
            </a:pPr>
            <a:r>
              <a:rPr lang="cs-CZ" sz="1600" dirty="0"/>
              <a:t>Př.2</a:t>
            </a:r>
            <a:r>
              <a:rPr lang="cs-CZ" sz="1600" dirty="0" smtClean="0"/>
              <a:t>) Počet </a:t>
            </a:r>
            <a:r>
              <a:rPr lang="cs-CZ" sz="1600" dirty="0"/>
              <a:t>variací třetí třídy bez opakování z n prvků je k počtu variací třetí třídy s opakováním z těch samých prvků v poměru 21:32. Pro jaký počet prvků to platí</a:t>
            </a:r>
            <a:r>
              <a:rPr lang="cs-CZ" sz="1600" dirty="0" smtClean="0"/>
              <a:t>?</a:t>
            </a:r>
            <a:endParaRPr lang="cs-CZ" sz="1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>
                <a:solidFill>
                  <a:schemeClr val="bg1"/>
                </a:solidFill>
              </a:rPr>
              <a:t>na počítání s 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A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600" dirty="0">
                    <a:solidFill>
                      <a:srgbClr val="000099"/>
                    </a:solidFill>
                  </a:rPr>
                  <a:t>. 1)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řešení a výpočet: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0099"/>
                    </a:solidFill>
                  </a:rPr>
                  <a:t>Vysvětlení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Prvků pro tvorbu skupin je pět (5 CJ – např. A, N, R, F, Š), proto n = 5. 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Z CJ tvoříme dvojjazyčné slovníky, tedy dvojice, proto k = 2.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Slovník překládající první CJ do druhého CJ není stejný jako slovník překládající druhý CJ do prvního CJ. Takže záleží na pořadí prvků (např. jsou různé slovníky A-N a N-A).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Slovník nemůže tvořit pouze jeden CJ. Takže prvky se neopakují (např. neexistuje A-A).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Tvoříme tedy variace druhé třídy z pěti prvků bez opakování.</a:t>
                </a:r>
              </a:p>
              <a:p>
                <a:pPr lvl="1">
                  <a:spcBef>
                    <a:spcPts val="384"/>
                  </a:spcBef>
                </a:pPr>
                <a:endParaRPr lang="cs-CZ" sz="1400" b="1" i="1" dirty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400" b="1" dirty="0" smtClean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4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25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218933" y="1772816"/>
                <a:ext cx="7499176" cy="4752528"/>
              </a:xfrm>
            </p:spPr>
            <p:txBody>
              <a:bodyPr/>
              <a:lstStyle/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Př. 2)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𝟑𝟐</m:t>
                    </m:r>
                  </m:oMath>
                </a14:m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Výpočet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		Podmínka</a:t>
                </a:r>
                <a:r>
                  <a:rPr lang="cs-CZ" sz="1600" dirty="0">
                    <a:solidFill>
                      <a:srgbClr val="0066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−3≥0,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𝑝𝑎𝑘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≥3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32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.(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+2)= 21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11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−96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+64= 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−(−96)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(−96)</m:t>
                                </m:r>
                              </m:e>
                              <m:sup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−4.11.64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2.11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96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9216−2816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96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80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96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80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vyhovuje 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96−80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(nevyhovuje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dirty="0"/>
                  <a:t> 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8933" y="1772816"/>
                <a:ext cx="7499176" cy="4752528"/>
              </a:xfrm>
              <a:blipFill rotWithShape="0">
                <a:blip r:embed="rId2"/>
                <a:stretch>
                  <a:fillRect l="-569" t="-385" b="-51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56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	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Zkouška: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= 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8−1</m:t>
                            </m:r>
                          </m:e>
                        </m:d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8−2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P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Vztah platí pro osm prvků.</a:t>
                </a:r>
              </a:p>
              <a:p>
                <a:pPr lvl="1"/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69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</a:t>
            </a:r>
            <a:r>
              <a:rPr lang="cs-CZ" sz="1800" b="1" dirty="0" smtClean="0"/>
              <a:t>cíl</a:t>
            </a:r>
          </a:p>
          <a:p>
            <a:pPr lvl="1">
              <a:spcBef>
                <a:spcPts val="384"/>
              </a:spcBef>
            </a:pPr>
            <a:r>
              <a:rPr lang="cs-CZ" sz="1600" dirty="0" smtClean="0"/>
              <a:t>Prověření </a:t>
            </a:r>
            <a:r>
              <a:rPr lang="cs-CZ" sz="1600" dirty="0"/>
              <a:t>a zdokonalení počítání variací.</a:t>
            </a:r>
          </a:p>
          <a:p>
            <a:pPr lvl="1">
              <a:spcBef>
                <a:spcPts val="384"/>
              </a:spcBef>
            </a:pPr>
            <a:endParaRPr lang="cs-CZ" sz="800" b="1" dirty="0"/>
          </a:p>
          <a:p>
            <a:pPr>
              <a:spcBef>
                <a:spcPts val="384"/>
              </a:spcBef>
            </a:pPr>
            <a:r>
              <a:rPr lang="cs-CZ" sz="2000" b="1" dirty="0">
                <a:solidFill>
                  <a:srgbClr val="FF0000"/>
                </a:solidFill>
              </a:rPr>
              <a:t>Varianta </a:t>
            </a:r>
            <a:r>
              <a:rPr lang="cs-CZ" sz="2000" b="1" dirty="0" smtClean="0">
                <a:solidFill>
                  <a:srgbClr val="FF0000"/>
                </a:solidFill>
              </a:rPr>
              <a:t>B</a:t>
            </a:r>
            <a:endParaRPr lang="cs-CZ" sz="2000" b="1" dirty="0">
              <a:solidFill>
                <a:srgbClr val="FF0000"/>
              </a:solidFill>
            </a:endParaRPr>
          </a:p>
          <a:p>
            <a:pPr lvl="1">
              <a:spcBef>
                <a:spcPts val="384"/>
              </a:spcBef>
            </a:pPr>
            <a:r>
              <a:rPr lang="cs-CZ" sz="1600" dirty="0"/>
              <a:t>Př.1) V </a:t>
            </a:r>
            <a:r>
              <a:rPr lang="cs-CZ" sz="1600" dirty="0" err="1"/>
              <a:t>Tipsportu</a:t>
            </a:r>
            <a:r>
              <a:rPr lang="cs-CZ" sz="1600" dirty="0"/>
              <a:t> se tipují výsledky osmi fotbalových zápasů. Může nastat výhra domácích (1), remíza (0) a výhra hostů (2). Kolik existuje všech možných tipů na těchto osm utkání?</a:t>
            </a:r>
          </a:p>
          <a:p>
            <a:pPr marL="457200" lvl="1" indent="0">
              <a:spcBef>
                <a:spcPts val="384"/>
              </a:spcBef>
              <a:buNone/>
            </a:pPr>
            <a:endParaRPr lang="cs-CZ" sz="1600" dirty="0"/>
          </a:p>
          <a:p>
            <a:pPr lvl="1">
              <a:spcBef>
                <a:spcPts val="384"/>
              </a:spcBef>
            </a:pPr>
            <a:r>
              <a:rPr lang="cs-CZ" sz="1600" dirty="0"/>
              <a:t>Př.2) Zvětšíme-li počet prvků o jeden, zvětší se počet variací druhé třídy bez opakování o 16. Určete původní počet prvků</a:t>
            </a:r>
            <a:r>
              <a:rPr lang="cs-CZ" sz="1600" dirty="0" smtClean="0"/>
              <a:t>?</a:t>
            </a:r>
            <a:endParaRPr lang="cs-CZ" sz="1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3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na počítání s </a:t>
            </a:r>
            <a:r>
              <a:rPr lang="cs-CZ" sz="4500" b="1" dirty="0" smtClean="0">
                <a:solidFill>
                  <a:schemeClr val="bg1"/>
                </a:solidFill>
              </a:rPr>
              <a:t>variacemi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0061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4607</TotalTime>
  <Words>463</Words>
  <Application>Microsoft Office PowerPoint</Application>
  <PresentationFormat>Předvádění na obrazovce (4:3)</PresentationFormat>
  <Paragraphs>155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Diseño predeterminado</vt:lpstr>
      <vt:lpstr>Prověrka na počítání s variacemi</vt:lpstr>
      <vt:lpstr>Záznamový list výukového materiálu</vt:lpstr>
      <vt:lpstr>Prověrka  na počítání  s variacemi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646</cp:revision>
  <dcterms:created xsi:type="dcterms:W3CDTF">2010-05-23T14:28:12Z</dcterms:created>
  <dcterms:modified xsi:type="dcterms:W3CDTF">2014-03-03T09:56:06Z</dcterms:modified>
</cp:coreProperties>
</file>