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6" r:id="rId4"/>
    <p:sldId id="270" r:id="rId5"/>
    <p:sldId id="271" r:id="rId6"/>
    <p:sldId id="273" r:id="rId7"/>
    <p:sldId id="272" r:id="rId8"/>
    <p:sldId id="267" r:id="rId9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6600"/>
    <a:srgbClr val="422C16"/>
    <a:srgbClr val="0C788E"/>
    <a:srgbClr val="025198"/>
    <a:srgbClr val="1C1C1C"/>
    <a:srgbClr val="3366FF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52" autoAdjust="0"/>
  </p:normalViewPr>
  <p:slideViewPr>
    <p:cSldViewPr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5D7B9-8175-43D9-9C74-AAA44CC51D9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5051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C7864-2AB1-4D7C-91C8-4D59759FCC3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1919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E2539-992A-4584-8B83-0E8F492D4C4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8378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04CBB3-6E16-453D-A42E-256F9692B74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5105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92543-4DCE-423B-A4AB-F48DC2DF3AC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06614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CA187-4B10-440C-941B-C0C047607C6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3848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1B6EF-0F6E-477F-BAEE-606CBFFE2E8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697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BB773-013B-4794-A471-7BCE1DD0840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7217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022D61-7F5C-43BB-A54C-3C108072D80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000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0D052-763A-49BB-BFB4-23A3D110270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7118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DC901-87E3-4D3C-9A8A-FAB570A7BD2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6093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DC628F6F-230B-49BD-8B0B-6A5ED575F58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3213100"/>
            <a:ext cx="7772400" cy="969963"/>
          </a:xfrm>
        </p:spPr>
        <p:txBody>
          <a:bodyPr/>
          <a:lstStyle/>
          <a:p>
            <a:pPr eaLnBrk="1" hangingPunct="1"/>
            <a:r>
              <a:rPr lang="cs-CZ" sz="4500" dirty="0" smtClean="0"/>
              <a:t>Variace </a:t>
            </a:r>
            <a:r>
              <a:rPr lang="cs-CZ" sz="4500" dirty="0"/>
              <a:t>s</a:t>
            </a:r>
            <a:r>
              <a:rPr lang="cs-CZ" sz="4500" dirty="0" smtClean="0"/>
              <a:t> opakováním</a:t>
            </a:r>
          </a:p>
        </p:txBody>
      </p:sp>
      <p:pic>
        <p:nvPicPr>
          <p:cNvPr id="2051" name="Obrázek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63" y="115888"/>
            <a:ext cx="6083300" cy="14843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extovéPole 4"/>
          <p:cNvSpPr txBox="1">
            <a:spLocks noChangeArrowheads="1"/>
          </p:cNvSpPr>
          <p:nvPr/>
        </p:nvSpPr>
        <p:spPr bwMode="auto">
          <a:xfrm>
            <a:off x="2195513" y="263683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1800" b="1" dirty="0" smtClean="0">
                <a:latin typeface="Calibri" panose="020F0502020204030204" pitchFamily="34" charset="0"/>
              </a:rPr>
              <a:t>VY_32_INOVACE_046_Matematika</a:t>
            </a:r>
            <a:endParaRPr lang="cs-CZ" sz="1800" b="1" dirty="0">
              <a:latin typeface="Calibri" panose="020F0502020204030204" pitchFamily="34" charset="0"/>
            </a:endParaRPr>
          </a:p>
        </p:txBody>
      </p:sp>
      <p:sp>
        <p:nvSpPr>
          <p:cNvPr id="2053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800" dirty="0">
                <a:latin typeface="Calibri" panose="020F0502020204030204" pitchFamily="34" charset="0"/>
              </a:rPr>
              <a:t>Autor: Mgr. Radek </a:t>
            </a:r>
            <a:r>
              <a:rPr lang="cs-CZ" sz="1800" dirty="0" smtClean="0">
                <a:latin typeface="Calibri" panose="020F0502020204030204" pitchFamily="34" charset="0"/>
              </a:rPr>
              <a:t>Vymlátil</a:t>
            </a:r>
            <a:endParaRPr lang="cs-CZ" sz="18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2400" b="1" smtClean="0">
                <a:solidFill>
                  <a:schemeClr val="bg1"/>
                </a:solidFill>
              </a:rPr>
              <a:t>Záznamový list výukového materiálu</a:t>
            </a:r>
            <a:endParaRPr lang="cs-CZ" sz="2400" smtClean="0">
              <a:solidFill>
                <a:schemeClr val="bg1"/>
              </a:solidFill>
            </a:endParaRPr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667099"/>
              </p:ext>
            </p:extLst>
          </p:nvPr>
        </p:nvGraphicFramePr>
        <p:xfrm>
          <a:off x="1258888" y="1844675"/>
          <a:ext cx="7427912" cy="4815084"/>
        </p:xfrm>
        <a:graphic>
          <a:graphicData uri="http://schemas.openxmlformats.org/drawingml/2006/table">
            <a:tbl>
              <a:tblPr/>
              <a:tblGrid>
                <a:gridCol w="2674937"/>
                <a:gridCol w="4752975"/>
              </a:tblGrid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Číslo projektu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CZ.1.07/1.5.00/34.0033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šablony klíčové aktivity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Inovace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výukového materiálu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Variace s opakováním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Označení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VY_32_INOVACE_046_Matematika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Vzdělávací obor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64-41-L/51 Podnikání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Tematický okruh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Přírodovědné vzdělávání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Ročník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druhý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Autor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Mgr. Radek Vymlátil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 ověření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27. 11.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2013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Anotace / metodický popis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Definice variací s opakováním, vzorec pro výpočet, řešení příkladů pomocí vzorce.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autora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ředitele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179388" y="1989139"/>
            <a:ext cx="5400675" cy="2015926"/>
          </a:xfrm>
        </p:spPr>
        <p:txBody>
          <a:bodyPr anchor="ctr"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Variace 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>
                <a:solidFill>
                  <a:schemeClr val="bg1"/>
                </a:solidFill>
              </a:rPr>
              <a:t>s</a:t>
            </a:r>
            <a:r>
              <a:rPr lang="cs-CZ" sz="4500" b="1" dirty="0" smtClean="0">
                <a:solidFill>
                  <a:schemeClr val="bg1"/>
                </a:solidFill>
              </a:rPr>
              <a:t> opakováním</a:t>
            </a:r>
            <a:endParaRPr lang="es-ES" sz="4500" b="1" dirty="0" smtClean="0">
              <a:solidFill>
                <a:schemeClr val="bg1"/>
              </a:solidFill>
            </a:endParaRPr>
          </a:p>
        </p:txBody>
      </p:sp>
      <p:sp>
        <p:nvSpPr>
          <p:cNvPr id="4099" name="Rectangle 115"/>
          <p:cNvSpPr>
            <a:spLocks noGrp="1" noChangeArrowheads="1"/>
          </p:cNvSpPr>
          <p:nvPr>
            <p:ph type="subTitle" idx="1"/>
          </p:nvPr>
        </p:nvSpPr>
        <p:spPr>
          <a:xfrm>
            <a:off x="144463" y="6092825"/>
            <a:ext cx="3992562" cy="407988"/>
          </a:xfrm>
        </p:spPr>
        <p:txBody>
          <a:bodyPr/>
          <a:lstStyle/>
          <a:p>
            <a:pPr algn="l" eaLnBrk="1" hangingPunct="1"/>
            <a:r>
              <a:rPr lang="cs-CZ" sz="1800" smtClean="0">
                <a:solidFill>
                  <a:schemeClr val="bg1"/>
                </a:solidFill>
              </a:rPr>
              <a:t>Mgr. Radek Vymlátil</a:t>
            </a:r>
            <a:endParaRPr lang="es-ES" sz="1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/>
                  <a:t>Vzdělávací cíl</a:t>
                </a:r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/>
                  <a:t>Naučit požívat vzorec pro zjednodušení výpočtu</a:t>
                </a:r>
                <a:r>
                  <a:rPr lang="cs-CZ" sz="1600" dirty="0" smtClean="0"/>
                  <a:t>.</a:t>
                </a:r>
              </a:p>
              <a:p>
                <a:pPr lvl="1">
                  <a:spcBef>
                    <a:spcPts val="384"/>
                  </a:spcBef>
                </a:pPr>
                <a:endParaRPr lang="cs-CZ" sz="800" dirty="0"/>
              </a:p>
              <a:p>
                <a:pPr>
                  <a:spcBef>
                    <a:spcPts val="384"/>
                  </a:spcBef>
                </a:pPr>
                <a:r>
                  <a:rPr lang="cs-CZ" sz="1800" b="1" dirty="0">
                    <a:solidFill>
                      <a:srgbClr val="FF0000"/>
                    </a:solidFill>
                  </a:rPr>
                  <a:t>Variací 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k-té 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třídy z n prvků s opakování rozumíme skupinu k prvků (k-</a:t>
                </a:r>
                <a:r>
                  <a:rPr lang="cs-CZ" sz="1800" b="1" dirty="0" err="1">
                    <a:solidFill>
                      <a:srgbClr val="FF0000"/>
                    </a:solidFill>
                  </a:rPr>
                  <a:t>tici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) vybraných z n prvkové množiny M, sestavených v určitém pořadí tak, že se mezi nimi kterýkoliv prvek libovolněkrát opakuje.</a:t>
                </a:r>
              </a:p>
              <a:p>
                <a:pPr marL="0" indent="0">
                  <a:spcBef>
                    <a:spcPts val="384"/>
                  </a:spcBef>
                  <a:buNone/>
                </a:pPr>
                <a:endParaRPr lang="cs-CZ" sz="800" dirty="0" smtClean="0"/>
              </a:p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000099"/>
                    </a:solidFill>
                  </a:rPr>
                  <a:t>Platí vzorec:</a:t>
                </a:r>
                <a:endParaRPr lang="cs-CZ" sz="1800" b="1" dirty="0">
                  <a:solidFill>
                    <a:srgbClr val="000099"/>
                  </a:solidFill>
                </a:endParaRPr>
              </a:p>
              <a:p>
                <a:pPr lvl="1">
                  <a:spcBef>
                    <a:spcPts val="384"/>
                  </a:spcBef>
                </a:pPr>
                <a14:m>
                  <m:oMath xmlns:m="http://schemas.openxmlformats.org/officeDocument/2006/math">
                    <m:r>
                      <a:rPr lang="cs-CZ" sz="1600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cs-CZ" sz="16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´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 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p>
                    </m:sSup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 , kde k, n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∈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𝑵</m:t>
                    </m:r>
                  </m:oMath>
                </a14:m>
                <a:endParaRPr lang="cs-CZ" sz="1600" b="1" dirty="0">
                  <a:solidFill>
                    <a:srgbClr val="000099"/>
                  </a:solidFill>
                </a:endParaRPr>
              </a:p>
              <a:p>
                <a:pPr marL="0" indent="0">
                  <a:spcBef>
                    <a:spcPts val="384"/>
                  </a:spcBef>
                  <a:buNone/>
                </a:pPr>
                <a:endParaRPr lang="cs-CZ" sz="800" dirty="0"/>
              </a:p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006600"/>
                    </a:solidFill>
                  </a:rPr>
                  <a:t>Například </a:t>
                </a:r>
              </a:p>
              <a:p>
                <a:pPr lvl="1">
                  <a:spcBef>
                    <a:spcPts val="384"/>
                  </a:spcBef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budeme-li ze tří prvků vytvářet dvojice, tedy variace druhé třídy ze tří prvků s opakováním, pak jejich počet zjistíme ze vzorce</a:t>
                </a: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´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𝟗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marL="0" indent="0">
                  <a:buNone/>
                </a:pPr>
                <a:endParaRPr lang="cs-CZ" sz="1800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935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Variace </a:t>
            </a:r>
            <a:r>
              <a:rPr lang="cs-CZ" sz="4500" b="1" dirty="0">
                <a:solidFill>
                  <a:schemeClr val="bg1"/>
                </a:solidFill>
              </a:rPr>
              <a:t>s</a:t>
            </a:r>
            <a:r>
              <a:rPr lang="cs-CZ" sz="4500" b="1" dirty="0" smtClean="0">
                <a:solidFill>
                  <a:schemeClr val="bg1"/>
                </a:solidFill>
              </a:rPr>
              <a:t> opakováním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38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FF0000"/>
                    </a:solidFill>
                  </a:rPr>
                  <a:t>Příklady k procvičení</a:t>
                </a:r>
              </a:p>
              <a:p>
                <a:pPr lvl="1">
                  <a:spcBef>
                    <a:spcPts val="384"/>
                  </a:spcBef>
                </a:pPr>
                <a:endParaRPr lang="cs-CZ" sz="1600" dirty="0" smtClean="0"/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 smtClean="0"/>
                  <a:t>Kolik </a:t>
                </a:r>
                <a:r>
                  <a:rPr lang="cs-CZ" sz="1600" dirty="0"/>
                  <a:t>různých pěticiferných čísel lze vytvořit z číslic 1, 2, 3?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>
                    <a:solidFill>
                      <a:srgbClr val="000099"/>
                    </a:solidFill>
                  </a:rPr>
                  <a:t>(vzorec řešení: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´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 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p>
                    </m:sSup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𝟐𝟒𝟑</m:t>
                    </m:r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)</a:t>
                </a:r>
                <a:endParaRPr lang="cs-CZ" sz="1600" b="1" dirty="0">
                  <a:solidFill>
                    <a:srgbClr val="FF0000"/>
                  </a:solidFill>
                </a:endParaRPr>
              </a:p>
              <a:p>
                <a:pPr lvl="1">
                  <a:spcBef>
                    <a:spcPts val="384"/>
                  </a:spcBef>
                </a:pPr>
                <a:endParaRPr lang="cs-CZ" sz="1600" dirty="0" smtClean="0"/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 smtClean="0"/>
                  <a:t>Kolik </a:t>
                </a:r>
                <a:r>
                  <a:rPr lang="cs-CZ" sz="1600" dirty="0"/>
                  <a:t>různých pěticiferných čísel lze vytvořit z číslic 0, 1, 2?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>
                    <a:solidFill>
                      <a:srgbClr val="000099"/>
                    </a:solidFill>
                  </a:rPr>
                  <a:t>(vzorec řešení: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´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´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 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p>
                    </m:sSup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𝟐𝟒𝟑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𝟖𝟏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𝟏𝟔𝟐</m:t>
                    </m:r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)</a:t>
                </a:r>
              </a:p>
              <a:p>
                <a:pPr lvl="1">
                  <a:spcBef>
                    <a:spcPts val="384"/>
                  </a:spcBef>
                </a:pPr>
                <a:endParaRPr lang="cs-CZ" sz="1600" dirty="0" smtClean="0"/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 smtClean="0"/>
                  <a:t>Kolik </a:t>
                </a:r>
                <a:r>
                  <a:rPr lang="cs-CZ" sz="1600" dirty="0"/>
                  <a:t>značek Morseovy abecedy můžeme vytvořit, jestliže sestavujeme symboly teček a čárek do skupin s jedním až čtyřmi symboly?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>
                    <a:solidFill>
                      <a:srgbClr val="000099"/>
                    </a:solidFill>
                  </a:rPr>
                  <a:t>(vzorec řešení: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´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´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´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´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𝟖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𝟏𝟔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𝟑𝟎</m:t>
                    </m:r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)</a:t>
                </a:r>
              </a:p>
              <a:p>
                <a:pPr>
                  <a:spcBef>
                    <a:spcPts val="384"/>
                  </a:spcBef>
                </a:pPr>
                <a:endParaRPr lang="cs-CZ" sz="1800" b="1" dirty="0" smtClean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935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Variace s opakováním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7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FF0000"/>
                    </a:solidFill>
                  </a:rPr>
                  <a:t>Příklady k procvičení</a:t>
                </a:r>
              </a:p>
              <a:p>
                <a:pPr lvl="1">
                  <a:spcBef>
                    <a:spcPts val="384"/>
                  </a:spcBef>
                </a:pPr>
                <a:endParaRPr lang="cs-CZ" sz="1600" dirty="0" smtClean="0"/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 smtClean="0"/>
                  <a:t>Kolik </a:t>
                </a:r>
                <a:r>
                  <a:rPr lang="cs-CZ" sz="1600" dirty="0"/>
                  <a:t>lze vytvořit automobilních registračních značek, jestliže značku tvoří tři písmena a čtyři číslice? Pro tvorbu značek lze využít 26 písmen.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>
                    <a:solidFill>
                      <a:srgbClr val="000099"/>
                    </a:solidFill>
                  </a:rPr>
                  <a:t>(vzorec řešení: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𝐕</m:t>
                        </m:r>
                        <m:r>
                          <a:rPr lang="cs-CZ" sz="1600" b="1" i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´</m:t>
                        </m:r>
                      </m:e>
                      <m:sub>
                        <m:r>
                          <a:rPr lang="cs-CZ" sz="1600" b="1" i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𝟐𝟔</m:t>
                        </m:r>
                      </m:e>
                    </m:d>
                    <m:r>
                      <a:rPr lang="cs-CZ" sz="1600" b="1" i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𝐕</m:t>
                        </m:r>
                        <m:r>
                          <a:rPr lang="cs-CZ" sz="1600" b="1" i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´</m:t>
                        </m:r>
                      </m:e>
                      <m:sub>
                        <m:r>
                          <a:rPr lang="cs-CZ" sz="1600" b="1" i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</m:d>
                    <m:r>
                      <a:rPr lang="cs-CZ" sz="1600" b="1" i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 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𝟐𝟔</m:t>
                        </m:r>
                      </m:e>
                      <m:sup>
                        <m:r>
                          <a:rPr lang="cs-CZ" sz="1600" b="1" i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r>
                      <a:rPr lang="cs-CZ" sz="1600" b="1" i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cs-CZ" sz="1600" b="1" i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  <m:r>
                      <a:rPr lang="cs-CZ" sz="1600" b="1" i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𝟏𝟕𝟓𝟕𝟔</m:t>
                    </m:r>
                    <m:r>
                      <a:rPr lang="cs-CZ" sz="1600" b="1" i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𝟏𝟎𝟎𝟎𝟎</m:t>
                    </m:r>
                    <m:r>
                      <a:rPr lang="cs-CZ" sz="1600" b="1" i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𝟏𝟕𝟓</m:t>
                    </m:r>
                    <m:r>
                      <a:rPr lang="cs-CZ" sz="1600" b="1" i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1600" b="1" i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𝟕𝟔𝟎</m:t>
                    </m:r>
                    <m:r>
                      <a:rPr lang="cs-CZ" sz="1600" b="1" i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1600" b="1" i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𝟎𝟎𝟎</m:t>
                    </m:r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)</a:t>
                </a:r>
              </a:p>
              <a:p>
                <a:pPr lvl="1">
                  <a:spcBef>
                    <a:spcPts val="384"/>
                  </a:spcBef>
                </a:pPr>
                <a:endParaRPr lang="cs-CZ" sz="1600" dirty="0" smtClean="0"/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 smtClean="0"/>
                  <a:t>Počet </a:t>
                </a:r>
                <a:r>
                  <a:rPr lang="cs-CZ" sz="1600" dirty="0"/>
                  <a:t>všech variací třetí třídy z n prvků bez opakování je o 225 menší než počet všech variací třetí třídy z těch samých prvků s opakováním. Čemu je rovno n?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>
                    <a:solidFill>
                      <a:srgbClr val="000099"/>
                    </a:solidFill>
                  </a:rPr>
                  <a:t>(vzorec řešení: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𝐕</m:t>
                        </m:r>
                      </m:e>
                      <m:sub>
                        <m:r>
                          <a:rPr lang="cs-CZ" sz="1600" b="1" i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</m:e>
                    </m:d>
                    <m:r>
                      <a:rPr lang="cs-CZ" sz="1600" b="1" i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𝟐𝟐𝟓</m:t>
                    </m:r>
                    <m:r>
                      <a:rPr lang="cs-CZ" sz="1600" b="1" i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𝐕</m:t>
                        </m:r>
                        <m:r>
                          <a:rPr lang="cs-CZ" sz="1600" b="1" i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´</m:t>
                        </m:r>
                      </m:e>
                      <m:sub>
                        <m:r>
                          <a:rPr lang="cs-CZ" sz="1600" b="1" i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</m:e>
                    </m:d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)</a:t>
                </a:r>
                <a:endParaRPr lang="cs-CZ" sz="1600" b="1" dirty="0"/>
              </a:p>
              <a:p>
                <a:pPr>
                  <a:spcBef>
                    <a:spcPts val="384"/>
                  </a:spcBef>
                </a:pPr>
                <a:endParaRPr lang="cs-CZ" sz="1600" b="1" dirty="0" smtClean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 r="-56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935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Variace s opakováním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38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/>
                  <a:t>Závěr</a:t>
                </a:r>
                <a:endParaRPr lang="cs-CZ" sz="1800" b="1" dirty="0"/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 smtClean="0">
                    <a:solidFill>
                      <a:srgbClr val="FF0000"/>
                    </a:solidFill>
                  </a:rPr>
                  <a:t>Domácí úkol</a:t>
                </a:r>
                <a:endParaRPr lang="cs-CZ" sz="1600" b="1" dirty="0">
                  <a:solidFill>
                    <a:srgbClr val="FF0000"/>
                  </a:solidFill>
                </a:endParaRP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/>
                  <a:t>Kolik různých přirozených čísel menších než 658, můžeme zapsat pomocí číslic 0,4,7,8,9, jestliže každou číslici můžeme v čísle použít pouze jednou</a:t>
                </a:r>
                <a:r>
                  <a:rPr lang="cs-CZ" sz="1600" b="1" dirty="0" smtClean="0"/>
                  <a:t>?</a:t>
                </a:r>
                <a:endParaRPr lang="cs-CZ" sz="1600" b="1" dirty="0"/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	Řešení</a:t>
                </a:r>
                <a:endParaRPr lang="cs-CZ" sz="1600" b="1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Vytvářená čísla z číslic menší než 658 musí být jednociferná, dvouciferná nebo tříciferná, ale v takovém případě musí začínat pouze číslicí čtyři. 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Víme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, že budeme tvořit variace bez opakování, kde je potřeba rozhodnout o tom koliké třídy (</a:t>
                </a:r>
                <a:r>
                  <a:rPr lang="cs-CZ" sz="1600" b="1" dirty="0" err="1">
                    <a:solidFill>
                      <a:srgbClr val="006600"/>
                    </a:solidFill>
                  </a:rPr>
                  <a:t>kolikátice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) to budou a z kolika prvků je tvoříme</a:t>
                </a:r>
                <a:r>
                  <a:rPr lang="cs-CZ" sz="1600" b="1" dirty="0" smtClean="0">
                    <a:solidFill>
                      <a:srgbClr val="006600"/>
                    </a:solidFill>
                  </a:rPr>
                  <a:t>.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 smtClean="0">
                    <a:solidFill>
                      <a:srgbClr val="000099"/>
                    </a:solidFill>
                  </a:rPr>
                  <a:t>(</a:t>
                </a:r>
                <a:r>
                  <a:rPr lang="cs-CZ" sz="1600" b="1" dirty="0">
                    <a:solidFill>
                      <a:srgbClr val="000099"/>
                    </a:solidFill>
                  </a:rPr>
                  <a:t>vzorec řešení: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𝟑𝟑</m:t>
                    </m:r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)</a:t>
                </a:r>
              </a:p>
              <a:p>
                <a:pPr>
                  <a:spcBef>
                    <a:spcPts val="384"/>
                  </a:spcBef>
                </a:pPr>
                <a:endParaRPr lang="cs-CZ" sz="1800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935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Variace </a:t>
            </a:r>
            <a:r>
              <a:rPr lang="cs-CZ" sz="4500" b="1" dirty="0">
                <a:solidFill>
                  <a:schemeClr val="bg1"/>
                </a:solidFill>
              </a:rPr>
              <a:t>s</a:t>
            </a:r>
            <a:r>
              <a:rPr lang="cs-CZ" sz="4500" b="1" dirty="0" smtClean="0">
                <a:solidFill>
                  <a:schemeClr val="bg1"/>
                </a:solidFill>
              </a:rPr>
              <a:t> opakováním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62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1773238"/>
            <a:ext cx="7561263" cy="47513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PORUBSKÁ, Dr. Edita, Doc. dr. František LAMOŠ, CSC., Prof. dr. Václav MEDEK, Dr. Anna REHÁKOVÁ, CSC. a Dr. Ivan TRENČANSKÝ, CSC. </a:t>
            </a:r>
            <a:r>
              <a:rPr lang="cs-CZ" sz="1200" i="1" dirty="0" smtClean="0"/>
              <a:t>Matematika pro SO3 a studijní obory SOU 8. část</a:t>
            </a:r>
            <a:r>
              <a:rPr lang="cs-CZ" sz="1200" dirty="0" smtClean="0"/>
              <a:t>. 2. vydání. Praha: Státní pedagogické nakladatelství, n. p., 1987, učebnice pro střední školy.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KUBEŠOVÁ, PaedDr. Naděžda a Mgr. Eva CIBULKOVÁ. </a:t>
            </a:r>
            <a:r>
              <a:rPr lang="cs-CZ" sz="1200" i="1" dirty="0" smtClean="0"/>
              <a:t>Matematika přehled středoškolského učiva</a:t>
            </a:r>
            <a:r>
              <a:rPr lang="cs-CZ" sz="1200" dirty="0" smtClean="0"/>
              <a:t>. 2. vyd. Třebíč: Petra Mrákotová, 2007, 239 s. Maturita (Petra Mrákotová). ISBN 978-808-6873-053. 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JIRÁSEK, DRSC., Doc. RNDr. František, Karel BRANIŠ, PhDr. Stanislav HORÁK a RNDr. Milan VACEK. </a:t>
            </a:r>
            <a:r>
              <a:rPr lang="cs-CZ" sz="1200" i="1" dirty="0" smtClean="0"/>
              <a:t>Sbírka úloh z matematiky: pro SOŠ a studijní obory SOU</a:t>
            </a:r>
            <a:r>
              <a:rPr lang="cs-CZ" sz="1200" dirty="0" smtClean="0"/>
              <a:t>. 1. vyd. Praha: Státní pedagogické nakladatelství, 1989, 479 s. Učebnice pro střední školy (Státní pedagogické nakladatelství). ISBN 80-042-1341-3.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Zdroje vlastní.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981075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Použité zdroje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4419</TotalTime>
  <Words>325</Words>
  <Application>Microsoft Office PowerPoint</Application>
  <PresentationFormat>Předvádění na obrazovce (4:3)</PresentationFormat>
  <Paragraphs>77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3" baseType="lpstr">
      <vt:lpstr>Arial</vt:lpstr>
      <vt:lpstr>Calibri</vt:lpstr>
      <vt:lpstr>Cambria Math</vt:lpstr>
      <vt:lpstr>Times New Roman</vt:lpstr>
      <vt:lpstr>Diseño predeterminado</vt:lpstr>
      <vt:lpstr>Variace s opakováním</vt:lpstr>
      <vt:lpstr>Záznamový list výukového materiálu</vt:lpstr>
      <vt:lpstr>Variace  s opakováním</vt:lpstr>
      <vt:lpstr>Prezentace aplikace PowerPoint</vt:lpstr>
      <vt:lpstr>Prezentace aplikace PowerPoint</vt:lpstr>
      <vt:lpstr>Prezentace aplikace PowerPoint</vt:lpstr>
      <vt:lpstr>Prezentace aplikace PowerPoint</vt:lpstr>
      <vt:lpstr>Použité zdroje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Vymlátil</cp:lastModifiedBy>
  <cp:revision>631</cp:revision>
  <dcterms:created xsi:type="dcterms:W3CDTF">2010-05-23T14:28:12Z</dcterms:created>
  <dcterms:modified xsi:type="dcterms:W3CDTF">2014-03-03T09:54:35Z</dcterms:modified>
</cp:coreProperties>
</file>