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6600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4652" autoAdjust="0"/>
  </p:normalViewPr>
  <p:slideViewPr>
    <p:cSldViewPr>
      <p:cViewPr varScale="1">
        <p:scale>
          <a:sx n="70" d="100"/>
          <a:sy n="70" d="100"/>
        </p:scale>
        <p:origin x="13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7782E-65C9-422A-BB78-34066F28851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9850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3D229-1777-4FBC-A522-9066FAA8A67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08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55218-FEAE-43D5-9DC9-3F93F0C7D28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30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B25FF-18EC-4F91-92C1-ED51C65EEF4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45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E0FAA-C791-4239-819B-7449E173D6D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390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A9F2B-4351-4732-8932-9915E470315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871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7D38B-7CED-48D9-93C9-22B2796958A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8333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EA8C7-9C9B-4FBF-BB13-73039050F22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6717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9EBF9-EC82-41C5-A6E9-19B4540E261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0352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A0C1B-8DB0-497A-AC64-2728E668FAD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4297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F0C78-EDD9-44F0-A17E-CE1FA49B655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376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8D5FA17A-CEFA-4F86-9923-F7A57091530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73425"/>
            <a:ext cx="7772400" cy="819150"/>
          </a:xfrm>
        </p:spPr>
        <p:txBody>
          <a:bodyPr/>
          <a:lstStyle/>
          <a:p>
            <a:pPr eaLnBrk="1" hangingPunct="1"/>
            <a:r>
              <a:rPr lang="cs-CZ" sz="4500" dirty="0" smtClean="0"/>
              <a:t>Pojem „KOMBINATORIKA“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>
                <a:latin typeface="Calibri" panose="020F0502020204030204" pitchFamily="34" charset="0"/>
              </a:rPr>
              <a:t>VY_32_INOVACE_041_Matematika</a:t>
            </a: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lvl="1" eaLnBrk="1" hangingPunct="1">
              <a:spcBef>
                <a:spcPts val="384"/>
              </a:spcBef>
              <a:defRPr/>
            </a:pPr>
            <a:r>
              <a:rPr lang="cs-CZ" sz="1600" b="1" dirty="0" smtClean="0"/>
              <a:t>Příklad 2</a:t>
            </a:r>
          </a:p>
          <a:p>
            <a:pPr lvl="2" eaLnBrk="1" hangingPunct="1">
              <a:spcBef>
                <a:spcPts val="384"/>
              </a:spcBef>
              <a:defRPr/>
            </a:pPr>
            <a:r>
              <a:rPr lang="cs-CZ" sz="1600" b="1" dirty="0" smtClean="0"/>
              <a:t>Kolik různých zvuků může zahrát klavírista při jednom úhozu, má-li použít tří různých tónů C, E, G?</a:t>
            </a:r>
          </a:p>
          <a:p>
            <a:pPr lvl="3" eaLnBrk="1" hangingPunct="1">
              <a:spcBef>
                <a:spcPts val="384"/>
              </a:spcBef>
              <a:defRPr/>
            </a:pPr>
            <a:r>
              <a:rPr lang="cs-CZ" sz="1600" b="1" dirty="0" smtClean="0">
                <a:solidFill>
                  <a:srgbClr val="006600"/>
                </a:solidFill>
              </a:rPr>
              <a:t>Řešení</a:t>
            </a:r>
            <a:endParaRPr lang="cs-CZ" sz="1600" b="1" dirty="0">
              <a:solidFill>
                <a:srgbClr val="006600"/>
              </a:solidFill>
            </a:endParaRPr>
          </a:p>
          <a:p>
            <a:pPr lvl="4" eaLnBrk="1" hangingPunct="1">
              <a:spcBef>
                <a:spcPts val="384"/>
              </a:spcBef>
              <a:defRPr/>
            </a:pPr>
            <a:r>
              <a:rPr lang="cs-CZ" sz="1600" b="1" dirty="0" smtClean="0">
                <a:solidFill>
                  <a:srgbClr val="006600"/>
                </a:solidFill>
              </a:rPr>
              <a:t>a) n = 3 (tři tóny C, E, G)</a:t>
            </a:r>
          </a:p>
          <a:p>
            <a:pPr marL="1828800" lvl="4" indent="0" eaLnBrk="1" hangingPunct="1">
              <a:spcBef>
                <a:spcPts val="384"/>
              </a:spcBef>
              <a:buNone/>
              <a:defRPr/>
            </a:pPr>
            <a:r>
              <a:rPr lang="cs-CZ" sz="1600" b="1" dirty="0">
                <a:solidFill>
                  <a:srgbClr val="006600"/>
                </a:solidFill>
              </a:rPr>
              <a:t> </a:t>
            </a:r>
            <a:r>
              <a:rPr lang="cs-CZ" sz="1600" b="1" dirty="0" smtClean="0">
                <a:solidFill>
                  <a:srgbClr val="006600"/>
                </a:solidFill>
              </a:rPr>
              <a:t>       k = 1 (jednozvuk): C, E, G, celkem 3</a:t>
            </a:r>
          </a:p>
          <a:p>
            <a:pPr lvl="4" eaLnBrk="1" hangingPunct="1">
              <a:spcBef>
                <a:spcPts val="384"/>
              </a:spcBef>
              <a:defRPr/>
            </a:pPr>
            <a:r>
              <a:rPr lang="cs-CZ" sz="1600" b="1" dirty="0" smtClean="0">
                <a:solidFill>
                  <a:srgbClr val="006600"/>
                </a:solidFill>
              </a:rPr>
              <a:t>b) n = 3 (tři tóny C, E, G)</a:t>
            </a:r>
          </a:p>
          <a:p>
            <a:pPr marL="1828800" lvl="4" indent="0" eaLnBrk="1" hangingPunct="1">
              <a:spcBef>
                <a:spcPts val="384"/>
              </a:spcBef>
              <a:buNone/>
              <a:defRPr/>
            </a:pPr>
            <a:r>
              <a:rPr lang="cs-CZ" sz="1600" b="1" dirty="0" smtClean="0">
                <a:solidFill>
                  <a:srgbClr val="006600"/>
                </a:solidFill>
              </a:rPr>
              <a:t>        k = 2 (dvojzvuk): CE (stejný EC), CG (stejný GC),</a:t>
            </a:r>
          </a:p>
          <a:p>
            <a:pPr marL="1828800" lvl="4" indent="0" eaLnBrk="1" hangingPunct="1">
              <a:spcBef>
                <a:spcPts val="384"/>
              </a:spcBef>
              <a:buNone/>
              <a:defRPr/>
            </a:pPr>
            <a:r>
              <a:rPr lang="cs-CZ" sz="1600" b="1" dirty="0" smtClean="0">
                <a:solidFill>
                  <a:srgbClr val="006600"/>
                </a:solidFill>
              </a:rPr>
              <a:t>        EG (stejný GE), celkem 3</a:t>
            </a:r>
          </a:p>
          <a:p>
            <a:pPr lvl="4" eaLnBrk="1" hangingPunct="1">
              <a:spcBef>
                <a:spcPts val="388"/>
              </a:spcBef>
            </a:pPr>
            <a:r>
              <a:rPr lang="cs-CZ" sz="1600" b="1" dirty="0">
                <a:solidFill>
                  <a:srgbClr val="006600"/>
                </a:solidFill>
              </a:rPr>
              <a:t>c) n = 3 (tři tóny C, E, G)</a:t>
            </a:r>
          </a:p>
          <a:p>
            <a:pPr marL="1828800" lvl="4" indent="0" eaLnBrk="1" hangingPunct="1">
              <a:spcBef>
                <a:spcPts val="388"/>
              </a:spcBef>
              <a:buNone/>
            </a:pPr>
            <a:r>
              <a:rPr lang="cs-CZ" sz="1600" b="1" dirty="0">
                <a:solidFill>
                  <a:srgbClr val="006600"/>
                </a:solidFill>
              </a:rPr>
              <a:t>        k = 2 </a:t>
            </a:r>
            <a:r>
              <a:rPr lang="cs-CZ" sz="1600" b="1" dirty="0" smtClean="0">
                <a:solidFill>
                  <a:srgbClr val="006600"/>
                </a:solidFill>
              </a:rPr>
              <a:t>(trojzvuk</a:t>
            </a:r>
            <a:r>
              <a:rPr lang="cs-CZ" sz="1600" b="1" dirty="0">
                <a:solidFill>
                  <a:srgbClr val="006600"/>
                </a:solidFill>
              </a:rPr>
              <a:t>): </a:t>
            </a:r>
            <a:r>
              <a:rPr lang="cs-CZ" sz="1600" b="1" dirty="0" smtClean="0">
                <a:solidFill>
                  <a:srgbClr val="006600"/>
                </a:solidFill>
              </a:rPr>
              <a:t>CEG, (</a:t>
            </a:r>
            <a:r>
              <a:rPr lang="cs-CZ" sz="1600" b="1" dirty="0">
                <a:solidFill>
                  <a:srgbClr val="006600"/>
                </a:solidFill>
              </a:rPr>
              <a:t>stejné CGE, ECG, EGC, </a:t>
            </a:r>
            <a:r>
              <a:rPr lang="cs-CZ" sz="1600" b="1" dirty="0" smtClean="0">
                <a:solidFill>
                  <a:srgbClr val="006600"/>
                </a:solidFill>
              </a:rPr>
              <a:t>GEC,</a:t>
            </a:r>
          </a:p>
          <a:p>
            <a:pPr marL="1828800" lvl="4" indent="0" eaLnBrk="1" hangingPunct="1">
              <a:spcBef>
                <a:spcPts val="388"/>
              </a:spcBef>
              <a:buNone/>
            </a:pPr>
            <a:r>
              <a:rPr lang="cs-CZ" sz="1600" b="1" dirty="0">
                <a:solidFill>
                  <a:srgbClr val="006600"/>
                </a:solidFill>
              </a:rPr>
              <a:t> </a:t>
            </a:r>
            <a:r>
              <a:rPr lang="cs-CZ" sz="1600" b="1" dirty="0" smtClean="0">
                <a:solidFill>
                  <a:srgbClr val="006600"/>
                </a:solidFill>
              </a:rPr>
              <a:t>       GCE), celkem </a:t>
            </a:r>
            <a:r>
              <a:rPr lang="cs-CZ" sz="1600" b="1" dirty="0">
                <a:solidFill>
                  <a:srgbClr val="006600"/>
                </a:solidFill>
              </a:rPr>
              <a:t>1</a:t>
            </a:r>
            <a:r>
              <a:rPr lang="cs-CZ" sz="1800" dirty="0">
                <a:solidFill>
                  <a:srgbClr val="006600"/>
                </a:solidFill>
              </a:rPr>
              <a:t> </a:t>
            </a:r>
          </a:p>
          <a:p>
            <a:pPr lvl="3" eaLnBrk="1" hangingPunct="1"/>
            <a:r>
              <a:rPr lang="cs-CZ" sz="1600" b="1" dirty="0">
                <a:solidFill>
                  <a:srgbClr val="006600"/>
                </a:solidFill>
              </a:rPr>
              <a:t>Klavírista může jedním úhozem za použití tónů C, E, G zahrát sedm různých zvuků</a:t>
            </a:r>
            <a:r>
              <a:rPr lang="cs-CZ" sz="1600" b="1" dirty="0" smtClean="0">
                <a:solidFill>
                  <a:srgbClr val="006600"/>
                </a:solidFill>
              </a:rPr>
              <a:t>.</a:t>
            </a:r>
            <a:endParaRPr lang="cs-CZ" sz="1600" b="1" dirty="0">
              <a:solidFill>
                <a:srgbClr val="006600"/>
              </a:solidFill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Pojem „Kombinatorika“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Záznamový list výukového materiálu</a:t>
            </a:r>
            <a:endParaRPr lang="cs-CZ" sz="240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7379105"/>
              </p:ext>
            </p:extLst>
          </p:nvPr>
        </p:nvGraphicFramePr>
        <p:xfrm>
          <a:off x="1258888" y="1772821"/>
          <a:ext cx="7427912" cy="4680510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317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17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CZ.1.07/1.5.00/34.0033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17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17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Pojem „KOMBINATORIKA“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17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VY_32_INOVACE_041_Matematika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17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17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17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druhý</a:t>
                      </a:r>
                      <a:endParaRPr kumimoji="0" lang="cs-CZ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17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17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15. 11.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9934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Pojem kombinatorika, definice kombinatoriky, úvahové řešení vzorových příkladů z kombinatoriky.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17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176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0" y="2276475"/>
            <a:ext cx="5652120" cy="1512565"/>
          </a:xfrm>
          <a:noFill/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Pojem „KOMBINATORIKA“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Pojem „Kombinatorika“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705725" cy="4751387"/>
          </a:xfrm>
        </p:spPr>
        <p:txBody>
          <a:bodyPr/>
          <a:lstStyle/>
          <a:p>
            <a:pPr eaLnBrk="1" hangingPunct="1">
              <a:spcBef>
                <a:spcPts val="384"/>
              </a:spcBef>
              <a:defRPr/>
            </a:pPr>
            <a:r>
              <a:rPr lang="cs-CZ" sz="1800" b="1" dirty="0" smtClean="0"/>
              <a:t>Vzdělávací cíl</a:t>
            </a:r>
          </a:p>
          <a:p>
            <a:pPr lvl="1" eaLnBrk="1" hangingPunct="1">
              <a:spcBef>
                <a:spcPts val="384"/>
              </a:spcBef>
              <a:defRPr/>
            </a:pPr>
            <a:r>
              <a:rPr lang="cs-CZ" sz="1600" dirty="0" smtClean="0"/>
              <a:t>Popsání úlohy kombinatoriky pro lidský život.</a:t>
            </a:r>
          </a:p>
          <a:p>
            <a:pPr lvl="1" eaLnBrk="1" hangingPunct="1">
              <a:spcBef>
                <a:spcPts val="384"/>
              </a:spcBef>
              <a:defRPr/>
            </a:pPr>
            <a:r>
              <a:rPr lang="cs-CZ" sz="1600" dirty="0" smtClean="0"/>
              <a:t>Objasnění pojmů:</a:t>
            </a:r>
          </a:p>
          <a:p>
            <a:pPr lvl="2" eaLnBrk="1" hangingPunct="1">
              <a:spcBef>
                <a:spcPts val="384"/>
              </a:spcBef>
              <a:defRPr/>
            </a:pPr>
            <a:r>
              <a:rPr lang="cs-CZ" sz="1600" dirty="0" smtClean="0"/>
              <a:t>variace,</a:t>
            </a:r>
          </a:p>
          <a:p>
            <a:pPr lvl="2" eaLnBrk="1" hangingPunct="1">
              <a:spcBef>
                <a:spcPts val="384"/>
              </a:spcBef>
              <a:defRPr/>
            </a:pPr>
            <a:r>
              <a:rPr lang="cs-CZ" sz="1600" dirty="0" smtClean="0"/>
              <a:t>permutace,</a:t>
            </a:r>
          </a:p>
          <a:p>
            <a:pPr lvl="2" eaLnBrk="1" hangingPunct="1">
              <a:spcBef>
                <a:spcPts val="384"/>
              </a:spcBef>
              <a:defRPr/>
            </a:pPr>
            <a:r>
              <a:rPr lang="cs-CZ" sz="1600" dirty="0" smtClean="0"/>
              <a:t>kombinace.</a:t>
            </a:r>
          </a:p>
          <a:p>
            <a:pPr marL="0" indent="0" eaLnBrk="1" hangingPunct="1">
              <a:spcBef>
                <a:spcPts val="384"/>
              </a:spcBef>
              <a:buFontTx/>
              <a:buNone/>
              <a:defRPr/>
            </a:pPr>
            <a:endParaRPr lang="cs-CZ" sz="800" dirty="0" smtClean="0"/>
          </a:p>
          <a:p>
            <a:pPr eaLnBrk="1" hangingPunct="1">
              <a:spcBef>
                <a:spcPts val="384"/>
              </a:spcBef>
              <a:defRPr/>
            </a:pPr>
            <a:r>
              <a:rPr lang="cs-CZ" sz="1800" b="1" dirty="0" smtClean="0">
                <a:solidFill>
                  <a:srgbClr val="FF0000"/>
                </a:solidFill>
              </a:rPr>
              <a:t>Kombinatorika je odvětví matematiky (aritmetiky), které zkoumá kolika různými způsoby je možné daný počet prvků uspořádat do skupin (tříd).</a:t>
            </a:r>
          </a:p>
          <a:p>
            <a:pPr eaLnBrk="1" hangingPunct="1">
              <a:spcBef>
                <a:spcPts val="384"/>
              </a:spcBef>
              <a:defRPr/>
            </a:pPr>
            <a:r>
              <a:rPr lang="cs-CZ" sz="1800" dirty="0" smtClean="0"/>
              <a:t>V kombinatorice se zjišťuje, kolik skupin z daných prvků je možné vytvořit.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spcBef>
                <a:spcPts val="384"/>
              </a:spcBef>
              <a:defRPr/>
            </a:pPr>
            <a:r>
              <a:rPr lang="cs-CZ" sz="1800" b="1" dirty="0" smtClean="0"/>
              <a:t>Definice</a:t>
            </a:r>
          </a:p>
          <a:p>
            <a:pPr lvl="1" eaLnBrk="1" hangingPunct="1">
              <a:spcBef>
                <a:spcPts val="384"/>
              </a:spcBef>
              <a:defRPr/>
            </a:pPr>
            <a:r>
              <a:rPr lang="cs-CZ" sz="1600" dirty="0" smtClean="0"/>
              <a:t>Jestliže z konečné množiny </a:t>
            </a:r>
            <a:r>
              <a:rPr lang="cs-CZ" sz="1600" b="1" dirty="0" smtClean="0">
                <a:solidFill>
                  <a:srgbClr val="FF0000"/>
                </a:solidFill>
              </a:rPr>
              <a:t>M</a:t>
            </a:r>
            <a:r>
              <a:rPr lang="cs-CZ" sz="1600" dirty="0" smtClean="0"/>
              <a:t>, která má </a:t>
            </a:r>
            <a:r>
              <a:rPr lang="cs-CZ" sz="1600" b="1" dirty="0" smtClean="0">
                <a:solidFill>
                  <a:srgbClr val="FF0000"/>
                </a:solidFill>
              </a:rPr>
              <a:t>n</a:t>
            </a:r>
            <a:r>
              <a:rPr lang="cs-CZ" sz="1600" dirty="0" smtClean="0"/>
              <a:t> prvků, vytváříme skupiny o </a:t>
            </a:r>
            <a:r>
              <a:rPr lang="cs-CZ" sz="1600" b="1" dirty="0" smtClean="0">
                <a:solidFill>
                  <a:srgbClr val="FF0000"/>
                </a:solidFill>
              </a:rPr>
              <a:t>k</a:t>
            </a:r>
            <a:r>
              <a:rPr lang="cs-CZ" sz="1600" dirty="0" smtClean="0">
                <a:solidFill>
                  <a:srgbClr val="FF0000"/>
                </a:solidFill>
              </a:rPr>
              <a:t> </a:t>
            </a:r>
            <a:r>
              <a:rPr lang="cs-CZ" sz="1600" dirty="0" smtClean="0"/>
              <a:t>prvcích, kde</a:t>
            </a:r>
            <a:r>
              <a:rPr lang="cs-CZ" sz="1600" dirty="0" smtClean="0">
                <a:solidFill>
                  <a:srgbClr val="FF0000"/>
                </a:solidFill>
              </a:rPr>
              <a:t> </a:t>
            </a:r>
            <a:r>
              <a:rPr lang="cs-CZ" sz="1600" b="1" dirty="0" smtClean="0">
                <a:solidFill>
                  <a:srgbClr val="FF0000"/>
                </a:solidFill>
              </a:rPr>
              <a:t>k, n </a:t>
            </a:r>
            <a:r>
              <a:rPr lang="cs-CZ" sz="16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</a:t>
            </a:r>
            <a:r>
              <a:rPr lang="cs-CZ" sz="1600" b="1" dirty="0" smtClean="0">
                <a:solidFill>
                  <a:srgbClr val="FF0000"/>
                </a:solidFill>
              </a:rPr>
              <a:t> N </a:t>
            </a:r>
            <a:r>
              <a:rPr lang="cs-CZ" sz="1600" dirty="0" smtClean="0"/>
              <a:t>(množina přirozených čísel) říkáme, že vytváříme </a:t>
            </a:r>
            <a:r>
              <a:rPr lang="cs-CZ" sz="1600" b="1" dirty="0" smtClean="0">
                <a:solidFill>
                  <a:srgbClr val="FF0000"/>
                </a:solidFill>
              </a:rPr>
              <a:t>skupiny k-té třídy z n prvků </a:t>
            </a:r>
            <a:r>
              <a:rPr lang="cs-CZ" sz="1600" dirty="0" smtClean="0"/>
              <a:t>(tzv. k-</a:t>
            </a:r>
            <a:r>
              <a:rPr lang="cs-CZ" sz="1600" dirty="0" err="1" smtClean="0"/>
              <a:t>tice</a:t>
            </a:r>
            <a:r>
              <a:rPr lang="cs-CZ" sz="1600" dirty="0" smtClean="0"/>
              <a:t>).</a:t>
            </a:r>
          </a:p>
          <a:p>
            <a:pPr lvl="2" eaLnBrk="1" hangingPunct="1">
              <a:spcBef>
                <a:spcPts val="384"/>
              </a:spcBef>
              <a:defRPr/>
            </a:pPr>
            <a:r>
              <a:rPr lang="cs-CZ" sz="1600" dirty="0"/>
              <a:t>Pokud se daný </a:t>
            </a:r>
            <a:r>
              <a:rPr lang="cs-CZ" sz="1600" dirty="0">
                <a:solidFill>
                  <a:srgbClr val="000099"/>
                </a:solidFill>
              </a:rPr>
              <a:t>prvek</a:t>
            </a:r>
            <a:r>
              <a:rPr lang="cs-CZ" sz="1600" dirty="0"/>
              <a:t> ve skupině vyskytuje </a:t>
            </a:r>
            <a:r>
              <a:rPr lang="cs-CZ" sz="1600" dirty="0">
                <a:solidFill>
                  <a:srgbClr val="000099"/>
                </a:solidFill>
              </a:rPr>
              <a:t>pouze jednou</a:t>
            </a:r>
            <a:r>
              <a:rPr lang="cs-CZ" sz="1600" dirty="0"/>
              <a:t>, tvoříme </a:t>
            </a:r>
            <a:r>
              <a:rPr lang="cs-CZ" sz="1600" dirty="0">
                <a:solidFill>
                  <a:srgbClr val="000099"/>
                </a:solidFill>
              </a:rPr>
              <a:t>skupiny prvků bez opakování</a:t>
            </a:r>
            <a:r>
              <a:rPr lang="cs-CZ" sz="1600" dirty="0"/>
              <a:t>. </a:t>
            </a:r>
          </a:p>
          <a:p>
            <a:pPr lvl="2" eaLnBrk="1" hangingPunct="1">
              <a:spcBef>
                <a:spcPts val="384"/>
              </a:spcBef>
              <a:defRPr/>
            </a:pPr>
            <a:r>
              <a:rPr lang="cs-CZ" sz="1600" dirty="0"/>
              <a:t>Pokud se daný </a:t>
            </a:r>
            <a:r>
              <a:rPr lang="cs-CZ" sz="1600" dirty="0">
                <a:solidFill>
                  <a:srgbClr val="000099"/>
                </a:solidFill>
              </a:rPr>
              <a:t>prvek</a:t>
            </a:r>
            <a:r>
              <a:rPr lang="cs-CZ" sz="1600" dirty="0"/>
              <a:t> ve skupině vyskytuje </a:t>
            </a:r>
            <a:r>
              <a:rPr lang="cs-CZ" sz="1600" dirty="0">
                <a:solidFill>
                  <a:srgbClr val="000099"/>
                </a:solidFill>
              </a:rPr>
              <a:t>vícekrát</a:t>
            </a:r>
            <a:r>
              <a:rPr lang="cs-CZ" sz="1600" dirty="0"/>
              <a:t>, tvoříme </a:t>
            </a:r>
            <a:r>
              <a:rPr lang="cs-CZ" sz="1600" dirty="0">
                <a:solidFill>
                  <a:srgbClr val="000099"/>
                </a:solidFill>
              </a:rPr>
              <a:t>skupiny prvků s opakováním</a:t>
            </a:r>
            <a:r>
              <a:rPr lang="cs-CZ" sz="1600" dirty="0" smtClean="0"/>
              <a:t>.</a:t>
            </a:r>
          </a:p>
          <a:p>
            <a:pPr lvl="1" eaLnBrk="1" hangingPunct="1">
              <a:spcBef>
                <a:spcPts val="384"/>
              </a:spcBef>
              <a:defRPr/>
            </a:pPr>
            <a:r>
              <a:rPr lang="cs-CZ" sz="1600" dirty="0"/>
              <a:t>Podle způsobu, jakým skupiny z daného počtu prvků tvoříme, hovoříme o:</a:t>
            </a:r>
          </a:p>
          <a:p>
            <a:pPr lvl="2" eaLnBrk="1" hangingPunct="1">
              <a:spcBef>
                <a:spcPts val="384"/>
              </a:spcBef>
              <a:defRPr/>
            </a:pPr>
            <a:r>
              <a:rPr lang="cs-CZ" sz="1600" b="1" dirty="0" smtClean="0">
                <a:solidFill>
                  <a:srgbClr val="006600"/>
                </a:solidFill>
              </a:rPr>
              <a:t>variacích </a:t>
            </a:r>
            <a:r>
              <a:rPr lang="cs-CZ" sz="1600" b="1" dirty="0">
                <a:solidFill>
                  <a:srgbClr val="006600"/>
                </a:solidFill>
              </a:rPr>
              <a:t>(záměnách)</a:t>
            </a:r>
            <a:r>
              <a:rPr lang="cs-CZ" sz="1600" dirty="0"/>
              <a:t>, což jsou skupiny, kde záleží na pořadí prvků,</a:t>
            </a:r>
          </a:p>
          <a:p>
            <a:pPr lvl="2" eaLnBrk="1" hangingPunct="1">
              <a:spcBef>
                <a:spcPts val="384"/>
              </a:spcBef>
              <a:defRPr/>
            </a:pPr>
            <a:r>
              <a:rPr lang="cs-CZ" sz="1600" b="1" dirty="0">
                <a:solidFill>
                  <a:srgbClr val="006600"/>
                </a:solidFill>
              </a:rPr>
              <a:t>permutacích (pořadích)</a:t>
            </a:r>
            <a:r>
              <a:rPr lang="cs-CZ" sz="1600" dirty="0"/>
              <a:t>, což jsou skupiny, které jsou speciálním případem variací, kde n = k,</a:t>
            </a:r>
          </a:p>
          <a:p>
            <a:pPr lvl="2" eaLnBrk="1" hangingPunct="1">
              <a:spcBef>
                <a:spcPts val="384"/>
              </a:spcBef>
              <a:defRPr/>
            </a:pPr>
            <a:r>
              <a:rPr lang="cs-CZ" sz="1600" b="1" dirty="0">
                <a:solidFill>
                  <a:srgbClr val="006600"/>
                </a:solidFill>
              </a:rPr>
              <a:t>kombinacích (sestavách)</a:t>
            </a:r>
            <a:r>
              <a:rPr lang="cs-CZ" sz="1600" dirty="0"/>
              <a:t>, což jsou skupiny, kde nezáleží na pořadí prvků</a:t>
            </a:r>
            <a:r>
              <a:rPr lang="cs-CZ" sz="1600" dirty="0" smtClean="0"/>
              <a:t>.</a:t>
            </a:r>
            <a:endParaRPr lang="cs-CZ" sz="1600" dirty="0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Pojem „Kombinatorika“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sah 2"/>
          <p:cNvSpPr>
            <a:spLocks noGrp="1"/>
          </p:cNvSpPr>
          <p:nvPr>
            <p:ph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spcBef>
                <a:spcPts val="388"/>
              </a:spcBef>
            </a:pPr>
            <a:r>
              <a:rPr lang="cs-CZ" sz="1800" b="1" dirty="0" smtClean="0">
                <a:solidFill>
                  <a:srgbClr val="FF0000"/>
                </a:solidFill>
              </a:rPr>
              <a:t>Vzorový příklad</a:t>
            </a:r>
          </a:p>
          <a:p>
            <a:pPr lvl="1" eaLnBrk="1" hangingPunct="1">
              <a:spcBef>
                <a:spcPts val="388"/>
              </a:spcBef>
            </a:pPr>
            <a:r>
              <a:rPr lang="cs-CZ" sz="1600" b="1" dirty="0" smtClean="0"/>
              <a:t>Kolik různých prověrek o třech příkladech může učitel matematiky vytvořit ze čtyř příkladů?</a:t>
            </a:r>
          </a:p>
          <a:p>
            <a:pPr lvl="2" eaLnBrk="1" hangingPunct="1">
              <a:spcBef>
                <a:spcPts val="388"/>
              </a:spcBef>
            </a:pPr>
            <a:r>
              <a:rPr lang="cs-CZ" sz="1600" b="1" dirty="0" smtClean="0">
                <a:solidFill>
                  <a:srgbClr val="006600"/>
                </a:solidFill>
              </a:rPr>
              <a:t>Řešení</a:t>
            </a:r>
          </a:p>
          <a:p>
            <a:pPr lvl="3" eaLnBrk="1" hangingPunct="1">
              <a:spcBef>
                <a:spcPts val="388"/>
              </a:spcBef>
            </a:pPr>
            <a:r>
              <a:rPr lang="cs-CZ" sz="1600" b="1" dirty="0" smtClean="0">
                <a:solidFill>
                  <a:srgbClr val="006600"/>
                </a:solidFill>
              </a:rPr>
              <a:t>Prvky, ze kterých tvoříme skupiny, jsou čtyři příklady (např. a, b, c, d), takže n = 4.</a:t>
            </a:r>
          </a:p>
          <a:p>
            <a:pPr lvl="3" eaLnBrk="1" hangingPunct="1">
              <a:spcBef>
                <a:spcPts val="388"/>
              </a:spcBef>
            </a:pPr>
            <a:r>
              <a:rPr lang="cs-CZ" sz="1600" b="1" dirty="0" smtClean="0">
                <a:solidFill>
                  <a:srgbClr val="006600"/>
                </a:solidFill>
              </a:rPr>
              <a:t>Skupiny, které z prvků vytváříme, jsou prověrky o třech příkladech (trojice), takže k = 3.</a:t>
            </a:r>
          </a:p>
          <a:p>
            <a:pPr lvl="4" eaLnBrk="1" hangingPunct="1">
              <a:spcBef>
                <a:spcPts val="388"/>
              </a:spcBef>
            </a:pPr>
            <a:r>
              <a:rPr lang="cs-CZ" sz="1600" b="1" dirty="0" smtClean="0">
                <a:solidFill>
                  <a:srgbClr val="006600"/>
                </a:solidFill>
              </a:rPr>
              <a:t>Prověrky (skupiny) vytváříme z příkladů (prvků), neboli tvoříme trojice ze čtyř prvků.</a:t>
            </a:r>
          </a:p>
          <a:p>
            <a:pPr lvl="4" eaLnBrk="1" hangingPunct="1">
              <a:spcBef>
                <a:spcPts val="388"/>
              </a:spcBef>
            </a:pPr>
            <a:r>
              <a:rPr lang="cs-CZ" sz="1600" b="1" dirty="0" smtClean="0">
                <a:solidFill>
                  <a:srgbClr val="006600"/>
                </a:solidFill>
              </a:rPr>
              <a:t>Jednu prověrku tvoří tři různé příklady, takže je patrné, že se daný příklad v prověrce vyskytuje pouze jednou. Vytváříme tedy skupiny prvků bez opakování.</a:t>
            </a:r>
          </a:p>
          <a:p>
            <a:pPr lvl="4" eaLnBrk="1" hangingPunct="1">
              <a:spcBef>
                <a:spcPts val="388"/>
              </a:spcBef>
            </a:pPr>
            <a:r>
              <a:rPr lang="cs-CZ" sz="1600" b="1" dirty="0" smtClean="0">
                <a:solidFill>
                  <a:srgbClr val="006600"/>
                </a:solidFill>
              </a:rPr>
              <a:t>Také si lze vyvodit, že při vytvoření prověrky (skupiny) z příkladů (prvků) nebude záležet na tom, kde se v prověrce příklad vyskytuje, zda je první, druhý, nebo třetí. Vytváříme tedy skupiny, kde nezáleží na pořadí.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Pojem „Kombinatorika“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lvl="2" eaLnBrk="1" hangingPunct="1">
              <a:spcBef>
                <a:spcPts val="384"/>
              </a:spcBef>
              <a:defRPr/>
            </a:pPr>
            <a:r>
              <a:rPr lang="cs-CZ" sz="1600" b="1" dirty="0" smtClean="0">
                <a:solidFill>
                  <a:srgbClr val="FF0000"/>
                </a:solidFill>
              </a:rPr>
              <a:t>Různé prověrky jsou</a:t>
            </a:r>
          </a:p>
          <a:p>
            <a:pPr lvl="3" eaLnBrk="1" hangingPunct="1">
              <a:spcBef>
                <a:spcPts val="384"/>
              </a:spcBef>
              <a:defRPr/>
            </a:pPr>
            <a:r>
              <a:rPr lang="cs-CZ" sz="1600" b="1" dirty="0" err="1" smtClean="0">
                <a:solidFill>
                  <a:srgbClr val="FF0000"/>
                </a:solidFill>
              </a:rPr>
              <a:t>abc</a:t>
            </a:r>
            <a:r>
              <a:rPr lang="cs-CZ" sz="1600" dirty="0" smtClean="0"/>
              <a:t> (nebo stejné </a:t>
            </a:r>
            <a:r>
              <a:rPr lang="cs-CZ" sz="1600" dirty="0" err="1" smtClean="0"/>
              <a:t>acb</a:t>
            </a:r>
            <a:r>
              <a:rPr lang="cs-CZ" sz="1600" dirty="0" smtClean="0"/>
              <a:t>, bac, </a:t>
            </a:r>
            <a:r>
              <a:rPr lang="cs-CZ" sz="1600" dirty="0" err="1" smtClean="0"/>
              <a:t>bca</a:t>
            </a:r>
            <a:r>
              <a:rPr lang="cs-CZ" sz="1600" dirty="0" smtClean="0"/>
              <a:t>, cab, </a:t>
            </a:r>
            <a:r>
              <a:rPr lang="cs-CZ" sz="1600" dirty="0" err="1" smtClean="0"/>
              <a:t>cba</a:t>
            </a:r>
            <a:r>
              <a:rPr lang="cs-CZ" sz="1600" dirty="0" smtClean="0"/>
              <a:t>)</a:t>
            </a:r>
          </a:p>
          <a:p>
            <a:pPr lvl="3" eaLnBrk="1" hangingPunct="1">
              <a:spcBef>
                <a:spcPts val="384"/>
              </a:spcBef>
              <a:defRPr/>
            </a:pPr>
            <a:r>
              <a:rPr lang="cs-CZ" sz="1600" b="1" dirty="0" err="1" smtClean="0">
                <a:solidFill>
                  <a:srgbClr val="FF0000"/>
                </a:solidFill>
              </a:rPr>
              <a:t>abd</a:t>
            </a:r>
            <a:r>
              <a:rPr lang="cs-CZ" sz="1600" dirty="0" smtClean="0"/>
              <a:t> (nebo stejné </a:t>
            </a:r>
            <a:r>
              <a:rPr lang="cs-CZ" sz="1600" dirty="0" err="1" smtClean="0"/>
              <a:t>adb</a:t>
            </a:r>
            <a:r>
              <a:rPr lang="cs-CZ" sz="1600" dirty="0" smtClean="0"/>
              <a:t>, </a:t>
            </a:r>
            <a:r>
              <a:rPr lang="cs-CZ" sz="1600" dirty="0" err="1" smtClean="0"/>
              <a:t>bad</a:t>
            </a:r>
            <a:r>
              <a:rPr lang="cs-CZ" sz="1600" dirty="0" smtClean="0"/>
              <a:t>, </a:t>
            </a:r>
            <a:r>
              <a:rPr lang="cs-CZ" sz="1600" dirty="0" err="1" smtClean="0"/>
              <a:t>bda</a:t>
            </a:r>
            <a:r>
              <a:rPr lang="cs-CZ" sz="1600" dirty="0" smtClean="0"/>
              <a:t>, </a:t>
            </a:r>
            <a:r>
              <a:rPr lang="cs-CZ" sz="1600" dirty="0" err="1" smtClean="0"/>
              <a:t>dab</a:t>
            </a:r>
            <a:r>
              <a:rPr lang="cs-CZ" sz="1600" dirty="0" smtClean="0"/>
              <a:t>, </a:t>
            </a:r>
            <a:r>
              <a:rPr lang="cs-CZ" sz="1600" dirty="0" err="1" smtClean="0"/>
              <a:t>dba</a:t>
            </a:r>
            <a:r>
              <a:rPr lang="cs-CZ" sz="1600" dirty="0" smtClean="0"/>
              <a:t>)</a:t>
            </a:r>
          </a:p>
          <a:p>
            <a:pPr lvl="3" eaLnBrk="1" hangingPunct="1">
              <a:spcBef>
                <a:spcPts val="384"/>
              </a:spcBef>
              <a:defRPr/>
            </a:pPr>
            <a:r>
              <a:rPr lang="cs-CZ" sz="1600" b="1" dirty="0" err="1" smtClean="0">
                <a:solidFill>
                  <a:srgbClr val="FF0000"/>
                </a:solidFill>
              </a:rPr>
              <a:t>acd</a:t>
            </a:r>
            <a:r>
              <a:rPr lang="cs-CZ" sz="1600" dirty="0" smtClean="0"/>
              <a:t> (nebo stejné </a:t>
            </a:r>
            <a:r>
              <a:rPr lang="cs-CZ" sz="1600" dirty="0" err="1" smtClean="0"/>
              <a:t>adc</a:t>
            </a:r>
            <a:r>
              <a:rPr lang="cs-CZ" sz="1600" dirty="0" smtClean="0"/>
              <a:t>, </a:t>
            </a:r>
            <a:r>
              <a:rPr lang="cs-CZ" sz="1600" dirty="0" err="1" smtClean="0"/>
              <a:t>cad</a:t>
            </a:r>
            <a:r>
              <a:rPr lang="cs-CZ" sz="1600" dirty="0" smtClean="0"/>
              <a:t>, </a:t>
            </a:r>
            <a:r>
              <a:rPr lang="cs-CZ" sz="1600" dirty="0" err="1" smtClean="0"/>
              <a:t>cda</a:t>
            </a:r>
            <a:r>
              <a:rPr lang="cs-CZ" sz="1600" dirty="0" smtClean="0"/>
              <a:t>, </a:t>
            </a:r>
            <a:r>
              <a:rPr lang="cs-CZ" sz="1600" dirty="0" err="1" smtClean="0"/>
              <a:t>dac</a:t>
            </a:r>
            <a:r>
              <a:rPr lang="cs-CZ" sz="1600" dirty="0" smtClean="0"/>
              <a:t>, </a:t>
            </a:r>
            <a:r>
              <a:rPr lang="cs-CZ" sz="1600" dirty="0" err="1" smtClean="0"/>
              <a:t>dca</a:t>
            </a:r>
            <a:r>
              <a:rPr lang="cs-CZ" sz="1600" dirty="0" smtClean="0"/>
              <a:t>)</a:t>
            </a:r>
          </a:p>
          <a:p>
            <a:pPr lvl="3" eaLnBrk="1" hangingPunct="1">
              <a:spcBef>
                <a:spcPts val="384"/>
              </a:spcBef>
              <a:defRPr/>
            </a:pPr>
            <a:r>
              <a:rPr lang="cs-CZ" sz="1600" b="1" dirty="0" err="1" smtClean="0">
                <a:solidFill>
                  <a:srgbClr val="FF0000"/>
                </a:solidFill>
              </a:rPr>
              <a:t>bcd</a:t>
            </a:r>
            <a:r>
              <a:rPr lang="cs-CZ" sz="1600" dirty="0" smtClean="0"/>
              <a:t> (nebo stejné </a:t>
            </a:r>
            <a:r>
              <a:rPr lang="cs-CZ" sz="1600" dirty="0" err="1" smtClean="0"/>
              <a:t>bdc</a:t>
            </a:r>
            <a:r>
              <a:rPr lang="cs-CZ" sz="1600" dirty="0" smtClean="0"/>
              <a:t>, </a:t>
            </a:r>
            <a:r>
              <a:rPr lang="cs-CZ" sz="1600" dirty="0" err="1" smtClean="0"/>
              <a:t>cbd</a:t>
            </a:r>
            <a:r>
              <a:rPr lang="cs-CZ" sz="1600" dirty="0" smtClean="0"/>
              <a:t>, </a:t>
            </a:r>
            <a:r>
              <a:rPr lang="cs-CZ" sz="1600" dirty="0" err="1" smtClean="0"/>
              <a:t>cdb</a:t>
            </a:r>
            <a:r>
              <a:rPr lang="cs-CZ" sz="1600" dirty="0" smtClean="0"/>
              <a:t>, </a:t>
            </a:r>
            <a:r>
              <a:rPr lang="cs-CZ" sz="1600" dirty="0" err="1" smtClean="0"/>
              <a:t>dbc</a:t>
            </a:r>
            <a:r>
              <a:rPr lang="cs-CZ" sz="1600" dirty="0" smtClean="0"/>
              <a:t>, </a:t>
            </a:r>
            <a:r>
              <a:rPr lang="cs-CZ" sz="1600" dirty="0" err="1" smtClean="0"/>
              <a:t>dcb</a:t>
            </a:r>
            <a:r>
              <a:rPr lang="cs-CZ" sz="1600" dirty="0" smtClean="0"/>
              <a:t>)</a:t>
            </a:r>
          </a:p>
          <a:p>
            <a:pPr lvl="2" eaLnBrk="1" hangingPunct="1">
              <a:spcBef>
                <a:spcPts val="384"/>
              </a:spcBef>
              <a:defRPr/>
            </a:pPr>
            <a:endParaRPr lang="cs-CZ" sz="800" dirty="0" smtClean="0"/>
          </a:p>
          <a:p>
            <a:pPr lvl="2" eaLnBrk="1" hangingPunct="1">
              <a:spcBef>
                <a:spcPts val="384"/>
              </a:spcBef>
              <a:defRPr/>
            </a:pPr>
            <a:r>
              <a:rPr lang="cs-CZ" sz="1600" b="1" dirty="0" smtClean="0">
                <a:solidFill>
                  <a:srgbClr val="FF0000"/>
                </a:solidFill>
              </a:rPr>
              <a:t>Celkem: 4</a:t>
            </a:r>
          </a:p>
          <a:p>
            <a:pPr marL="0" indent="0" eaLnBrk="1" hangingPunct="1">
              <a:spcBef>
                <a:spcPts val="384"/>
              </a:spcBef>
              <a:buFontTx/>
              <a:buNone/>
              <a:defRPr/>
            </a:pPr>
            <a:endParaRPr lang="cs-CZ" sz="800" dirty="0" smtClean="0"/>
          </a:p>
          <a:p>
            <a:pPr eaLnBrk="1" hangingPunct="1">
              <a:spcBef>
                <a:spcPts val="384"/>
              </a:spcBef>
              <a:defRPr/>
            </a:pPr>
            <a:r>
              <a:rPr lang="cs-CZ" sz="1800" b="1" dirty="0" smtClean="0">
                <a:solidFill>
                  <a:srgbClr val="006600"/>
                </a:solidFill>
              </a:rPr>
              <a:t>Učitel může ze čtyř příkladů vytvořit čtyři různé prověrky o třech příkladech.</a:t>
            </a:r>
            <a:endParaRPr lang="cs-CZ" sz="800" b="1" dirty="0" smtClean="0">
              <a:solidFill>
                <a:srgbClr val="006600"/>
              </a:solidFill>
            </a:endParaRPr>
          </a:p>
          <a:p>
            <a:pPr eaLnBrk="1" hangingPunct="1">
              <a:spcBef>
                <a:spcPts val="384"/>
              </a:spcBef>
              <a:defRPr/>
            </a:pPr>
            <a:endParaRPr lang="cs-CZ" sz="1800" dirty="0" smtClean="0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Pojem „Kombinatorika“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ástupný symbol pro obsah 2"/>
          <p:cNvSpPr>
            <a:spLocks noGrp="1"/>
          </p:cNvSpPr>
          <p:nvPr>
            <p:ph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spcBef>
                <a:spcPts val="388"/>
              </a:spcBef>
            </a:pPr>
            <a:r>
              <a:rPr lang="cs-CZ" sz="1800" dirty="0" smtClean="0"/>
              <a:t>Pro usnadnění řešení kombinatorických úloh poznáme vzorce urychlující výpočty. </a:t>
            </a:r>
          </a:p>
          <a:p>
            <a:pPr eaLnBrk="1" hangingPunct="1">
              <a:spcBef>
                <a:spcPts val="388"/>
              </a:spcBef>
            </a:pPr>
            <a:r>
              <a:rPr lang="cs-CZ" sz="1800" b="1" dirty="0" smtClean="0">
                <a:solidFill>
                  <a:srgbClr val="FF0000"/>
                </a:solidFill>
              </a:rPr>
              <a:t>Úkolem počtáře bude</a:t>
            </a:r>
          </a:p>
          <a:p>
            <a:pPr lvl="1" eaLnBrk="1" hangingPunct="1">
              <a:spcBef>
                <a:spcPts val="388"/>
              </a:spcBef>
            </a:pPr>
            <a:r>
              <a:rPr lang="cs-CZ" sz="1600" b="1" dirty="0" smtClean="0">
                <a:solidFill>
                  <a:srgbClr val="FF0000"/>
                </a:solidFill>
              </a:rPr>
              <a:t>stanovit počet prvků, ze kterých skupiny tvoříme, tedy hodnotu n,</a:t>
            </a:r>
          </a:p>
          <a:p>
            <a:pPr lvl="1" eaLnBrk="1" hangingPunct="1">
              <a:spcBef>
                <a:spcPts val="388"/>
              </a:spcBef>
            </a:pPr>
            <a:r>
              <a:rPr lang="cs-CZ" sz="1600" b="1" dirty="0">
                <a:solidFill>
                  <a:srgbClr val="FF0000"/>
                </a:solidFill>
              </a:rPr>
              <a:t>s</a:t>
            </a:r>
            <a:r>
              <a:rPr lang="cs-CZ" sz="1600" b="1" dirty="0" smtClean="0">
                <a:solidFill>
                  <a:srgbClr val="FF0000"/>
                </a:solidFill>
              </a:rPr>
              <a:t>tanovit počet prvků, které se vyskytují ve skupině, tedy hodnotu k,</a:t>
            </a:r>
          </a:p>
          <a:p>
            <a:pPr lvl="1" eaLnBrk="1" hangingPunct="1">
              <a:spcBef>
                <a:spcPts val="388"/>
              </a:spcBef>
            </a:pPr>
            <a:r>
              <a:rPr lang="cs-CZ" sz="1600" b="1" dirty="0" smtClean="0">
                <a:solidFill>
                  <a:srgbClr val="FF0000"/>
                </a:solidFill>
              </a:rPr>
              <a:t>umět rozhodnout o opakování se prvků (ano, či ne)</a:t>
            </a:r>
          </a:p>
          <a:p>
            <a:pPr lvl="1" eaLnBrk="1" hangingPunct="1">
              <a:spcBef>
                <a:spcPts val="388"/>
              </a:spcBef>
            </a:pPr>
            <a:r>
              <a:rPr lang="cs-CZ" sz="1600" b="1" dirty="0">
                <a:solidFill>
                  <a:srgbClr val="FF0000"/>
                </a:solidFill>
              </a:rPr>
              <a:t>u</a:t>
            </a:r>
            <a:r>
              <a:rPr lang="cs-CZ" sz="1600" b="1" dirty="0" smtClean="0">
                <a:solidFill>
                  <a:srgbClr val="FF0000"/>
                </a:solidFill>
              </a:rPr>
              <a:t>mět rozhodnout o uspořádání prvků (zda ve skupině záleží na pořadí prvků, či ne).</a:t>
            </a:r>
          </a:p>
          <a:p>
            <a:pPr eaLnBrk="1" hangingPunct="1">
              <a:spcBef>
                <a:spcPts val="388"/>
              </a:spcBef>
            </a:pPr>
            <a:r>
              <a:rPr lang="cs-CZ" sz="1800" dirty="0" smtClean="0"/>
              <a:t>K vlastnímu řešení kombinatorických úloh </a:t>
            </a:r>
            <a:r>
              <a:rPr lang="cs-CZ" sz="1800" b="1" dirty="0" smtClean="0">
                <a:solidFill>
                  <a:srgbClr val="000099"/>
                </a:solidFill>
              </a:rPr>
              <a:t>poznáme pojmy „faktoriál“ a „kombinační číslo“</a:t>
            </a:r>
            <a:r>
              <a:rPr lang="cs-CZ" sz="1800" dirty="0" smtClean="0"/>
              <a:t>.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Pojem „Kombinatorika“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defRPr/>
            </a:pPr>
            <a:r>
              <a:rPr lang="cs-CZ" sz="1600" b="1" dirty="0" smtClean="0">
                <a:solidFill>
                  <a:srgbClr val="FF0000"/>
                </a:solidFill>
              </a:rPr>
              <a:t>Procvičení</a:t>
            </a:r>
          </a:p>
          <a:p>
            <a:pPr lvl="1" eaLnBrk="1" hangingPunct="1">
              <a:defRPr/>
            </a:pPr>
            <a:r>
              <a:rPr lang="cs-CZ" sz="1600" b="1" dirty="0" smtClean="0"/>
              <a:t>Příklad 1</a:t>
            </a:r>
          </a:p>
          <a:p>
            <a:pPr lvl="2" eaLnBrk="1" hangingPunct="1">
              <a:defRPr/>
            </a:pPr>
            <a:r>
              <a:rPr lang="cs-CZ" sz="1600" b="1" dirty="0" smtClean="0"/>
              <a:t>Kolik různých dvojciferných čísel vytvoříme z číslic 1, 2, 3 bez jejich opakování se v čísle, nebo s možným opakováním?</a:t>
            </a:r>
          </a:p>
          <a:p>
            <a:pPr lvl="3" eaLnBrk="1" hangingPunct="1">
              <a:defRPr/>
            </a:pPr>
            <a:r>
              <a:rPr lang="cs-CZ" sz="1600" b="1" dirty="0" smtClean="0">
                <a:solidFill>
                  <a:srgbClr val="006600"/>
                </a:solidFill>
              </a:rPr>
              <a:t>Řešení</a:t>
            </a:r>
          </a:p>
          <a:p>
            <a:pPr lvl="4" eaLnBrk="1" hangingPunct="1">
              <a:defRPr/>
            </a:pPr>
            <a:r>
              <a:rPr lang="cs-CZ" sz="1600" b="1" dirty="0" smtClean="0">
                <a:solidFill>
                  <a:srgbClr val="006600"/>
                </a:solidFill>
              </a:rPr>
              <a:t>n = 3 (tři číslice 1, 2, 3)</a:t>
            </a:r>
          </a:p>
          <a:p>
            <a:pPr lvl="4" eaLnBrk="1" hangingPunct="1">
              <a:defRPr/>
            </a:pPr>
            <a:r>
              <a:rPr lang="cs-CZ" sz="1600" b="1" dirty="0" smtClean="0">
                <a:solidFill>
                  <a:srgbClr val="006600"/>
                </a:solidFill>
              </a:rPr>
              <a:t>k = 2 (dvojice číslic - dvojciferná čísla)</a:t>
            </a:r>
          </a:p>
          <a:p>
            <a:pPr lvl="4" eaLnBrk="1" hangingPunct="1">
              <a:defRPr/>
            </a:pPr>
            <a:r>
              <a:rPr lang="cs-CZ" sz="1600" b="1" dirty="0" smtClean="0">
                <a:solidFill>
                  <a:srgbClr val="006600"/>
                </a:solidFill>
              </a:rPr>
              <a:t>a)bez opakování: 12, 13, 21, 23, 31, 32 (celkem 6)</a:t>
            </a:r>
          </a:p>
          <a:p>
            <a:pPr lvl="4" eaLnBrk="1" hangingPunct="1">
              <a:defRPr/>
            </a:pPr>
            <a:r>
              <a:rPr lang="cs-CZ" sz="1600" b="1" dirty="0" smtClean="0">
                <a:solidFill>
                  <a:srgbClr val="006600"/>
                </a:solidFill>
              </a:rPr>
              <a:t>b)s opakováním: 11, 12, 13, 21, 22, 23, 31, 32, 33  (celkem 9)</a:t>
            </a:r>
            <a:endParaRPr lang="cs-CZ" sz="1600" dirty="0" smtClean="0">
              <a:solidFill>
                <a:srgbClr val="006600"/>
              </a:solidFill>
            </a:endParaRPr>
          </a:p>
          <a:p>
            <a:pPr lvl="3" eaLnBrk="1" hangingPunct="1">
              <a:defRPr/>
            </a:pPr>
            <a:r>
              <a:rPr lang="cs-CZ" sz="1600" b="1" dirty="0" smtClean="0">
                <a:solidFill>
                  <a:srgbClr val="006600"/>
                </a:solidFill>
              </a:rPr>
              <a:t>Z číslic 1, 2, 3 vytvoříme šest dvojciferných čísel bez opakování číslic a devět dvojciferných čísel s opakováním číslic.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Pojem „Kombinatorika“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4208</TotalTime>
  <Words>682</Words>
  <Application>Microsoft Office PowerPoint</Application>
  <PresentationFormat>Předvádění na obrazovce (4:3)</PresentationFormat>
  <Paragraphs>107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Symbol</vt:lpstr>
      <vt:lpstr>Times New Roman</vt:lpstr>
      <vt:lpstr>Diseño predeterminado</vt:lpstr>
      <vt:lpstr>Pojem „KOMBINATORIKA“</vt:lpstr>
      <vt:lpstr>Záznamový list výukového materiálu</vt:lpstr>
      <vt:lpstr>Pojem „KOMBINATORIKA“</vt:lpstr>
      <vt:lpstr>Pojem „Kombinatorika“</vt:lpstr>
      <vt:lpstr>Pojem „Kombinatorika“</vt:lpstr>
      <vt:lpstr>Pojem „Kombinatorika“</vt:lpstr>
      <vt:lpstr>Pojem „Kombinatorika“</vt:lpstr>
      <vt:lpstr>Pojem „Kombinatorika“</vt:lpstr>
      <vt:lpstr>Pojem „Kombinatorika“</vt:lpstr>
      <vt:lpstr>Pojem „Kombinatorika“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605</cp:revision>
  <dcterms:created xsi:type="dcterms:W3CDTF">2010-05-23T14:28:12Z</dcterms:created>
  <dcterms:modified xsi:type="dcterms:W3CDTF">2014-03-03T09:22:50Z</dcterms:modified>
</cp:coreProperties>
</file>