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88" r:id="rId5"/>
    <p:sldId id="275" r:id="rId6"/>
    <p:sldId id="289" r:id="rId7"/>
    <p:sldId id="290" r:id="rId8"/>
    <p:sldId id="291" r:id="rId9"/>
    <p:sldId id="286" r:id="rId10"/>
    <p:sldId id="292" r:id="rId11"/>
    <p:sldId id="293" r:id="rId12"/>
    <p:sldId id="294" r:id="rId13"/>
    <p:sldId id="295" r:id="rId14"/>
    <p:sldId id="267" r:id="rId15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2C16"/>
    <a:srgbClr val="000099"/>
    <a:srgbClr val="006600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2A174-B7E2-485C-B680-1AD5D65E02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91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65008-A86E-49EB-A60E-B6D053BAEF1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606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BDD0C-F2E2-4912-8722-1507F84FBC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115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0F134-4E23-4025-A4F5-126332A0322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526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A9280-465D-4953-B603-BDEB704FB09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69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7225A-5926-43E9-923D-FA8C3CAF4B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711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F83D8-E70C-49AF-BF81-08A626EB0BA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047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6B5E8-73EE-402E-88EE-9038DC1F4B8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7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9964E-877C-4402-A09E-A81FCB563A6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991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331B9-E6DD-4FA0-B1E7-AB2569ACCF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391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6216-B46B-4CBC-B12E-980BE6EAC4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196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B789AFA-B632-4537-A3BC-8FF42B83B4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60%20PP%20-%20kombinatorika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511300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Písemná práce z učiva </a:t>
            </a:r>
            <a:br>
              <a:rPr lang="cs-CZ" sz="4500" dirty="0" smtClean="0"/>
            </a:br>
            <a:r>
              <a:rPr lang="cs-CZ" sz="4500" dirty="0" smtClean="0"/>
              <a:t>kombinatoriky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VY_32_INOVACE_060_Matematika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PP -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B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FF0000"/>
                    </a:solidFill>
                  </a:rPr>
                  <a:t>Př. 1)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𝟏𝟐𝟔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𝟏𝟒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𝟏𝟐𝟐</m:t>
                    </m:r>
                  </m:oMath>
                </a14:m>
                <a:r>
                  <a:rPr lang="cs-CZ" sz="1400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Př. 2) 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Výpočet: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		Podmínka: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𝒑𝒂𝒌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𝟐𝟐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  <a:blipFill rotWithShape="0">
                <a:blip r:embed="rId2"/>
                <a:stretch>
                  <a:fillRect l="-478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4476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PP -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B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Zkouška</a:t>
                </a:r>
                <a:r>
                  <a:rPr lang="cs-CZ" sz="1400" b="1" dirty="0">
                    <a:solidFill>
                      <a:srgbClr val="006600"/>
                    </a:solidFill>
                  </a:rPr>
                  <a:t>: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L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𝟐𝟐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𝟐𝟐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L = P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Vztah platí pro osm prvků.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0099"/>
                    </a:solidFill>
                  </a:rPr>
                  <a:t>Př. 3)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	Podmínka: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𝒑𝒂𝒌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−(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−(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cs-CZ" sz="1400" b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)+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r>
                  <a:rPr lang="cs-CZ" sz="1400" b="1" i="1" dirty="0">
                    <a:solidFill>
                      <a:srgbClr val="000099"/>
                    </a:solidFill>
                  </a:rPr>
                  <a:t> </a:t>
                </a:r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1400" b="1" i="1">
                                        <a:solidFill>
                                          <a:srgbClr val="00009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1400" b="1" i="1">
                                        <a:solidFill>
                                          <a:srgbClr val="00009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cs-CZ" sz="1400" b="1" i="1">
                                        <a:solidFill>
                                          <a:srgbClr val="00009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.(−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  <a:blipFill rotWithShape="0">
                <a:blip r:embed="rId2"/>
                <a:stretch>
                  <a:fillRect l="-478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3292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PP -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B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𝒗𝒚𝒉𝒐𝒗𝒖𝒋𝒆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𝒏𝒆𝒗𝒚𝒉𝒐𝒗𝒖𝒋𝒆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0099"/>
                    </a:solidFill>
                  </a:rPr>
                  <a:t>Zkouška:</a:t>
                </a: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L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L = </a:t>
                </a:r>
                <a:r>
                  <a:rPr lang="cs-CZ" sz="1400" b="1" dirty="0" smtClean="0">
                    <a:solidFill>
                      <a:srgbClr val="000099"/>
                    </a:solidFill>
                  </a:rPr>
                  <a:t>P</a:t>
                </a:r>
                <a:endParaRPr lang="cs-CZ" sz="1400" b="1" dirty="0">
                  <a:solidFill>
                    <a:srgbClr val="000099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422C16"/>
                    </a:solidFill>
                  </a:rPr>
                  <a:t>Př. 4) 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Prvky na tvorbu skupin musíme rozdělit na dva druhy: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a) skupiny prvků vytvářené z 5 prvků (truhlíky s různými květinami, kde za jeden také považujeme spojení tří muškátů dohromady), takže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cs-CZ" sz="1400" b="1" dirty="0">
                    <a:solidFill>
                      <a:srgbClr val="422C16"/>
                    </a:solidFill>
                  </a:rPr>
                  <a:t>,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b) skupiny prvků vytvářené z 3 prvků (truhlíky s muškáty), takže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422C16"/>
                    </a:solidFill>
                  </a:rPr>
                  <a:t>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Ukládáme tedy pět truhlíků z různých květin společně s třemi truhlíky s muškáty, takže vytváříme:	a) pětice, takže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cs-CZ" sz="1400" b="1" dirty="0">
                    <a:solidFill>
                      <a:srgbClr val="422C16"/>
                    </a:solidFill>
                  </a:rPr>
                  <a:t>,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	</a:t>
                </a:r>
                <a:r>
                  <a:rPr lang="cs-CZ" sz="1400" b="1" dirty="0" smtClean="0">
                    <a:solidFill>
                      <a:srgbClr val="422C16"/>
                    </a:solidFill>
                  </a:rPr>
                  <a:t>		</a:t>
                </a:r>
                <a:r>
                  <a:rPr lang="cs-CZ" sz="1400" b="1" dirty="0">
                    <a:solidFill>
                      <a:srgbClr val="422C16"/>
                    </a:solidFill>
                  </a:rPr>
                  <a:t>	b) trojice, takže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422C16"/>
                    </a:solidFill>
                  </a:rPr>
                  <a:t>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Prvky se ve skupinách neopakují.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400" b="1" dirty="0" smtClean="0">
                  <a:solidFill>
                    <a:srgbClr val="422C16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  <a:blipFill rotWithShape="0">
                <a:blip r:embed="rId2"/>
                <a:stretch>
                  <a:fillRect l="-478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441142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PP -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B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lvl="1"/>
                <a:r>
                  <a:rPr lang="cs-CZ" sz="1400" b="1" dirty="0" smtClean="0">
                    <a:solidFill>
                      <a:srgbClr val="422C16"/>
                    </a:solidFill>
                  </a:rPr>
                  <a:t>Ve skupinách záleží na uspořádání prvků (postavení truhlíků v řadě je rozhodující, tedy zda je první zleva, nebo druhý apod.).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Budeme vytvářet permutace pěti a tří prvků bez opakování.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Celkový výsledek vypočteme kombinatorickým pravidlem součinu.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!.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.=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𝟏𝟐𝟔</m:t>
                    </m:r>
                  </m:oMath>
                </a14:m>
                <a:endParaRPr lang="cs-CZ" sz="1400" b="1" dirty="0">
                  <a:solidFill>
                    <a:srgbClr val="422C16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Můžeme je uložit 126 způsoby</a:t>
                </a:r>
                <a:r>
                  <a:rPr lang="cs-CZ" sz="1400" b="1" dirty="0" smtClean="0">
                    <a:solidFill>
                      <a:srgbClr val="422C16"/>
                    </a:solidFill>
                  </a:rPr>
                  <a:t>.</a:t>
                </a:r>
                <a:endParaRPr lang="cs-CZ" sz="1400" b="1" dirty="0">
                  <a:solidFill>
                    <a:srgbClr val="422C16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  <a:blipFill rotWithShape="0">
                <a:blip r:embed="rId2"/>
                <a:stretch>
                  <a:fillRect l="-478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4309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141402"/>
              </p:ext>
            </p:extLst>
          </p:nvPr>
        </p:nvGraphicFramePr>
        <p:xfrm>
          <a:off x="1258888" y="1844675"/>
          <a:ext cx="7427912" cy="4684719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Písemná práce z učiva kombinatoriky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VY_32_INOVACE_060_Matematika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21. 1.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Prověření znalostí z kombinatoriky.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8"/>
            <a:ext cx="5400675" cy="2663825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>
                <a:solidFill>
                  <a:schemeClr val="bg1"/>
                </a:solidFill>
              </a:rPr>
              <a:t>z</a:t>
            </a:r>
            <a:r>
              <a:rPr lang="cs-CZ" sz="4500" b="1" dirty="0" smtClean="0">
                <a:solidFill>
                  <a:schemeClr val="bg1"/>
                </a:solidFill>
              </a:rPr>
              <a:t> učiva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kombinatoriky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700808"/>
            <a:ext cx="7499176" cy="4752528"/>
          </a:xfrm>
        </p:spPr>
        <p:txBody>
          <a:bodyPr/>
          <a:lstStyle/>
          <a:p>
            <a:pPr marL="0" indent="0">
              <a:spcBef>
                <a:spcPts val="384"/>
              </a:spcBef>
              <a:buNone/>
            </a:pPr>
            <a:endParaRPr lang="cs-CZ" b="1" dirty="0" smtClean="0"/>
          </a:p>
          <a:p>
            <a:pPr marL="0" indent="0">
              <a:spcBef>
                <a:spcPts val="384"/>
              </a:spcBef>
              <a:buNone/>
            </a:pPr>
            <a:endParaRPr lang="cs-CZ" b="1" dirty="0"/>
          </a:p>
          <a:p>
            <a:pPr marL="0" indent="0">
              <a:spcBef>
                <a:spcPts val="384"/>
              </a:spcBef>
              <a:buNone/>
            </a:pPr>
            <a:endParaRPr lang="cs-CZ" b="1" dirty="0" smtClean="0"/>
          </a:p>
          <a:p>
            <a:pPr marL="0" indent="0" algn="ctr">
              <a:spcBef>
                <a:spcPts val="384"/>
              </a:spcBef>
              <a:buNone/>
            </a:pPr>
            <a:r>
              <a:rPr lang="cs-CZ" smtClean="0">
                <a:hlinkClick r:id="rId2" action="ppaction://hlinkfile"/>
              </a:rPr>
              <a:t>60 </a:t>
            </a:r>
            <a:r>
              <a:rPr lang="cs-CZ" dirty="0" smtClean="0">
                <a:hlinkClick r:id="rId2" action="ppaction://hlinkfile"/>
              </a:rPr>
              <a:t>PP </a:t>
            </a:r>
            <a:r>
              <a:rPr lang="cs-CZ" dirty="0">
                <a:hlinkClick r:id="rId2" action="ppaction://hlinkfile"/>
              </a:rPr>
              <a:t>- </a:t>
            </a:r>
            <a:r>
              <a:rPr lang="cs-CZ" dirty="0" smtClean="0">
                <a:hlinkClick r:id="rId2" action="ppaction://hlinkfile"/>
              </a:rPr>
              <a:t>kombinatorika.docx</a:t>
            </a:r>
            <a:endParaRPr lang="cs-CZ" dirty="0"/>
          </a:p>
          <a:p>
            <a:pPr marL="0" indent="0">
              <a:spcBef>
                <a:spcPts val="384"/>
              </a:spcBef>
              <a:buNone/>
            </a:pPr>
            <a:endParaRPr lang="cs-CZ" b="1" dirty="0" smtClean="0"/>
          </a:p>
        </p:txBody>
      </p:sp>
    </p:spTree>
    <p:extLst>
      <p:ext uri="{BB962C8B-B14F-4D97-AF65-F5344CB8AC3E}">
        <p14:creationId xmlns:p14="http://schemas.microsoft.com/office/powerpoint/2010/main" val="175374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Prověření znalostí z kombinatoriky.</a:t>
                </a:r>
                <a:endParaRPr lang="cs-CZ" sz="1600" dirty="0"/>
              </a:p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2000" b="1" dirty="0" smtClean="0">
                    <a:solidFill>
                      <a:srgbClr val="FF0000"/>
                    </a:solidFill>
                  </a:rPr>
                  <a:t>PP – A)</a:t>
                </a:r>
              </a:p>
              <a:p>
                <a:r>
                  <a:rPr lang="cs-CZ" sz="1600" b="1" dirty="0" smtClean="0">
                    <a:solidFill>
                      <a:schemeClr val="tx1"/>
                    </a:solidFill>
                  </a:rPr>
                  <a:t>Př. 1) 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Vypočtěte hodnotu výrazu s faktoriálem: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r>
                  <a:rPr lang="cs-CZ" sz="1600" b="1" dirty="0">
                    <a:solidFill>
                      <a:schemeClr val="tx1"/>
                    </a:solidFill>
                  </a:rPr>
                  <a:t>Př. 2) Zmenšíme-li počet prvků o tři, zmenší se počet variací druhé třídy bez opakování prvků o čtyřicet dva. Určete původní počet prvků?</a:t>
                </a:r>
              </a:p>
              <a:p>
                <a:pPr marL="0" indent="0">
                  <a:buNone/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r>
                  <a:rPr lang="cs-CZ" sz="1600" b="1" dirty="0">
                    <a:solidFill>
                      <a:schemeClr val="tx1"/>
                    </a:solidFill>
                  </a:rPr>
                  <a:t>Př. 3) Řešte v množině přirozených čísel N rovnici s kombinačními čísly (proveďte zkoušku):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cs-CZ" sz="1600" b="1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r>
                  <a:rPr lang="cs-CZ" sz="1600" b="1" dirty="0">
                    <a:solidFill>
                      <a:schemeClr val="tx1"/>
                    </a:solidFill>
                  </a:rPr>
                  <a:t>Př. 4) Kolik barevných odstínů můžeme získat z osmi různých barev, jestliže smícháváme dvě nebo tři barvy?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 r="-40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04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PP -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A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FF0000"/>
                    </a:solidFill>
                  </a:rPr>
                  <a:t>Př. 1)</a:t>
                </a:r>
                <a:endParaRPr lang="cs-CZ" sz="14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𝟕𝟎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𝟏𝟏𝟐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𝟓𝟕</m:t>
                    </m:r>
                  </m:oMath>
                </a14:m>
                <a:r>
                  <a:rPr lang="cs-CZ" sz="1400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Př</a:t>
                </a:r>
                <a:r>
                  <a:rPr lang="cs-CZ" sz="1400" b="1" dirty="0">
                    <a:solidFill>
                      <a:srgbClr val="006600"/>
                    </a:solidFill>
                  </a:rPr>
                  <a:t>. 2) 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Výpočet: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		Podmínka: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𝒑𝒂𝒌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𝟓𝟒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𝒗𝒚𝒉𝒐𝒗𝒖𝒋𝒆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6600"/>
                    </a:solidFill>
                  </a:rPr>
                  <a:t>Zkouška: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L =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𝟕𝟐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L = P</a:t>
                </a:r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  <a:blipFill rotWithShape="0">
                <a:blip r:embed="rId2"/>
                <a:stretch>
                  <a:fillRect l="-478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1584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PP -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A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0099"/>
                    </a:solidFill>
                  </a:rPr>
                  <a:t>Př. 3)</a:t>
                </a:r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		Podmínka: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𝒑𝒂𝒌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d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−(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e>
                            </m:d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−(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𝟏𝟖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cs-CZ" sz="1400" b="1" i="1">
                                        <a:solidFill>
                                          <a:srgbClr val="000099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cs-CZ" sz="1400" b="1" i="1">
                                        <a:solidFill>
                                          <a:srgbClr val="00009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cs-CZ" sz="1400" b="1" i="1">
                                        <a:solidFill>
                                          <a:srgbClr val="000099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.(−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𝒗𝒚𝒉𝒐𝒗𝒖𝒋𝒆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𝒏𝒆𝒗𝒚𝒉𝒐𝒗𝒖𝒋𝒆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  <a:blipFill rotWithShape="0">
                <a:blip r:embed="rId2"/>
                <a:stretch>
                  <a:fillRect l="-478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15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PP -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A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0099"/>
                    </a:solidFill>
                  </a:rPr>
                  <a:t>Zkouška</a:t>
                </a:r>
                <a:r>
                  <a:rPr lang="cs-CZ" sz="1400" b="1" dirty="0">
                    <a:solidFill>
                      <a:srgbClr val="000099"/>
                    </a:solidFill>
                  </a:rPr>
                  <a:t>:</a:t>
                </a: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L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L = P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422C16"/>
                    </a:solidFill>
                  </a:rPr>
                  <a:t>Př. 4) 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Skupiny prvků budeme vytvářet z osmi prvků (barev), takže n = 8.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Smícháváme dvě nebo tři barvy, tedy </a:t>
                </a:r>
                <a:r>
                  <a:rPr lang="cs-CZ" sz="1400" b="1" dirty="0" smtClean="0">
                    <a:solidFill>
                      <a:srgbClr val="422C16"/>
                    </a:solidFill>
                  </a:rPr>
                  <a:t>vytváříme: a</a:t>
                </a:r>
                <a:r>
                  <a:rPr lang="cs-CZ" sz="1400" b="1" dirty="0">
                    <a:solidFill>
                      <a:srgbClr val="422C16"/>
                    </a:solidFill>
                  </a:rPr>
                  <a:t>) dvojice, takže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400" b="1" dirty="0">
                    <a:solidFill>
                      <a:srgbClr val="422C16"/>
                    </a:solidFill>
                  </a:rPr>
                  <a:t>,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				</a:t>
                </a:r>
                <a:r>
                  <a:rPr lang="cs-CZ" sz="1400" b="1" dirty="0" smtClean="0">
                    <a:solidFill>
                      <a:srgbClr val="422C16"/>
                    </a:solidFill>
                  </a:rPr>
                  <a:t>	     b</a:t>
                </a:r>
                <a:r>
                  <a:rPr lang="cs-CZ" sz="1400" b="1" dirty="0">
                    <a:solidFill>
                      <a:srgbClr val="422C16"/>
                    </a:solidFill>
                  </a:rPr>
                  <a:t>) trojice, takže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422C16"/>
                    </a:solidFill>
                  </a:rPr>
                  <a:t>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Prvky se ve skupině neopakují (nesmícháváme např. dvě stejné modré barvy).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Ve skupinách nezáleží na uspořádání prvků (smíchání modré se zelenou je stejné jako zelené s modrou).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Budeme vytvářet kombinace druhé a třetí třídy z osmi prvků bez opakování.</a:t>
                </a: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e>
                    </m:d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e>
                    </m:d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422C1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422C16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422C16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422C1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422C16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422C16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400" b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400" b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422C16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𝟐𝟖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𝟓𝟔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422C16"/>
                        </a:solidFill>
                        <a:latin typeface="Cambria Math" panose="02040503050406030204" pitchFamily="18" charset="0"/>
                      </a:rPr>
                      <m:t>𝟖𝟒</m:t>
                    </m:r>
                  </m:oMath>
                </a14:m>
                <a:endParaRPr lang="cs-CZ" sz="1400" b="1" dirty="0">
                  <a:solidFill>
                    <a:srgbClr val="422C16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422C16"/>
                    </a:solidFill>
                  </a:rPr>
                  <a:t>Můžeme získat 84 barevných odstínů.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4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43608" y="1772816"/>
                <a:ext cx="7643192" cy="4752528"/>
              </a:xfrm>
              <a:blipFill rotWithShape="0">
                <a:blip r:embed="rId2"/>
                <a:stretch>
                  <a:fillRect l="-478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7227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Písemná práce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z 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Prověření znalostí z kombinatoriky.</a:t>
                </a:r>
                <a:endParaRPr lang="cs-CZ" sz="1600" dirty="0"/>
              </a:p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2000" b="1" dirty="0" smtClean="0">
                    <a:solidFill>
                      <a:srgbClr val="FF0000"/>
                    </a:solidFill>
                  </a:rPr>
                  <a:t>PP – B)</a:t>
                </a:r>
              </a:p>
              <a:p>
                <a:r>
                  <a:rPr lang="cs-CZ" sz="1600" b="1" dirty="0"/>
                  <a:t>Př. 1) Vypočtěte hodnotu výrazu s faktoriálem: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marL="0" indent="0">
                  <a:buNone/>
                </a:pPr>
                <a:r>
                  <a:rPr lang="cs-CZ" sz="1600" b="1" dirty="0"/>
                  <a:t> </a:t>
                </a:r>
              </a:p>
              <a:p>
                <a:r>
                  <a:rPr lang="cs-CZ" sz="1600" b="1" dirty="0"/>
                  <a:t>Př. 2) Kolik je třeba mít prvků, aby počet variací druhé třídy bez opakování prvků byl k počtu variací třetí třídy bez opakování prvků v poměru 1 : 20?</a:t>
                </a:r>
              </a:p>
              <a:p>
                <a:pPr marL="0" indent="0">
                  <a:buNone/>
                </a:pPr>
                <a:endParaRPr lang="cs-CZ" sz="1600" b="1" dirty="0"/>
              </a:p>
              <a:p>
                <a:r>
                  <a:rPr lang="cs-CZ" sz="1600" b="1" dirty="0"/>
                  <a:t>Př. 3) Řešte v množině přirozených čísel N rovnici s kombinačními čísly (proveďte zkoušku):</a:t>
                </a:r>
              </a:p>
              <a:p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/>
                  <a:t> </a:t>
                </a:r>
              </a:p>
              <a:p>
                <a:pPr marL="0" indent="0">
                  <a:buNone/>
                </a:pPr>
                <a:endParaRPr lang="cs-CZ" sz="1600" b="1" dirty="0"/>
              </a:p>
              <a:p>
                <a:r>
                  <a:rPr lang="cs-CZ" sz="1600" b="1" dirty="0"/>
                  <a:t>Př. 4) Na balkón ukládáme sedm truhlíků s rostlinami. Ve třech jsou muškáty, které chceme mít vedle sebe. Kolika způsoby lze truhlíky na balkón uložit?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6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 r="-407" b="-231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681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4439</TotalTime>
  <Words>374</Words>
  <Application>Microsoft Office PowerPoint</Application>
  <PresentationFormat>Předvádění na obrazovce (4:3)</PresentationFormat>
  <Paragraphs>163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Times New Roman</vt:lpstr>
      <vt:lpstr>Diseño predeterminado</vt:lpstr>
      <vt:lpstr>Písemná práce z učiva  kombinatoriky</vt:lpstr>
      <vt:lpstr>Záznamový list výukového materiálu</vt:lpstr>
      <vt:lpstr>Písemná práce z učiva  kombinatoriky</vt:lpstr>
      <vt:lpstr>Písemná práce z učiva kombinatoriky</vt:lpstr>
      <vt:lpstr>Písemná práce z učiva kombinatoriky</vt:lpstr>
      <vt:lpstr>Písemná práce z učiva kombinatoriky</vt:lpstr>
      <vt:lpstr>Písemná práce z učiva kombinatoriky</vt:lpstr>
      <vt:lpstr>Písemná práce z učiva kombinatoriky</vt:lpstr>
      <vt:lpstr>Písemná práce z učiva kombinatoriky</vt:lpstr>
      <vt:lpstr>Písemná práce z učiva kombinatoriky</vt:lpstr>
      <vt:lpstr>Písemná práce z učiva kombinatoriky</vt:lpstr>
      <vt:lpstr>Písemná práce z učiva kombinatoriky</vt:lpstr>
      <vt:lpstr>Písemná práce z učiva kombinatoriky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642</cp:revision>
  <dcterms:created xsi:type="dcterms:W3CDTF">2010-05-23T14:28:12Z</dcterms:created>
  <dcterms:modified xsi:type="dcterms:W3CDTF">2014-03-03T10:08:47Z</dcterms:modified>
</cp:coreProperties>
</file>