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2" r:id="rId7"/>
    <p:sldId id="273" r:id="rId8"/>
    <p:sldId id="276" r:id="rId9"/>
    <p:sldId id="275" r:id="rId10"/>
    <p:sldId id="277" r:id="rId11"/>
    <p:sldId id="267" r:id="rId12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216011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Kombinační čísla </a:t>
            </a:r>
            <a:br>
              <a:rPr lang="cs-CZ" sz="4500" dirty="0" smtClean="0"/>
            </a:br>
            <a:r>
              <a:rPr lang="cs-CZ" sz="4500" dirty="0" smtClean="0"/>
              <a:t>a jejich vlastnosti</a:t>
            </a:r>
            <a:br>
              <a:rPr lang="cs-CZ" sz="4500" dirty="0" smtClean="0"/>
            </a:br>
            <a:r>
              <a:rPr lang="cs-CZ" sz="4500" dirty="0" smtClean="0"/>
              <a:t>(rovnice)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VY_32_INOVACE_052_Matematika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.(−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𝟔𝟎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(vyhovuje podmínce)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 marL="85725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Zkouška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L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</m:oMath>
                </a14:m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𝟏𝟔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L = P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645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9861916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Kombinační čísla a jejich vlastnosti (rovnice)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VY_32_INOVACE_052_Matematika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kombinačního čísla, jeho vlastnosti a počítání s kombinačním číslem – řešení rovnic.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Kombinační čísla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a jejich 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(rovnice)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/>
                  <a:t>Vzdělávací </a:t>
                </a:r>
                <a:r>
                  <a:rPr lang="cs-CZ" sz="1800" b="1" dirty="0" smtClean="0"/>
                  <a:t>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Zavést a osvojit si zápis kombinačního čísla. </a:t>
                </a: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se počítání s nimi</a:t>
                </a:r>
                <a:r>
                  <a:rPr lang="cs-CZ" sz="1600" dirty="0" smtClean="0"/>
                  <a:t>.</a:t>
                </a:r>
              </a:p>
              <a:p>
                <a:pPr lvl="1">
                  <a:spcBef>
                    <a:spcPts val="384"/>
                  </a:spcBef>
                </a:pPr>
                <a:endParaRPr lang="cs-CZ" sz="800" dirty="0" smtClean="0"/>
              </a:p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Jsou-li n, 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k</a:t>
                </a:r>
                <a:r>
                  <a:rPr lang="cs-CZ" sz="1800" b="1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N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(přirozená čísla) a 0 ≤ k ≤ n, pak kombinačním číslem nazýváme zápis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FF0000"/>
                    </a:solidFill>
                  </a:rPr>
                  <a:t> a platí vztah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cs-CZ" sz="2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</m:num>
                          <m:den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den>
                        </m:f>
                      </m:e>
                    </m:d>
                    <m:r>
                      <a:rPr lang="cs-CZ" sz="22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2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2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</m:d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2200" b="1" dirty="0" smtClean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800" b="1" dirty="0" smtClean="0">
                  <a:solidFill>
                    <a:srgbClr val="0066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a dále řešíme zlomek s faktoriálem, takže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endParaRPr lang="cs-CZ" sz="1800" b="1" dirty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Vlastnosti</a:t>
                </a:r>
              </a:p>
              <a:p>
                <a:pPr lvl="1"/>
                <a:r>
                  <a:rPr lang="cs-CZ" sz="1600" dirty="0" smtClean="0"/>
                  <a:t>Platí</a:t>
                </a:r>
                <a:endParaRPr lang="cs-CZ" sz="1600" dirty="0"/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=1, 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cs-CZ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cs-CZ" sz="2000" dirty="0"/>
              </a:p>
              <a:p>
                <a:pPr marL="0" indent="0">
                  <a:buNone/>
                </a:pPr>
                <a:endParaRPr lang="cs-CZ" sz="1600" dirty="0"/>
              </a:p>
              <a:p>
                <a:pPr lvl="1"/>
                <a:r>
                  <a:rPr lang="cs-CZ" sz="1600" dirty="0" smtClean="0"/>
                  <a:t>Vlastnosti</a:t>
                </a:r>
              </a:p>
              <a:p>
                <a:pPr lvl="2"/>
                <a:r>
                  <a:rPr lang="cs-CZ" sz="2000" dirty="0" smtClean="0"/>
                  <a:t>a</a:t>
                </a:r>
                <a:r>
                  <a:rPr lang="cs-CZ" sz="2000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	</a:t>
                </a:r>
                <a:r>
                  <a:rPr lang="cs-CZ" sz="2000" dirty="0" smtClean="0"/>
                  <a:t>	</a:t>
                </a:r>
                <a:r>
                  <a:rPr lang="cs-CZ" sz="2000" dirty="0" smtClean="0">
                    <a:solidFill>
                      <a:srgbClr val="006600"/>
                    </a:solidFill>
                  </a:rPr>
                  <a:t>např</a:t>
                </a:r>
                <a:r>
                  <a:rPr lang="cs-CZ" sz="2000" dirty="0">
                    <a:solidFill>
                      <a:srgbClr val="006600"/>
                    </a:solidFill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6−4</m:t>
                            </m:r>
                          </m:den>
                        </m:f>
                      </m:e>
                    </m:d>
                    <m:r>
                      <a:rPr lang="cs-CZ" sz="20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	</a:t>
                </a:r>
              </a:p>
              <a:p>
                <a:pPr lvl="2"/>
                <a:r>
                  <a:rPr lang="cs-CZ" sz="2000" dirty="0"/>
                  <a:t>b)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</a:t>
                </a:r>
                <a:r>
                  <a:rPr lang="cs-CZ" sz="2000" dirty="0" smtClean="0"/>
                  <a:t>	</a:t>
                </a:r>
                <a:r>
                  <a:rPr lang="cs-CZ" sz="2000" dirty="0" smtClean="0">
                    <a:solidFill>
                      <a:srgbClr val="006600"/>
                    </a:solidFill>
                  </a:rPr>
                  <a:t>např</a:t>
                </a:r>
                <a:r>
                  <a:rPr lang="cs-CZ" sz="2000" dirty="0">
                    <a:solidFill>
                      <a:srgbClr val="006600"/>
                    </a:solidFill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cs-CZ" sz="2000" dirty="0"/>
              </a:p>
              <a:p>
                <a:endParaRPr lang="cs-CZ" sz="20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4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rovnic s kombinačními čísly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Příklady k procvičení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/>
                  <a:t>Řešte v N.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a)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endParaRPr lang="cs-CZ" sz="1600" b="1" dirty="0" smtClean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/>
                  <a:t>b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latin typeface="Cambria Math" panose="02040503050406030204" pitchFamily="18" charset="0"/>
                      </a:rPr>
                      <m:t>𝟏𝟔</m:t>
                    </m:r>
                  </m:oMath>
                </a14:m>
                <a:endParaRPr lang="cs-CZ" sz="1600" b="1" dirty="0"/>
              </a:p>
              <a:p>
                <a:pPr lvl="2"/>
                <a:endParaRPr lang="cs-CZ" sz="1600" b="1" dirty="0" smtClean="0"/>
              </a:p>
              <a:p>
                <a:pPr lvl="2"/>
                <a:r>
                  <a:rPr lang="cs-CZ" sz="1600" b="1" dirty="0" smtClean="0"/>
                  <a:t>c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/>
                  <a:t> </a:t>
                </a:r>
              </a:p>
              <a:p>
                <a:pPr lvl="2"/>
                <a:endParaRPr lang="cs-CZ" sz="1600" b="1" dirty="0" smtClean="0"/>
              </a:p>
              <a:p>
                <a:pPr lvl="2"/>
                <a:r>
                  <a:rPr lang="cs-CZ" sz="1600" b="1" dirty="0" smtClean="0"/>
                  <a:t>d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 smtClean="0"/>
              </a:p>
              <a:p>
                <a:pPr lvl="2"/>
                <a:endParaRPr lang="cs-CZ" sz="1600" b="1" dirty="0" smtClean="0"/>
              </a:p>
              <a:p>
                <a:pPr lvl="2"/>
                <a:r>
                  <a:rPr lang="cs-CZ" sz="1600" b="1" dirty="0" smtClean="0"/>
                  <a:t>e)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 smtClean="0"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 smtClean="0"/>
              </a:p>
              <a:p>
                <a:pPr lvl="2">
                  <a:spcBef>
                    <a:spcPts val="384"/>
                  </a:spcBef>
                </a:pPr>
                <a:endParaRPr lang="cs-CZ" sz="1600" b="1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9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6600"/>
                    </a:solidFill>
                  </a:rPr>
                  <a:t>Vzorové ukázky řešení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a)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		Podmínka: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, pak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)!.[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)−(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]!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)!.[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)−(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]!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𝟖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.(−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3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6600"/>
                    </a:solidFill>
                  </a:rPr>
                  <a:t>Vzorové ukázky řešení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(vyhovuje podmínce)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(nevyhovuje podmínce)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endParaRPr lang="cs-CZ" sz="800" dirty="0"/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Zkouška: 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L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3 + 1 = 4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P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L = P</a:t>
                </a:r>
              </a:p>
              <a:p>
                <a:pPr>
                  <a:spcBef>
                    <a:spcPts val="384"/>
                  </a:spcBef>
                </a:pPr>
                <a:endParaRPr lang="cs-CZ" sz="1600" b="1" dirty="0" smtClean="0">
                  <a:solidFill>
                    <a:srgbClr val="FFFF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endParaRPr lang="cs-CZ" sz="18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207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Vyřešte rovnici v množině přirozených čísel   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	Podmínka: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, pak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)!.[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)−(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]!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𝟑𝟐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𝒃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𝒂𝒄</m:t>
                            </m:r>
                          </m:e>
                        </m:ra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den>
                    </m:f>
                  </m:oMath>
                </a14:m>
                <a:endParaRPr lang="cs-CZ" sz="1600" b="1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(rovnice)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39810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4686</TotalTime>
  <Words>369</Words>
  <Application>Microsoft Office PowerPoint</Application>
  <PresentationFormat>Předvádění na obrazovce (4:3)</PresentationFormat>
  <Paragraphs>124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Symbol</vt:lpstr>
      <vt:lpstr>Times New Roman</vt:lpstr>
      <vt:lpstr>Diseño predeterminado</vt:lpstr>
      <vt:lpstr>Kombinační čísla  a jejich vlastnosti (rovnice)</vt:lpstr>
      <vt:lpstr>Záznamový list výukového materiálu</vt:lpstr>
      <vt:lpstr>Kombinační čísla a jejich vlastnosti (rovnice)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652</cp:revision>
  <dcterms:created xsi:type="dcterms:W3CDTF">2010-05-23T14:28:12Z</dcterms:created>
  <dcterms:modified xsi:type="dcterms:W3CDTF">2014-03-03T10:01:20Z</dcterms:modified>
</cp:coreProperties>
</file>