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0" r:id="rId5"/>
    <p:sldId id="271" r:id="rId6"/>
    <p:sldId id="274" r:id="rId7"/>
    <p:sldId id="273" r:id="rId8"/>
    <p:sldId id="267" r:id="rId9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969963"/>
          </a:xfrm>
        </p:spPr>
        <p:txBody>
          <a:bodyPr/>
          <a:lstStyle/>
          <a:p>
            <a:pPr eaLnBrk="1" hangingPunct="1"/>
            <a:r>
              <a:rPr lang="cs-CZ" sz="4500" dirty="0" smtClean="0"/>
              <a:t>Variace bez opakování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VY_32_INOVACE_045_Matematika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dirty="0" smtClean="0">
                <a:solidFill>
                  <a:schemeClr val="bg1"/>
                </a:solidFill>
              </a:rPr>
              <a:t>Záznamový list výukového materiálu</a:t>
            </a:r>
            <a:endParaRPr lang="cs-CZ" sz="2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251170"/>
              </p:ext>
            </p:extLst>
          </p:nvPr>
        </p:nvGraphicFramePr>
        <p:xfrm>
          <a:off x="1258888" y="1844675"/>
          <a:ext cx="7427912" cy="4815084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Variace bez opakování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VY_32_INOVACE_045_Matematika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22. 11.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Definice variací bez opakování, vzorec pro výpočet, řešení příkladů pomocí vzorce.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9"/>
            <a:ext cx="5400675" cy="2015926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Variace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bez opakování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Naučit </a:t>
                </a:r>
                <a:r>
                  <a:rPr lang="cs-CZ" sz="1600" dirty="0"/>
                  <a:t>požívat vzorec pro zjednodušení výpočtu</a:t>
                </a:r>
                <a:r>
                  <a:rPr lang="cs-CZ" sz="1400" dirty="0"/>
                  <a:t>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dirty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Variací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k- té třídy z n prvků bez opakování rozumíme skupinu k různých prvků (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k-</a:t>
                </a:r>
                <a:r>
                  <a:rPr lang="cs-CZ" sz="1800" b="1" dirty="0" err="1" smtClean="0">
                    <a:solidFill>
                      <a:srgbClr val="FF0000"/>
                    </a:solidFill>
                  </a:rPr>
                  <a:t>tici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) vybraných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z n prvkové množiny 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M, sestavených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v určitém pořadí.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dirty="0" smtClean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0099"/>
                    </a:solidFill>
                  </a:rPr>
                  <a:t>Platí vzorec:</a:t>
                </a:r>
                <a:endParaRPr lang="cs-CZ" sz="1800" b="1" dirty="0">
                  <a:solidFill>
                    <a:srgbClr val="000099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, kde k, n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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endParaRPr lang="cs-CZ" sz="1600" b="1" dirty="0">
                  <a:solidFill>
                    <a:srgbClr val="000099"/>
                  </a:solidFill>
                </a:endParaRP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dirty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Například 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budeme-li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ze tří prvků vytvářet dvojice, tedy variace druhé třídy ze tří prvků bez opakování, pak jejich počet zjistíme ze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vzorce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Variace bez opakování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84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dirty="0"/>
                  <a:t>Ze vzorce pro výpočet variací bez opakování bylo odvozeno, </a:t>
                </a:r>
                <a:r>
                  <a:rPr lang="cs-CZ" sz="1800" dirty="0" smtClean="0"/>
                  <a:t>že</a:t>
                </a:r>
                <a:endParaRPr lang="cs-CZ" sz="1800" dirty="0"/>
              </a:p>
              <a:p>
                <a:pPr lvl="1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cs-CZ" sz="1600" i="1">
                        <a:latin typeface="Cambria Math" panose="02040503050406030204" pitchFamily="18" charset="0"/>
                      </a:rPr>
                      <m:t>= </m:t>
                    </m:r>
                    <m:r>
                      <m:rPr>
                        <m:sty m:val="p"/>
                      </m:rPr>
                      <a:rPr lang="cs-CZ" sz="160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cs-CZ" sz="1600" dirty="0"/>
                  <a:t> (například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cs-CZ" sz="1600" i="1">
                        <a:latin typeface="Cambria Math" panose="02040503050406030204" pitchFamily="18" charset="0"/>
                      </a:rPr>
                      <m:t>= </m:t>
                    </m:r>
                    <m:r>
                      <a:rPr lang="cs-CZ" sz="160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cs-CZ" sz="1600" dirty="0" smtClean="0"/>
                  <a:t>),</a:t>
                </a:r>
                <a:endParaRPr lang="cs-CZ" sz="1600" dirty="0"/>
              </a:p>
              <a:p>
                <a:pPr lvl="1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cs-CZ" sz="1600" i="1">
                        <a:latin typeface="Cambria Math" panose="02040503050406030204" pitchFamily="18" charset="0"/>
                      </a:rPr>
                      <m:t>= </m:t>
                    </m:r>
                    <m:r>
                      <m:rPr>
                        <m:sty m:val="p"/>
                      </m:rPr>
                      <a:rPr lang="cs-CZ" sz="1600">
                        <a:latin typeface="Cambria Math" panose="02040503050406030204" pitchFamily="18" charset="0"/>
                      </a:rPr>
                      <m:t>n</m:t>
                    </m:r>
                    <m:r>
                      <a:rPr lang="cs-CZ" sz="1600">
                        <a:latin typeface="Cambria Math" panose="02040503050406030204" pitchFamily="18" charset="0"/>
                      </a:rPr>
                      <m:t>.(</m:t>
                    </m:r>
                    <m:r>
                      <m:rPr>
                        <m:sty m:val="p"/>
                      </m:rPr>
                      <a:rPr lang="cs-CZ" sz="1600">
                        <a:latin typeface="Cambria Math" panose="02040503050406030204" pitchFamily="18" charset="0"/>
                      </a:rPr>
                      <m:t>n</m:t>
                    </m:r>
                    <m:r>
                      <a:rPr lang="cs-CZ" sz="16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>
                        <a:latin typeface="Cambria Math" panose="02040503050406030204" pitchFamily="18" charset="0"/>
                      </a:rPr>
                      <m:t>1)</m:t>
                    </m:r>
                  </m:oMath>
                </a14:m>
                <a:r>
                  <a:rPr lang="cs-CZ" sz="1600" dirty="0"/>
                  <a:t> (například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d>
                    <m:r>
                      <a:rPr lang="cs-CZ" sz="1600" i="1">
                        <a:latin typeface="Cambria Math" panose="02040503050406030204" pitchFamily="18" charset="0"/>
                      </a:rPr>
                      <m:t>= 6.</m:t>
                    </m:r>
                    <m:r>
                      <a:rPr lang="cs-CZ" sz="1600">
                        <a:latin typeface="Cambria Math" panose="02040503050406030204" pitchFamily="18" charset="0"/>
                      </a:rPr>
                      <m:t>5=30</m:t>
                    </m:r>
                  </m:oMath>
                </a14:m>
                <a:r>
                  <a:rPr lang="cs-CZ" sz="1600" dirty="0" smtClean="0"/>
                  <a:t>),</a:t>
                </a:r>
                <a:endParaRPr lang="cs-CZ" sz="1600" dirty="0"/>
              </a:p>
              <a:p>
                <a:pPr lvl="1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cs-CZ" sz="1600" i="1">
                        <a:latin typeface="Cambria Math" panose="02040503050406030204" pitchFamily="18" charset="0"/>
                      </a:rPr>
                      <m:t>= </m:t>
                    </m:r>
                    <m:r>
                      <m:rPr>
                        <m:sty m:val="p"/>
                      </m:rPr>
                      <a:rPr lang="cs-CZ" sz="1600">
                        <a:latin typeface="Cambria Math" panose="02040503050406030204" pitchFamily="18" charset="0"/>
                      </a:rPr>
                      <m:t>n</m:t>
                    </m:r>
                    <m:r>
                      <a:rPr lang="cs-CZ" sz="1600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cs-CZ" sz="160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cs-CZ" sz="1600">
                        <a:latin typeface="Cambria Math" panose="02040503050406030204" pitchFamily="18" charset="0"/>
                      </a:rPr>
                      <m:t>.(</m:t>
                    </m:r>
                    <m:r>
                      <m:rPr>
                        <m:sty m:val="p"/>
                      </m:rPr>
                      <a:rPr lang="cs-CZ" sz="1600">
                        <a:latin typeface="Cambria Math" panose="02040503050406030204" pitchFamily="18" charset="0"/>
                      </a:rPr>
                      <m:t>n</m:t>
                    </m:r>
                    <m:r>
                      <a:rPr lang="cs-CZ" sz="16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>
                        <a:latin typeface="Cambria Math" panose="02040503050406030204" pitchFamily="18" charset="0"/>
                      </a:rPr>
                      <m:t>2)</m:t>
                    </m:r>
                  </m:oMath>
                </a14:m>
                <a:r>
                  <a:rPr lang="cs-CZ" sz="1600" dirty="0"/>
                  <a:t> (například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</m:d>
                    <m:r>
                      <a:rPr lang="cs-CZ" sz="1600" i="1">
                        <a:latin typeface="Cambria Math" panose="02040503050406030204" pitchFamily="18" charset="0"/>
                      </a:rPr>
                      <m:t>= 8.7.6</m:t>
                    </m:r>
                    <m:r>
                      <a:rPr lang="cs-CZ" sz="1600">
                        <a:latin typeface="Cambria Math" panose="02040503050406030204" pitchFamily="18" charset="0"/>
                      </a:rPr>
                      <m:t>=336</m:t>
                    </m:r>
                  </m:oMath>
                </a14:m>
                <a:r>
                  <a:rPr lang="cs-CZ" sz="1600" dirty="0" smtClean="0"/>
                  <a:t>) atp.</a:t>
                </a:r>
                <a:endParaRPr lang="cs-CZ" sz="1600" dirty="0"/>
              </a:p>
              <a:p>
                <a:pPr>
                  <a:spcBef>
                    <a:spcPts val="384"/>
                  </a:spcBef>
                </a:pPr>
                <a:endParaRPr lang="cs-CZ" sz="1800" b="1" dirty="0" smtClean="0">
                  <a:solidFill>
                    <a:srgbClr val="FF0000"/>
                  </a:solidFill>
                </a:endParaRPr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Příklady k procvičení</a:t>
                </a:r>
                <a:endParaRPr lang="cs-CZ" sz="1800" b="1" dirty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Kolik </a:t>
                </a:r>
                <a:r>
                  <a:rPr lang="cs-CZ" sz="1600" dirty="0"/>
                  <a:t>trojciferných čísel lze vytvořit z číslic 4, 5, 6, 7, 8 nesmí-li se v čísle opakovat</a:t>
                </a:r>
                <a:r>
                  <a:rPr lang="cs-CZ" sz="1600" dirty="0" smtClean="0"/>
                  <a:t>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𝟔𝟎</m:t>
                    </m:r>
                  </m:oMath>
                </a14:m>
                <a:r>
                  <a:rPr lang="cs-CZ" sz="1600" b="1" dirty="0" smtClean="0">
                    <a:solidFill>
                      <a:srgbClr val="000099"/>
                    </a:solidFill>
                  </a:rPr>
                  <a:t>)</a:t>
                </a:r>
                <a:endParaRPr lang="cs-CZ" sz="1600" b="1" dirty="0">
                  <a:solidFill>
                    <a:srgbClr val="000099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Kolik </a:t>
                </a:r>
                <a:r>
                  <a:rPr lang="cs-CZ" sz="1600" dirty="0"/>
                  <a:t>dvojciferných čísel lze zapsat z číslic 0, 1, 2, 3, jestliže se číslice v čísle neopakují?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 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𝟗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endParaRPr lang="cs-CZ" sz="18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Variace bez opakování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878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Příklady k procvičení</a:t>
                </a:r>
                <a:endParaRPr lang="cs-CZ" sz="1800" b="1" dirty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Ve</a:t>
                </a:r>
                <a:r>
                  <a:rPr lang="cs-CZ" sz="1600" dirty="0"/>
                  <a:t> fotbalové soutěži je čtrnáct mužstev. Kolika způsoby se na konci soutěže může obsadit 1., 2., 3. místo?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𝟐𝟏𝟖𝟒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  <a:endParaRPr lang="cs-CZ" sz="1600" dirty="0"/>
              </a:p>
              <a:p>
                <a:pPr lvl="1">
                  <a:spcBef>
                    <a:spcPts val="384"/>
                  </a:spcBef>
                </a:pPr>
                <a:endParaRPr lang="cs-CZ" sz="1600" dirty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Z kolika prvků je možno vytvořit 420 variací druhé třídy bez opakování?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𝟒𝟐𝟎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dirty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Zvětšíme-li počet prvků o jeden, zvětší se počet variací druhé třídy bez opakování o 16. Určete původní počet prvků?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𝟏𝟔</m:t>
                    </m:r>
                  </m:oMath>
                </a14:m>
                <a:r>
                  <a:rPr lang="cs-CZ" sz="1600" b="1" dirty="0" smtClean="0">
                    <a:solidFill>
                      <a:srgbClr val="000099"/>
                    </a:solidFill>
                  </a:rPr>
                  <a:t>)</a:t>
                </a:r>
                <a:endParaRPr lang="cs-CZ" sz="1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Variace bez opakování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618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63284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Závěr</a:t>
                </a:r>
                <a:endParaRPr lang="cs-CZ" sz="1800" b="1" dirty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FF0000"/>
                    </a:solidFill>
                  </a:rPr>
                  <a:t>Domácí úkol</a:t>
                </a:r>
                <a:endParaRPr lang="cs-CZ" sz="1600" b="1" dirty="0">
                  <a:solidFill>
                    <a:srgbClr val="FF00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/>
                  <a:t>Kolik čísel větších než 300, lze zapsat pomocí číslic 1,2,3,4, jestliže se číslice v čísle neopakují</a:t>
                </a:r>
                <a:r>
                  <a:rPr lang="cs-CZ" sz="1600" b="1" dirty="0" smtClean="0"/>
                  <a:t>?</a:t>
                </a:r>
                <a:endParaRPr lang="cs-CZ" sz="1800" b="1" dirty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Řešení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Vytvářená čísla z číslic větší než 300 musí být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čtyřciferná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nebo tříciferná, ale v takovém případě musí začínat číslicí tři nebo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čtyři.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Víme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, že budeme tvořit variace bez opakování, kde je potřeba rozhodnout o tom koliké třídy (</a:t>
                </a:r>
                <a:r>
                  <a:rPr lang="cs-CZ" sz="1600" b="1" dirty="0" err="1">
                    <a:solidFill>
                      <a:srgbClr val="006600"/>
                    </a:solidFill>
                  </a:rPr>
                  <a:t>kolikátice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) to budou a z kolika prvků je tvoříme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(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𝟑𝟔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endParaRPr lang="cs-CZ" sz="18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632849" cy="4752528"/>
              </a:xfrm>
              <a:blipFill rotWithShape="0">
                <a:blip r:embed="rId2"/>
                <a:stretch>
                  <a:fillRect l="-559" t="-770" r="-16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Variace bez opakování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733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4468</TotalTime>
  <Words>332</Words>
  <Application>Microsoft Office PowerPoint</Application>
  <PresentationFormat>Předvádění na obrazovce (4:3)</PresentationFormat>
  <Paragraphs>81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 Math</vt:lpstr>
      <vt:lpstr>Symbol</vt:lpstr>
      <vt:lpstr>Times New Roman</vt:lpstr>
      <vt:lpstr>Diseño predeterminado</vt:lpstr>
      <vt:lpstr>Variace bez opakování</vt:lpstr>
      <vt:lpstr>Záznamový list výukového materiálu</vt:lpstr>
      <vt:lpstr>Variace  bez opakování</vt:lpstr>
      <vt:lpstr>Prezentace aplikace PowerPoint</vt:lpstr>
      <vt:lpstr>Prezentace aplikace PowerPoint</vt:lpstr>
      <vt:lpstr>Prezentace aplikace PowerPoint</vt:lpstr>
      <vt:lpstr>Prezentace aplikace PowerPoint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631</cp:revision>
  <dcterms:created xsi:type="dcterms:W3CDTF">2010-05-23T14:28:12Z</dcterms:created>
  <dcterms:modified xsi:type="dcterms:W3CDTF">2014-03-03T09:53:29Z</dcterms:modified>
</cp:coreProperties>
</file>