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78" r:id="rId5"/>
    <p:sldId id="279" r:id="rId6"/>
    <p:sldId id="280" r:id="rId7"/>
    <p:sldId id="286" r:id="rId8"/>
    <p:sldId id="283" r:id="rId9"/>
    <p:sldId id="287" r:id="rId10"/>
    <p:sldId id="288" r:id="rId11"/>
    <p:sldId id="267" r:id="rId12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6600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09" autoAdjust="0"/>
    <p:restoredTop sz="94652" autoAdjust="0"/>
  </p:normalViewPr>
  <p:slideViewPr>
    <p:cSldViewPr>
      <p:cViewPr varScale="1">
        <p:scale>
          <a:sx n="74" d="100"/>
          <a:sy n="74" d="100"/>
        </p:scale>
        <p:origin x="10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5D7B9-8175-43D9-9C74-AAA44CC51D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05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C7864-2AB1-4D7C-91C8-4D59759FCC3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91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E2539-992A-4584-8B83-0E8F492D4C4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837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4CBB3-6E16-453D-A42E-256F9692B74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10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92543-4DCE-423B-A4AB-F48DC2DF3AC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6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A187-4B10-440C-941B-C0C047607C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84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1B6EF-0F6E-477F-BAEE-606CBFFE2E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9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BB773-013B-4794-A471-7BCE1DD084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21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22D61-7F5C-43BB-A54C-3C108072D8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00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0D052-763A-49BB-BFB4-23A3D11027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711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DC901-87E3-4D3C-9A8A-FAB570A7BD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9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628F6F-230B-49BD-8B0B-6A5ED575F5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56%20Prov&#283;rka%20-%20kombinace.docx" TargetMode="External"/><Relationship Id="rId2" Type="http://schemas.openxmlformats.org/officeDocument/2006/relationships/hyperlink" Target="49%20Prov&#283;rka%20-%20permutace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1440036"/>
          </a:xfrm>
        </p:spPr>
        <p:txBody>
          <a:bodyPr/>
          <a:lstStyle/>
          <a:p>
            <a:pPr eaLnBrk="1" hangingPunct="1"/>
            <a:r>
              <a:rPr lang="cs-CZ" sz="4500" dirty="0" smtClean="0"/>
              <a:t>Prověrka na počítání s kombinacemi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VY_32_INOVACE_056_Matematika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 lvl="1"/>
                <a:r>
                  <a:rPr lang="cs-CZ" sz="1600" dirty="0" smtClean="0">
                    <a:solidFill>
                      <a:srgbClr val="006600"/>
                    </a:solidFill>
                  </a:rPr>
                  <a:t>Př. 2)</a:t>
                </a:r>
                <a:r>
                  <a:rPr lang="cs-CZ" sz="1600" dirty="0">
                    <a:solidFill>
                      <a:srgbClr val="006600"/>
                    </a:solidFill>
                  </a:rPr>
                  <a:t> 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Vzorec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endParaRPr lang="cs-CZ" sz="1600" b="1" dirty="0" smtClean="0">
                  <a:solidFill>
                    <a:srgbClr val="006600"/>
                  </a:solidFill>
                </a:endParaRPr>
              </a:p>
              <a:p>
                <a:pPr marL="914400" lvl="2" indent="0"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Výpočet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/>
                <a14:m>
                  <m:oMath xmlns:m="http://schemas.openxmlformats.org/officeDocument/2006/math"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	Podmínka: </a:t>
                </a:r>
                <a14:m>
                  <m:oMath xmlns:m="http://schemas.openxmlformats.org/officeDocument/2006/math"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≥2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2!.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−1)−2</m:t>
                            </m:r>
                          </m:e>
                        </m:d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2!.(</m:t>
                        </m:r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2)!</m:t>
                        </m:r>
                      </m:den>
                    </m:f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−3)!</m:t>
                        </m:r>
                      </m:num>
                      <m:den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2.(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−3)!</m:t>
                        </m:r>
                      </m:den>
                    </m:f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2)!</m:t>
                        </m:r>
                      </m:num>
                      <m:den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2.(</m:t>
                        </m:r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2)!</m:t>
                        </m:r>
                      </m:den>
                    </m:f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−3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+2=</m:t>
                    </m:r>
                    <m:sSup>
                      <m:sSup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−10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−2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=−12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(vyhovuje podmínce)</a:t>
                </a:r>
              </a:p>
              <a:p>
                <a:pPr marL="914400" lvl="2" indent="0">
                  <a:buNone/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Zkouška:</a:t>
                </a:r>
              </a:p>
              <a:p>
                <a:pPr lvl="2"/>
                <a:r>
                  <a:rPr lang="cs-CZ" sz="1600" dirty="0" smtClean="0">
                    <a:solidFill>
                      <a:srgbClr val="006600"/>
                    </a:solidFill>
                  </a:rPr>
                  <a:t>L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num>
                          <m:den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160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6−1</m:t>
                            </m:r>
                          </m:num>
                          <m:den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5!</m:t>
                        </m:r>
                      </m:num>
                      <m:den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2!.(5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2)!</m:t>
                        </m:r>
                      </m:den>
                    </m:f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5.4.3!</m:t>
                        </m:r>
                      </m:num>
                      <m:den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2!.3!</m:t>
                        </m:r>
                      </m:den>
                    </m:f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= 5.2 = 10</a:t>
                </a:r>
              </a:p>
              <a:p>
                <a:pPr lvl="2"/>
                <a:r>
                  <a:rPr lang="cs-CZ" sz="1600" dirty="0" smtClean="0">
                    <a:solidFill>
                      <a:srgbClr val="006600"/>
                    </a:solidFill>
                  </a:rPr>
                  <a:t>P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−5= 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−5=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6!</m:t>
                        </m:r>
                      </m:num>
                      <m:den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2!.(6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2)!</m:t>
                        </m:r>
                      </m:den>
                    </m:f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−5= 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6.5.4!</m:t>
                        </m:r>
                      </m:num>
                      <m:den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2!.4!</m:t>
                        </m:r>
                      </m:den>
                    </m:f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= 15 - 5 = 10</a:t>
                </a:r>
              </a:p>
              <a:p>
                <a:pPr lvl="2"/>
                <a:r>
                  <a:rPr lang="cs-CZ" sz="1600" dirty="0" smtClean="0">
                    <a:solidFill>
                      <a:srgbClr val="006600"/>
                    </a:solidFill>
                  </a:rPr>
                  <a:t>L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 </a:t>
                </a:r>
                <a:r>
                  <a:rPr lang="cs-CZ" sz="1600" dirty="0" smtClean="0">
                    <a:solidFill>
                      <a:srgbClr val="006600"/>
                    </a:solidFill>
                  </a:rPr>
                  <a:t>P</a:t>
                </a:r>
                <a:endParaRPr lang="cs-CZ" sz="1600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Vztah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platí pro šest prvků.</a:t>
                </a:r>
              </a:p>
              <a:p>
                <a:pPr lvl="1">
                  <a:spcBef>
                    <a:spcPts val="384"/>
                  </a:spcBef>
                </a:pPr>
                <a:endParaRPr lang="cs-CZ" sz="1600" b="1" dirty="0" smtClean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t="-38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223863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s kombinacemi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420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</a:t>
            </a:r>
            <a:r>
              <a:rPr lang="cs-CZ" sz="1200" smtClean="0"/>
              <a:t>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2850865"/>
              </p:ext>
            </p:extLst>
          </p:nvPr>
        </p:nvGraphicFramePr>
        <p:xfrm>
          <a:off x="1258888" y="1844675"/>
          <a:ext cx="7427912" cy="4684719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Prověrka na počítání s kombinacemi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VY_32_INOVACE_056_Matematika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7. 1.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Prověření zvládnutí probraného učiva.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1989139"/>
            <a:ext cx="5400675" cy="2015926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na počítání s kombinacemi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3" y="1772816"/>
            <a:ext cx="7561089" cy="4752528"/>
          </a:xfrm>
        </p:spPr>
        <p:txBody>
          <a:bodyPr/>
          <a:lstStyle/>
          <a:p>
            <a:pPr marL="0" indent="0" algn="ctr">
              <a:buNone/>
            </a:pPr>
            <a:endParaRPr lang="cs-CZ" dirty="0" smtClean="0">
              <a:hlinkClick r:id="rId2" action="ppaction://hlinkfile"/>
            </a:endParaRPr>
          </a:p>
          <a:p>
            <a:pPr marL="0" indent="0" algn="ctr">
              <a:buNone/>
            </a:pPr>
            <a:endParaRPr lang="cs-CZ" dirty="0">
              <a:hlinkClick r:id="rId2" action="ppaction://hlinkfile"/>
            </a:endParaRPr>
          </a:p>
          <a:p>
            <a:pPr marL="0" indent="0" algn="ctr">
              <a:buNone/>
            </a:pPr>
            <a:endParaRPr lang="cs-CZ" dirty="0" smtClean="0">
              <a:hlinkClick r:id="rId2" action="ppaction://hlinkfile"/>
            </a:endParaRPr>
          </a:p>
          <a:p>
            <a:pPr marL="0" indent="0" algn="ctr">
              <a:buNone/>
            </a:pPr>
            <a:r>
              <a:rPr lang="cs-CZ" dirty="0" smtClean="0">
                <a:hlinkClick r:id="rId3" action="ppaction://hlinkfile"/>
              </a:rPr>
              <a:t>56 Prověrka - kombinace.docx</a:t>
            </a:r>
            <a:endParaRPr lang="cs-CZ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223863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s kombinacemi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71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3" y="1772816"/>
            <a:ext cx="7561089" cy="4752528"/>
          </a:xfrm>
        </p:spPr>
        <p:txBody>
          <a:bodyPr/>
          <a:lstStyle/>
          <a:p>
            <a:pPr>
              <a:spcBef>
                <a:spcPts val="384"/>
              </a:spcBef>
            </a:pPr>
            <a:r>
              <a:rPr lang="cs-CZ" sz="1800" b="1" dirty="0"/>
              <a:t>Vzdělávací </a:t>
            </a:r>
            <a:r>
              <a:rPr lang="cs-CZ" sz="1800" b="1" dirty="0" smtClean="0"/>
              <a:t>cíl </a:t>
            </a:r>
          </a:p>
          <a:p>
            <a:pPr lvl="1">
              <a:spcBef>
                <a:spcPts val="384"/>
              </a:spcBef>
            </a:pPr>
            <a:r>
              <a:rPr lang="cs-CZ" sz="1600" dirty="0" smtClean="0"/>
              <a:t>Prověření </a:t>
            </a:r>
            <a:r>
              <a:rPr lang="cs-CZ" sz="1600" dirty="0"/>
              <a:t>a zdokonalení počítání </a:t>
            </a:r>
            <a:r>
              <a:rPr lang="cs-CZ" sz="1600" dirty="0" smtClean="0"/>
              <a:t>kombinací.</a:t>
            </a:r>
            <a:endParaRPr lang="cs-CZ" sz="1600" dirty="0"/>
          </a:p>
          <a:p>
            <a:pPr>
              <a:spcBef>
                <a:spcPts val="384"/>
              </a:spcBef>
            </a:pPr>
            <a:endParaRPr lang="cs-CZ" sz="800" b="1" dirty="0" smtClean="0"/>
          </a:p>
          <a:p>
            <a:pPr>
              <a:spcBef>
                <a:spcPts val="384"/>
              </a:spcBef>
            </a:pPr>
            <a:r>
              <a:rPr lang="cs-CZ" sz="2000" b="1" dirty="0" smtClean="0">
                <a:solidFill>
                  <a:srgbClr val="FF0000"/>
                </a:solidFill>
              </a:rPr>
              <a:t>Varianta A</a:t>
            </a:r>
          </a:p>
          <a:p>
            <a:pPr lvl="1"/>
            <a:r>
              <a:rPr lang="cs-CZ" sz="1600" dirty="0" smtClean="0"/>
              <a:t>Př</a:t>
            </a:r>
            <a:r>
              <a:rPr lang="cs-CZ" sz="1600" dirty="0"/>
              <a:t>. 1) Učitel má k dispozici 8 aritmetických a 5 geometrických příkladů. Kolik písemných prací vytvoří za předpokladu, že v písemné práci musí být tři příklady aritmetické a dva geometrické?</a:t>
            </a:r>
          </a:p>
          <a:p>
            <a:pPr marL="0" indent="0">
              <a:buNone/>
            </a:pPr>
            <a:r>
              <a:rPr lang="cs-CZ" sz="1600" dirty="0"/>
              <a:t> </a:t>
            </a:r>
          </a:p>
          <a:p>
            <a:pPr lvl="1"/>
            <a:r>
              <a:rPr lang="cs-CZ" sz="1600" dirty="0"/>
              <a:t>Př. 2) Zvětší-li se počet prvků o čtyři, zvětší se počet kombinací druhé třídy bez opakování o třicet. Pro jaký počet prvků to platí</a:t>
            </a:r>
            <a:r>
              <a:rPr lang="cs-CZ" sz="1600" dirty="0" smtClean="0"/>
              <a:t>?</a:t>
            </a:r>
            <a:endParaRPr lang="cs-CZ" sz="16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223863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s kombinacemi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00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varianty A</a:t>
                </a:r>
              </a:p>
              <a:p>
                <a:pPr lvl="1"/>
                <a:r>
                  <a:rPr lang="cs-CZ" sz="1600" dirty="0" smtClean="0">
                    <a:solidFill>
                      <a:srgbClr val="000099"/>
                    </a:solidFill>
                  </a:rPr>
                  <a:t>Př</a:t>
                </a:r>
                <a:r>
                  <a:rPr lang="cs-CZ" sz="1600" dirty="0">
                    <a:solidFill>
                      <a:srgbClr val="000099"/>
                    </a:solidFill>
                  </a:rPr>
                  <a:t>. 1) 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Vzorec řešení a výpočet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:</a:t>
                </a:r>
              </a:p>
              <a:p>
                <a:pPr marL="457200" lvl="1" indent="0">
                  <a:buNone/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𝟖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𝟓𝟔𝟎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</a:p>
              <a:p>
                <a:pPr marL="457200" lvl="1" indent="0">
                  <a:buNone/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	Vysvětlení</a:t>
                </a:r>
              </a:p>
              <a:p>
                <a:pPr lvl="2"/>
                <a:r>
                  <a:rPr lang="cs-CZ" sz="1600" dirty="0" smtClean="0">
                    <a:solidFill>
                      <a:srgbClr val="000099"/>
                    </a:solidFill>
                  </a:rPr>
                  <a:t>Prvků </a:t>
                </a:r>
                <a:r>
                  <a:rPr lang="cs-CZ" sz="1600" dirty="0">
                    <a:solidFill>
                      <a:srgbClr val="000099"/>
                    </a:solidFill>
                  </a:rPr>
                  <a:t>pro tvorbu jedné skupiny (AP) je osm, tedy n</a:t>
                </a:r>
                <a:r>
                  <a:rPr lang="cs-CZ" sz="1600" baseline="-25000" dirty="0">
                    <a:solidFill>
                      <a:srgbClr val="000099"/>
                    </a:solidFill>
                  </a:rPr>
                  <a:t>1</a:t>
                </a:r>
                <a:r>
                  <a:rPr lang="cs-CZ" sz="1600" dirty="0">
                    <a:solidFill>
                      <a:srgbClr val="000099"/>
                    </a:solidFill>
                  </a:rPr>
                  <a:t> =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8.</a:t>
                </a:r>
              </a:p>
              <a:p>
                <a:pPr lvl="2"/>
                <a:r>
                  <a:rPr lang="cs-CZ" sz="1600" dirty="0" smtClean="0">
                    <a:solidFill>
                      <a:srgbClr val="000099"/>
                    </a:solidFill>
                  </a:rPr>
                  <a:t>Prvků </a:t>
                </a:r>
                <a:r>
                  <a:rPr lang="cs-CZ" sz="1600" dirty="0">
                    <a:solidFill>
                      <a:srgbClr val="000099"/>
                    </a:solidFill>
                  </a:rPr>
                  <a:t>pro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tvorbu druhé </a:t>
                </a:r>
                <a:r>
                  <a:rPr lang="cs-CZ" sz="1600" dirty="0">
                    <a:solidFill>
                      <a:srgbClr val="000099"/>
                    </a:solidFill>
                  </a:rPr>
                  <a:t>skupiny (GP) je pět, tedy n</a:t>
                </a:r>
                <a:r>
                  <a:rPr lang="cs-CZ" sz="1600" baseline="-25000" dirty="0">
                    <a:solidFill>
                      <a:srgbClr val="000099"/>
                    </a:solidFill>
                  </a:rPr>
                  <a:t>2</a:t>
                </a:r>
                <a:r>
                  <a:rPr lang="cs-CZ" sz="1600" dirty="0">
                    <a:solidFill>
                      <a:srgbClr val="000099"/>
                    </a:solidFill>
                  </a:rPr>
                  <a:t> =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5.</a:t>
                </a:r>
              </a:p>
              <a:p>
                <a:pPr lvl="2"/>
                <a:r>
                  <a:rPr lang="cs-CZ" sz="1600" dirty="0" smtClean="0">
                    <a:solidFill>
                      <a:srgbClr val="000099"/>
                    </a:solidFill>
                  </a:rPr>
                  <a:t>AP </a:t>
                </a:r>
                <a:r>
                  <a:rPr lang="cs-CZ" sz="1600" dirty="0">
                    <a:solidFill>
                      <a:srgbClr val="000099"/>
                    </a:solidFill>
                  </a:rPr>
                  <a:t>chceme mít v písemné práci tři,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tedy k</a:t>
                </a:r>
                <a:r>
                  <a:rPr lang="cs-CZ" sz="1600" baseline="-25000" dirty="0" smtClean="0">
                    <a:solidFill>
                      <a:srgbClr val="000099"/>
                    </a:solidFill>
                  </a:rPr>
                  <a:t>1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 </a:t>
                </a:r>
                <a:r>
                  <a:rPr lang="cs-CZ" sz="1600" dirty="0">
                    <a:solidFill>
                      <a:srgbClr val="000099"/>
                    </a:solidFill>
                  </a:rPr>
                  <a:t>=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3.</a:t>
                </a:r>
              </a:p>
              <a:p>
                <a:pPr lvl="2"/>
                <a:r>
                  <a:rPr lang="cs-CZ" sz="1600" dirty="0" smtClean="0">
                    <a:solidFill>
                      <a:srgbClr val="000099"/>
                    </a:solidFill>
                  </a:rPr>
                  <a:t>GP </a:t>
                </a:r>
                <a:r>
                  <a:rPr lang="cs-CZ" sz="1600" dirty="0">
                    <a:solidFill>
                      <a:srgbClr val="000099"/>
                    </a:solidFill>
                  </a:rPr>
                  <a:t>chceme mít v písemné práci dva, tedy k</a:t>
                </a:r>
                <a:r>
                  <a:rPr lang="cs-CZ" sz="1600" baseline="-25000" dirty="0">
                    <a:solidFill>
                      <a:srgbClr val="000099"/>
                    </a:solidFill>
                  </a:rPr>
                  <a:t>2</a:t>
                </a:r>
                <a:r>
                  <a:rPr lang="cs-CZ" sz="1600" dirty="0">
                    <a:solidFill>
                      <a:srgbClr val="000099"/>
                    </a:solidFill>
                  </a:rPr>
                  <a:t> =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2.</a:t>
                </a:r>
              </a:p>
              <a:p>
                <a:pPr lvl="2"/>
                <a:r>
                  <a:rPr lang="cs-CZ" sz="1600" b="1" dirty="0" smtClean="0">
                    <a:solidFill>
                      <a:srgbClr val="000099"/>
                    </a:solidFill>
                  </a:rPr>
                  <a:t>Víme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, že 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budeme tvořit 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kombinace bez 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opakování.</a:t>
                </a:r>
              </a:p>
              <a:p>
                <a:pPr lvl="2"/>
                <a:r>
                  <a:rPr lang="cs-CZ" sz="1600" b="1" dirty="0" smtClean="0">
                    <a:solidFill>
                      <a:srgbClr val="000099"/>
                    </a:solidFill>
                  </a:rPr>
                  <a:t>Celkový 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výsledek získáme 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využitím kombinatorického 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pravidla součinu.</a:t>
                </a:r>
              </a:p>
              <a:p>
                <a:pPr marL="0" indent="0">
                  <a:buNone/>
                </a:pPr>
                <a:endParaRPr lang="cs-CZ" sz="16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223863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s kombinacemi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541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 lvl="1"/>
                <a:r>
                  <a:rPr lang="cs-CZ" sz="1600" dirty="0" smtClean="0">
                    <a:solidFill>
                      <a:srgbClr val="006600"/>
                    </a:solidFill>
                  </a:rPr>
                  <a:t>Př. 2)</a:t>
                </a:r>
                <a:r>
                  <a:rPr lang="cs-CZ" sz="1600" dirty="0">
                    <a:solidFill>
                      <a:srgbClr val="006600"/>
                    </a:solidFill>
                  </a:rPr>
                  <a:t> 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Vzorec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𝟑𝟎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	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Výpočet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/>
                <a14:m>
                  <m:oMath xmlns:m="http://schemas.openxmlformats.org/officeDocument/2006/math"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+4</m:t>
                            </m:r>
                          </m:num>
                          <m:den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+30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</a:t>
                </a:r>
                <a:r>
                  <a:rPr lang="cs-CZ" sz="1600" dirty="0" smtClean="0">
                    <a:solidFill>
                      <a:srgbClr val="006600"/>
                    </a:solidFill>
                  </a:rPr>
                  <a:t>	</a:t>
                </a:r>
                <a:r>
                  <a:rPr lang="cs-CZ" sz="1600" dirty="0">
                    <a:solidFill>
                      <a:srgbClr val="006600"/>
                    </a:solidFill>
                  </a:rPr>
                  <a:t>	</a:t>
                </a:r>
                <a:r>
                  <a:rPr lang="cs-CZ" sz="1600" dirty="0" smtClean="0">
                    <a:solidFill>
                      <a:srgbClr val="006600"/>
                    </a:solidFill>
                  </a:rPr>
                  <a:t>Podmínka</a:t>
                </a:r>
                <a:r>
                  <a:rPr lang="cs-CZ" sz="1600" dirty="0">
                    <a:solidFill>
                      <a:srgbClr val="006600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≥2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  <m:r>
                              <a:rPr lang="cs-CZ" sz="160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+4</m:t>
                            </m:r>
                          </m:e>
                        </m:d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2!.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+4)−2</m:t>
                            </m:r>
                          </m:e>
                        </m:d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2!.(</m:t>
                        </m:r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2)!</m:t>
                        </m:r>
                      </m:den>
                    </m:f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+30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2"/>
                <a14:m>
                  <m:oMath xmlns:m="http://schemas.openxmlformats.org/officeDocument/2006/math"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  <m:r>
                              <a:rPr lang="cs-CZ" sz="160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+4</m:t>
                            </m:r>
                          </m:e>
                        </m:d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+3</m:t>
                            </m:r>
                          </m:e>
                        </m:d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+2)!</m:t>
                        </m:r>
                      </m:num>
                      <m:den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2.(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+2)!</m:t>
                        </m:r>
                      </m:den>
                    </m:f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cs-CZ" sz="160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2)!</m:t>
                        </m:r>
                      </m:num>
                      <m:den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2.(</m:t>
                        </m:r>
                        <m:r>
                          <m:rPr>
                            <m:sty m:val="p"/>
                          </m:rP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2)!</m:t>
                        </m:r>
                      </m:den>
                    </m:f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+30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+7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+12=</m:t>
                    </m:r>
                    <m:sSup>
                      <m:sSup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+60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8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=48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/>
                <a14:m>
                  <m:oMath xmlns:m="http://schemas.openxmlformats.org/officeDocument/2006/math"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=6 (</m:t>
                    </m:r>
                    <m:r>
                      <a:rPr lang="cs-CZ" sz="1600" b="0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𝑣𝑦h𝑜𝑣𝑢𝑗𝑒</m:t>
                    </m:r>
                    <m:r>
                      <a:rPr lang="cs-CZ" sz="1600" b="0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0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𝑝𝑜𝑑𝑚</m:t>
                    </m:r>
                    <m:r>
                      <a:rPr lang="cs-CZ" sz="1600" b="0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í</m:t>
                    </m:r>
                    <m:r>
                      <a:rPr lang="cs-CZ" sz="1600" b="0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𝑛𝑐𝑒</m:t>
                    </m:r>
                    <m:r>
                      <a:rPr lang="cs-CZ" sz="1600" b="0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marL="914400" lvl="2" indent="0">
                  <a:buNone/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Zkouška:</a:t>
                </a:r>
              </a:p>
              <a:p>
                <a:pPr marL="914400" lvl="2" indent="0">
                  <a:buNone/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L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+4</m:t>
                            </m:r>
                          </m:num>
                          <m:den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160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6+4</m:t>
                            </m:r>
                          </m:num>
                          <m:den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num>
                          <m:den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10!</m:t>
                        </m:r>
                      </m:num>
                      <m:den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2!.(10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2)!</m:t>
                        </m:r>
                      </m:den>
                    </m:f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10.9.8!</m:t>
                        </m:r>
                      </m:num>
                      <m:den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2!.8!</m:t>
                        </m:r>
                      </m:den>
                    </m:f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= 5.9 = 45</a:t>
                </a:r>
              </a:p>
              <a:p>
                <a:pPr marL="914400" lvl="2" indent="0">
                  <a:buNone/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P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+30= 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+30=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6!</m:t>
                        </m:r>
                      </m:num>
                      <m:den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2!.(6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2)!</m:t>
                        </m:r>
                      </m:den>
                    </m:f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+30= 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6.5.4!</m:t>
                        </m:r>
                      </m:num>
                      <m:den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2!.4!</m:t>
                        </m:r>
                      </m:den>
                    </m:f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+30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= 15 + 30 = </a:t>
                </a:r>
                <a:r>
                  <a:rPr lang="cs-CZ" sz="1600" dirty="0" smtClean="0">
                    <a:solidFill>
                      <a:srgbClr val="006600"/>
                    </a:solidFill>
                  </a:rPr>
                  <a:t>45</a:t>
                </a:r>
                <a:endParaRPr lang="cs-CZ" sz="1600" dirty="0">
                  <a:solidFill>
                    <a:srgbClr val="006600"/>
                  </a:solidFill>
                </a:endParaRPr>
              </a:p>
              <a:p>
                <a:pPr marL="914400" lvl="2" indent="0">
                  <a:buNone/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L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 P</a:t>
                </a:r>
              </a:p>
              <a:p>
                <a:pPr marL="457200" lvl="1" indent="0"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Vztah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platí pro šest prvků.</a:t>
                </a:r>
              </a:p>
              <a:p>
                <a:pPr lvl="1">
                  <a:spcBef>
                    <a:spcPts val="384"/>
                  </a:spcBef>
                </a:pPr>
                <a:endParaRPr lang="cs-CZ" sz="1600" b="1" dirty="0" smtClean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t="-38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223863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s kombinacemi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70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3" y="1772816"/>
            <a:ext cx="7561089" cy="4752528"/>
          </a:xfrm>
        </p:spPr>
        <p:txBody>
          <a:bodyPr/>
          <a:lstStyle/>
          <a:p>
            <a:pPr>
              <a:spcBef>
                <a:spcPts val="384"/>
              </a:spcBef>
            </a:pPr>
            <a:r>
              <a:rPr lang="cs-CZ" sz="1800" b="1" dirty="0"/>
              <a:t>Vzdělávací cíl </a:t>
            </a:r>
          </a:p>
          <a:p>
            <a:pPr lvl="1">
              <a:spcBef>
                <a:spcPts val="384"/>
              </a:spcBef>
            </a:pPr>
            <a:r>
              <a:rPr lang="cs-CZ" sz="1600" dirty="0"/>
              <a:t>Prověření a zdokonalení počítání permutací.</a:t>
            </a:r>
          </a:p>
          <a:p>
            <a:pPr>
              <a:spcBef>
                <a:spcPts val="384"/>
              </a:spcBef>
            </a:pPr>
            <a:endParaRPr lang="cs-CZ" sz="800" b="1" dirty="0"/>
          </a:p>
          <a:p>
            <a:pPr>
              <a:spcBef>
                <a:spcPts val="384"/>
              </a:spcBef>
            </a:pPr>
            <a:r>
              <a:rPr lang="cs-CZ" sz="2000" b="1" dirty="0">
                <a:solidFill>
                  <a:srgbClr val="FF0000"/>
                </a:solidFill>
              </a:rPr>
              <a:t>Varianta </a:t>
            </a:r>
            <a:r>
              <a:rPr lang="cs-CZ" sz="2000" b="1" dirty="0" smtClean="0">
                <a:solidFill>
                  <a:srgbClr val="FF0000"/>
                </a:solidFill>
              </a:rPr>
              <a:t>B</a:t>
            </a:r>
            <a:endParaRPr lang="cs-CZ" sz="2000" b="1" dirty="0">
              <a:solidFill>
                <a:srgbClr val="FF0000"/>
              </a:solidFill>
            </a:endParaRPr>
          </a:p>
          <a:p>
            <a:pPr lvl="1"/>
            <a:r>
              <a:rPr lang="cs-CZ" sz="1600" dirty="0" smtClean="0"/>
              <a:t>Př</a:t>
            </a:r>
            <a:r>
              <a:rPr lang="cs-CZ" sz="1600" dirty="0"/>
              <a:t>. 1) V krabici je osm barevných míčků, z nichž dva jsou černé. Kolika způsoby můžeme vybrat tři míčky tak, aby jeden z nich byl černý?</a:t>
            </a:r>
          </a:p>
          <a:p>
            <a:pPr marL="0" indent="0">
              <a:buNone/>
            </a:pPr>
            <a:r>
              <a:rPr lang="cs-CZ" sz="1600" dirty="0"/>
              <a:t> </a:t>
            </a:r>
          </a:p>
          <a:p>
            <a:pPr lvl="1"/>
            <a:r>
              <a:rPr lang="cs-CZ" sz="1600" dirty="0"/>
              <a:t>Př. 2) Zmenšíme-li počet prvků o jeden, zmenší se počet kombinací druhé třídy bez opakování o pět. Určete původní počet prvků?</a:t>
            </a:r>
          </a:p>
          <a:p>
            <a:pPr marL="0" indent="0">
              <a:spcBef>
                <a:spcPts val="384"/>
              </a:spcBef>
              <a:buNone/>
            </a:pPr>
            <a:endParaRPr lang="cs-CZ" sz="16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223863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s kombinacemi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213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varianty B</a:t>
                </a:r>
                <a:endParaRPr lang="cs-CZ" sz="1600" b="1" dirty="0" smtClean="0">
                  <a:solidFill>
                    <a:srgbClr val="000099"/>
                  </a:solidFill>
                </a:endParaRPr>
              </a:p>
              <a:p>
                <a:pPr lvl="1"/>
                <a:r>
                  <a:rPr lang="cs-CZ" sz="1600" dirty="0" smtClean="0">
                    <a:solidFill>
                      <a:srgbClr val="000099"/>
                    </a:solidFill>
                  </a:rPr>
                  <a:t>Př. 1) 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Vzorec 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řešení a výpočet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:</a:t>
                </a:r>
              </a:p>
              <a:p>
                <a:pPr marL="457200" lvl="1" indent="0">
                  <a:buNone/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30)</a:t>
                </a:r>
                <a:endParaRPr lang="cs-CZ" sz="1600" b="1" dirty="0">
                  <a:solidFill>
                    <a:srgbClr val="000099"/>
                  </a:solidFill>
                </a:endParaRPr>
              </a:p>
              <a:p>
                <a:pPr marL="457200" lvl="1" indent="0">
                  <a:buNone/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	Vysvětlení</a:t>
                </a:r>
              </a:p>
              <a:p>
                <a:pPr lvl="2"/>
                <a:r>
                  <a:rPr lang="cs-CZ" sz="1600" dirty="0" smtClean="0">
                    <a:solidFill>
                      <a:srgbClr val="000099"/>
                    </a:solidFill>
                  </a:rPr>
                  <a:t>Prvků </a:t>
                </a:r>
                <a:r>
                  <a:rPr lang="cs-CZ" sz="1600" dirty="0">
                    <a:solidFill>
                      <a:srgbClr val="000099"/>
                    </a:solidFill>
                  </a:rPr>
                  <a:t>pro tvorbu jedné skupiny (barevné míčky) je šest, tedy n</a:t>
                </a:r>
                <a:r>
                  <a:rPr lang="cs-CZ" sz="1600" baseline="-25000" dirty="0">
                    <a:solidFill>
                      <a:srgbClr val="000099"/>
                    </a:solidFill>
                  </a:rPr>
                  <a:t>1</a:t>
                </a:r>
                <a:r>
                  <a:rPr lang="cs-CZ" sz="1600" dirty="0">
                    <a:solidFill>
                      <a:srgbClr val="000099"/>
                    </a:solidFill>
                  </a:rPr>
                  <a:t> =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6.</a:t>
                </a:r>
              </a:p>
              <a:p>
                <a:pPr lvl="2"/>
                <a:r>
                  <a:rPr lang="cs-CZ" sz="1600" dirty="0" smtClean="0">
                    <a:solidFill>
                      <a:srgbClr val="000099"/>
                    </a:solidFill>
                  </a:rPr>
                  <a:t>Prvky pro tvorbu </a:t>
                </a:r>
                <a:r>
                  <a:rPr lang="cs-CZ" sz="1600" dirty="0">
                    <a:solidFill>
                      <a:srgbClr val="000099"/>
                    </a:solidFill>
                  </a:rPr>
                  <a:t>druhé skupiny (černé míčky)) jsou dva, tedy n</a:t>
                </a:r>
                <a:r>
                  <a:rPr lang="cs-CZ" sz="1600" baseline="-25000" dirty="0">
                    <a:solidFill>
                      <a:srgbClr val="000099"/>
                    </a:solidFill>
                  </a:rPr>
                  <a:t>2</a:t>
                </a:r>
                <a:r>
                  <a:rPr lang="cs-CZ" sz="1600" dirty="0">
                    <a:solidFill>
                      <a:srgbClr val="000099"/>
                    </a:solidFill>
                  </a:rPr>
                  <a:t> =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2.</a:t>
                </a:r>
              </a:p>
              <a:p>
                <a:pPr lvl="2"/>
                <a:r>
                  <a:rPr lang="cs-CZ" sz="1600" dirty="0" smtClean="0">
                    <a:solidFill>
                      <a:srgbClr val="000099"/>
                    </a:solidFill>
                  </a:rPr>
                  <a:t>Barevné míčky chceme </a:t>
                </a:r>
                <a:r>
                  <a:rPr lang="cs-CZ" sz="1600" dirty="0">
                    <a:solidFill>
                      <a:srgbClr val="000099"/>
                    </a:solidFill>
                  </a:rPr>
                  <a:t>mít ve výběru dva, tedy k</a:t>
                </a:r>
                <a:r>
                  <a:rPr lang="cs-CZ" sz="1600" baseline="-25000" dirty="0">
                    <a:solidFill>
                      <a:srgbClr val="000099"/>
                    </a:solidFill>
                  </a:rPr>
                  <a:t>1</a:t>
                </a:r>
                <a:r>
                  <a:rPr lang="cs-CZ" sz="1600" dirty="0">
                    <a:solidFill>
                      <a:srgbClr val="000099"/>
                    </a:solidFill>
                  </a:rPr>
                  <a:t> =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2.</a:t>
                </a:r>
              </a:p>
              <a:p>
                <a:pPr lvl="2"/>
                <a:r>
                  <a:rPr lang="cs-CZ" sz="1600" dirty="0" smtClean="0">
                    <a:solidFill>
                      <a:srgbClr val="000099"/>
                    </a:solidFill>
                  </a:rPr>
                  <a:t>Černých </a:t>
                </a:r>
                <a:r>
                  <a:rPr lang="cs-CZ" sz="1600" dirty="0">
                    <a:solidFill>
                      <a:srgbClr val="000099"/>
                    </a:solidFill>
                  </a:rPr>
                  <a:t>míčků chceme mít ve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výběru jeden</a:t>
                </a:r>
                <a:r>
                  <a:rPr lang="cs-CZ" sz="1600" dirty="0">
                    <a:solidFill>
                      <a:srgbClr val="000099"/>
                    </a:solidFill>
                  </a:rPr>
                  <a:t>, tedy k</a:t>
                </a:r>
                <a:r>
                  <a:rPr lang="cs-CZ" sz="1600" baseline="-25000" dirty="0">
                    <a:solidFill>
                      <a:srgbClr val="000099"/>
                    </a:solidFill>
                  </a:rPr>
                  <a:t>2</a:t>
                </a:r>
                <a:r>
                  <a:rPr lang="cs-CZ" sz="1600" dirty="0">
                    <a:solidFill>
                      <a:srgbClr val="000099"/>
                    </a:solidFill>
                  </a:rPr>
                  <a:t> =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1.</a:t>
                </a:r>
              </a:p>
              <a:p>
                <a:pPr lvl="2"/>
                <a:r>
                  <a:rPr lang="cs-CZ" sz="1600" b="1" dirty="0" smtClean="0">
                    <a:solidFill>
                      <a:srgbClr val="000099"/>
                    </a:solidFill>
                  </a:rPr>
                  <a:t>Víme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, že budeme tvořit kombinace bez 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opakování.</a:t>
                </a:r>
              </a:p>
              <a:p>
                <a:pPr lvl="2"/>
                <a:r>
                  <a:rPr lang="cs-CZ" sz="1600" b="1" dirty="0" smtClean="0">
                    <a:solidFill>
                      <a:srgbClr val="000099"/>
                    </a:solidFill>
                  </a:rPr>
                  <a:t>Celkový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 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výsledek 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získáme využitím kombinatorického pravidla součinu.</a:t>
                </a:r>
              </a:p>
              <a:p>
                <a:endParaRPr lang="cs-CZ" sz="16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223863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s kombinacemi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584633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4713</TotalTime>
  <Words>360</Words>
  <Application>Microsoft Office PowerPoint</Application>
  <PresentationFormat>Předvádění na obrazovce (4:3)</PresentationFormat>
  <Paragraphs>109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 Math</vt:lpstr>
      <vt:lpstr>Times New Roman</vt:lpstr>
      <vt:lpstr>Diseño predeterminado</vt:lpstr>
      <vt:lpstr>Prověrka na počítání s kombinacemi</vt:lpstr>
      <vt:lpstr>Záznamový list výukového materiálu</vt:lpstr>
      <vt:lpstr>Prověrka na počítání s kombinacemi</vt:lpstr>
      <vt:lpstr>Prověrka  na počítání s kombinacemi</vt:lpstr>
      <vt:lpstr>Prověrka  na počítání s kombinacemi</vt:lpstr>
      <vt:lpstr>Prověrka  na počítání s kombinacemi</vt:lpstr>
      <vt:lpstr>Prověrka  na počítání s kombinacemi</vt:lpstr>
      <vt:lpstr>Prověrka  na počítání s kombinacemi</vt:lpstr>
      <vt:lpstr>Prověrka  na počítání s kombinacemi</vt:lpstr>
      <vt:lpstr>Prověrka  na počítání s kombinacemi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653</cp:revision>
  <dcterms:created xsi:type="dcterms:W3CDTF">2010-05-23T14:28:12Z</dcterms:created>
  <dcterms:modified xsi:type="dcterms:W3CDTF">2014-03-03T10:04:55Z</dcterms:modified>
</cp:coreProperties>
</file>