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70" r:id="rId5"/>
    <p:sldId id="271" r:id="rId6"/>
    <p:sldId id="274" r:id="rId7"/>
    <p:sldId id="273" r:id="rId8"/>
    <p:sldId id="267" r:id="rId9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6600"/>
    <a:srgbClr val="422C16"/>
    <a:srgbClr val="0C788E"/>
    <a:srgbClr val="025198"/>
    <a:srgbClr val="1C1C1C"/>
    <a:srgbClr val="3366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52" autoAdjust="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5D7B9-8175-43D9-9C74-AAA44CC51D9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5051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C7864-2AB1-4D7C-91C8-4D59759FCC3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1919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E2539-992A-4584-8B83-0E8F492D4C4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837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4CBB3-6E16-453D-A42E-256F9692B74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5105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92543-4DCE-423B-A4AB-F48DC2DF3AC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66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A187-4B10-440C-941B-C0C047607C6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3848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1B6EF-0F6E-477F-BAEE-606CBFFE2E8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697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BB773-013B-4794-A471-7BCE1DD0840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7217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22D61-7F5C-43BB-A54C-3C108072D80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000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0D052-763A-49BB-BFB4-23A3D110270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7118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DC901-87E3-4D3C-9A8A-FAB570A7BD2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6093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C628F6F-230B-49BD-8B0B-6A5ED575F58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3213100"/>
            <a:ext cx="7772400" cy="969963"/>
          </a:xfrm>
        </p:spPr>
        <p:txBody>
          <a:bodyPr/>
          <a:lstStyle/>
          <a:p>
            <a:pPr eaLnBrk="1" hangingPunct="1"/>
            <a:r>
              <a:rPr lang="cs-CZ" sz="4500" dirty="0" smtClean="0"/>
              <a:t>Kombinace </a:t>
            </a:r>
            <a:r>
              <a:rPr lang="cs-CZ" sz="4500" dirty="0"/>
              <a:t>s</a:t>
            </a:r>
            <a:r>
              <a:rPr lang="cs-CZ" sz="4500" dirty="0" smtClean="0"/>
              <a:t> opakováním</a:t>
            </a:r>
          </a:p>
        </p:txBody>
      </p:sp>
      <p:pic>
        <p:nvPicPr>
          <p:cNvPr id="2051" name="Obráze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115888"/>
            <a:ext cx="6083300" cy="14843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1800" b="1" dirty="0" smtClean="0">
                <a:latin typeface="Calibri" panose="020F0502020204030204" pitchFamily="34" charset="0"/>
              </a:rPr>
              <a:t>VY_32_INOVACE_055_Matematika</a:t>
            </a:r>
            <a:endParaRPr lang="cs-CZ" sz="1800" b="1" dirty="0">
              <a:latin typeface="Calibri" panose="020F0502020204030204" pitchFamily="34" charset="0"/>
            </a:endParaRPr>
          </a:p>
        </p:txBody>
      </p:sp>
      <p:sp>
        <p:nvSpPr>
          <p:cNvPr id="2053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 dirty="0">
                <a:latin typeface="Calibri" panose="020F0502020204030204" pitchFamily="34" charset="0"/>
              </a:rPr>
              <a:t>Autor: Mgr. Radek </a:t>
            </a:r>
            <a:r>
              <a:rPr lang="cs-CZ" sz="1800" dirty="0" smtClean="0">
                <a:latin typeface="Calibri" panose="020F0502020204030204" pitchFamily="34" charset="0"/>
              </a:rPr>
              <a:t>Vymlátil</a:t>
            </a:r>
            <a:endParaRPr lang="cs-CZ" sz="1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400" b="1" smtClean="0">
                <a:solidFill>
                  <a:schemeClr val="bg1"/>
                </a:solidFill>
              </a:rPr>
              <a:t>Záznamový list výukového materiálu</a:t>
            </a:r>
            <a:endParaRPr lang="cs-CZ" sz="2400" smtClean="0">
              <a:solidFill>
                <a:schemeClr val="bg1"/>
              </a:solidFill>
            </a:endParaRPr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77496508"/>
              </p:ext>
            </p:extLst>
          </p:nvPr>
        </p:nvGraphicFramePr>
        <p:xfrm>
          <a:off x="1258888" y="1844675"/>
          <a:ext cx="7427912" cy="4815084"/>
        </p:xfrm>
        <a:graphic>
          <a:graphicData uri="http://schemas.openxmlformats.org/drawingml/2006/table">
            <a:tbl>
              <a:tblPr/>
              <a:tblGrid>
                <a:gridCol w="2674937"/>
                <a:gridCol w="4752975"/>
              </a:tblGrid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CZ.1.07/1.5.00/34.0033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Inovace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Kombinace s opakováním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VY_32_INOVACE_055_Matematika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64-41-L/51 Podnikání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Přírodovědné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druhý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Mgr. Radek Vymlátil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20. 12.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Definice kombinací s opakováním, vzorec pro výpočet, řešení příkladů pomocí vzorce.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79388" y="1989139"/>
            <a:ext cx="5400675" cy="2015926"/>
          </a:xfrm>
        </p:spPr>
        <p:txBody>
          <a:bodyPr anchor="ctr"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Kombinace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>
                <a:solidFill>
                  <a:schemeClr val="bg1"/>
                </a:solidFill>
              </a:rPr>
              <a:t>s</a:t>
            </a:r>
            <a:r>
              <a:rPr lang="cs-CZ" sz="4500" b="1" dirty="0" smtClean="0">
                <a:solidFill>
                  <a:schemeClr val="bg1"/>
                </a:solidFill>
              </a:rPr>
              <a:t> opakováním</a:t>
            </a:r>
            <a:endParaRPr lang="es-ES" sz="4500" b="1" dirty="0" smtClean="0">
              <a:solidFill>
                <a:schemeClr val="bg1"/>
              </a:solidFill>
            </a:endParaRPr>
          </a:p>
        </p:txBody>
      </p:sp>
      <p:sp>
        <p:nvSpPr>
          <p:cNvPr id="4099" name="Rectangle 115"/>
          <p:cNvSpPr>
            <a:spLocks noGrp="1" noChangeArrowheads="1"/>
          </p:cNvSpPr>
          <p:nvPr>
            <p:ph type="subTitle" idx="1"/>
          </p:nvPr>
        </p:nvSpPr>
        <p:spPr>
          <a:xfrm>
            <a:off x="144463" y="6092825"/>
            <a:ext cx="3992562" cy="407988"/>
          </a:xfrm>
        </p:spPr>
        <p:txBody>
          <a:bodyPr/>
          <a:lstStyle/>
          <a:p>
            <a:pPr algn="l" eaLnBrk="1" hangingPunct="1"/>
            <a:r>
              <a:rPr lang="cs-CZ" sz="1800" smtClean="0">
                <a:solidFill>
                  <a:schemeClr val="bg1"/>
                </a:solidFill>
              </a:rPr>
              <a:t>Mgr. Radek Vymlátil</a:t>
            </a:r>
            <a:endParaRPr lang="es-ES" sz="1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/>
                  <a:t>Vzdělávací cíl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Naučit </a:t>
                </a:r>
                <a:r>
                  <a:rPr lang="cs-CZ" sz="1600" dirty="0"/>
                  <a:t>požívat vzorec pro zjednodušení výpočtu</a:t>
                </a:r>
                <a:r>
                  <a:rPr lang="cs-CZ" sz="1400" dirty="0"/>
                  <a:t>.</a:t>
                </a: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800" dirty="0"/>
              </a:p>
              <a:p>
                <a:r>
                  <a:rPr lang="cs-CZ" sz="1800" b="1" dirty="0" smtClean="0">
                    <a:solidFill>
                      <a:srgbClr val="FF0000"/>
                    </a:solidFill>
                  </a:rPr>
                  <a:t>Kombinací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k- té třídy z n prvků s opakováním rozumíme skupinu k různých prvků (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k-</a:t>
                </a:r>
                <a:r>
                  <a:rPr lang="cs-CZ" sz="1800" b="1" dirty="0" err="1" smtClean="0">
                    <a:solidFill>
                      <a:srgbClr val="FF0000"/>
                    </a:solidFill>
                  </a:rPr>
                  <a:t>tici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) vybraných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z n prvkové množiny M tak, že se v ní kterýkoliv prvek libovolněkrát opakuje a nezáleží na uspořádání prvků.</a:t>
                </a: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800" b="1" dirty="0">
                  <a:solidFill>
                    <a:srgbClr val="FF0000"/>
                  </a:solidFill>
                </a:endParaRPr>
              </a:p>
              <a:p>
                <a:pPr>
                  <a:spcBef>
                    <a:spcPts val="384"/>
                  </a:spcBef>
                </a:pPr>
                <a:r>
                  <a:rPr lang="cs-CZ" sz="1800" b="1" dirty="0">
                    <a:solidFill>
                      <a:srgbClr val="000099"/>
                    </a:solidFill>
                  </a:rPr>
                  <a:t>Platí vzorec:</a:t>
                </a:r>
              </a:p>
              <a:p>
                <a:pPr lvl="1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𝐤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𝐤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𝐤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, kde k, n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𝑵</m:t>
                    </m:r>
                  </m:oMath>
                </a14:m>
                <a:endParaRPr lang="cs-CZ" sz="1600" b="1" dirty="0">
                  <a:solidFill>
                    <a:srgbClr val="000099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:endParaRPr lang="cs-CZ" sz="800" b="1" dirty="0">
                  <a:solidFill>
                    <a:srgbClr val="000099"/>
                  </a:solidFill>
                </a:endParaRPr>
              </a:p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006600"/>
                    </a:solidFill>
                  </a:rPr>
                  <a:t>Například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budeme-li ze tří prvků (písmen 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a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, b, c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,) vytvářet dvojice, tedy kombinace druhé třídy ze tří prvků s opakování, pak jejich počet zjistíme ze vzorce:</a:t>
                </a: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𝟔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(</a:t>
                </a:r>
                <a:r>
                  <a:rPr lang="cs-CZ" sz="1600" b="1" dirty="0" err="1">
                    <a:solidFill>
                      <a:srgbClr val="006600"/>
                    </a:solidFill>
                  </a:rPr>
                  <a:t>aa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, ab, </a:t>
                </a:r>
                <a:r>
                  <a:rPr lang="cs-CZ" sz="1600" b="1" dirty="0" err="1">
                    <a:solidFill>
                      <a:srgbClr val="006600"/>
                    </a:solidFill>
                  </a:rPr>
                  <a:t>ac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, </a:t>
                </a:r>
                <a:r>
                  <a:rPr lang="cs-CZ" sz="1600" b="1" dirty="0" err="1">
                    <a:solidFill>
                      <a:srgbClr val="006600"/>
                    </a:solidFill>
                  </a:rPr>
                  <a:t>bb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, </a:t>
                </a:r>
                <a:r>
                  <a:rPr lang="cs-CZ" sz="1600" b="1" dirty="0" err="1">
                    <a:solidFill>
                      <a:srgbClr val="006600"/>
                    </a:solidFill>
                  </a:rPr>
                  <a:t>bc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, </a:t>
                </a:r>
                <a:r>
                  <a:rPr lang="cs-CZ" sz="1600" b="1" dirty="0" err="1">
                    <a:solidFill>
                      <a:srgbClr val="006600"/>
                    </a:solidFill>
                  </a:rPr>
                  <a:t>cc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)</a:t>
                </a:r>
                <a:endParaRPr lang="cs-CZ" sz="1600" b="1" dirty="0">
                  <a:solidFill>
                    <a:srgbClr val="0066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 r="-968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93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Kombinace </a:t>
            </a:r>
            <a:r>
              <a:rPr lang="cs-CZ" sz="4500" b="1" dirty="0">
                <a:solidFill>
                  <a:schemeClr val="bg1"/>
                </a:solidFill>
              </a:rPr>
              <a:t>s</a:t>
            </a:r>
            <a:r>
              <a:rPr lang="cs-CZ" sz="4500" b="1" dirty="0" smtClean="0">
                <a:solidFill>
                  <a:schemeClr val="bg1"/>
                </a:solidFill>
              </a:rPr>
              <a:t> opakováním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384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>
                    <a:solidFill>
                      <a:srgbClr val="FF0000"/>
                    </a:solidFill>
                  </a:rPr>
                  <a:t>Příklady k 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procvičení</a:t>
                </a:r>
              </a:p>
              <a:p>
                <a:pPr lvl="1"/>
                <a:r>
                  <a:rPr lang="cs-CZ" sz="1600" dirty="0" smtClean="0"/>
                  <a:t>Kolika </a:t>
                </a:r>
                <a:r>
                  <a:rPr lang="cs-CZ" sz="1600" dirty="0"/>
                  <a:t>způsoby můžeme v prodejně zakoupit sedm pohledů, mají-li čtyři různé pohledy v dostatečném množství?</a:t>
                </a:r>
              </a:p>
              <a:p>
                <a:pPr lvl="2"/>
                <a:r>
                  <a:rPr lang="cs-CZ" sz="1600" b="1" dirty="0" smtClean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𝟕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𝟕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𝟔𝟎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cs-CZ" sz="1600" b="1" dirty="0">
                  <a:solidFill>
                    <a:srgbClr val="000099"/>
                  </a:solidFill>
                </a:endParaRPr>
              </a:p>
              <a:p>
                <a:pPr lvl="1"/>
                <a:r>
                  <a:rPr lang="cs-CZ" sz="1600" dirty="0" smtClean="0"/>
                  <a:t>Kolik </a:t>
                </a:r>
                <a:r>
                  <a:rPr lang="cs-CZ" sz="1600" dirty="0"/>
                  <a:t>existuje způsobů uložení tří stejných kuliček do čtyř krabiček?</a:t>
                </a:r>
              </a:p>
              <a:p>
                <a:pPr lvl="2"/>
                <a:r>
                  <a:rPr lang="cs-CZ" sz="1600" b="1" dirty="0" smtClean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𝟐𝟎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)</a:t>
                </a:r>
              </a:p>
              <a:p>
                <a:pPr lvl="1"/>
                <a:r>
                  <a:rPr lang="cs-CZ" sz="1600" dirty="0" smtClean="0"/>
                  <a:t>Kolika </a:t>
                </a:r>
                <a:r>
                  <a:rPr lang="cs-CZ" sz="1600" dirty="0"/>
                  <a:t>způsoby můžeme rozdělit pět žvýkaček mezi tři děti?</a:t>
                </a:r>
              </a:p>
              <a:p>
                <a:pPr lvl="2"/>
                <a:r>
                  <a:rPr lang="cs-CZ" sz="1600" b="1" dirty="0" smtClean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𝟕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𝟕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𝟐𝟏</m:t>
                    </m:r>
                  </m:oMath>
                </a14:m>
                <a:r>
                  <a:rPr lang="cs-CZ" sz="1600" b="1" dirty="0" smtClean="0">
                    <a:solidFill>
                      <a:srgbClr val="000099"/>
                    </a:solidFill>
                  </a:rPr>
                  <a:t>)</a:t>
                </a:r>
                <a:endParaRPr lang="cs-CZ" sz="16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 r="-24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93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Kombinace </a:t>
            </a:r>
            <a:r>
              <a:rPr lang="cs-CZ" sz="4500" b="1" dirty="0">
                <a:solidFill>
                  <a:schemeClr val="bg1"/>
                </a:solidFill>
              </a:rPr>
              <a:t>s</a:t>
            </a:r>
            <a:r>
              <a:rPr lang="cs-CZ" sz="4500" b="1" dirty="0" smtClean="0">
                <a:solidFill>
                  <a:schemeClr val="bg1"/>
                </a:solidFill>
              </a:rPr>
              <a:t> opakováním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623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Příklady k procvičení</a:t>
                </a:r>
              </a:p>
              <a:p>
                <a:pPr lvl="1"/>
                <a:r>
                  <a:rPr lang="cs-CZ" sz="1600" dirty="0"/>
                  <a:t>Klenotník vybírá do prstenu tři drahokamy. K dispozici má rubíny, smaragdy a safíry v dostatečném množství. Kolika způsoby může tento výběr provést, považujeme-li kameny téhož druhu za stejné?</a:t>
                </a:r>
              </a:p>
              <a:p>
                <a:pPr lvl="2"/>
                <a:r>
                  <a:rPr lang="cs-CZ" sz="1600" b="1" dirty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10)</a:t>
                </a:r>
              </a:p>
              <a:p>
                <a:pPr lvl="1"/>
                <a:r>
                  <a:rPr lang="cs-CZ" sz="1600" dirty="0"/>
                  <a:t>V obchodě mají tři druhy sirupu: jahodový, malinový a pomerančový. Určete počet všech možností nákupu pěti lahví sirupu v tomto obchodě?</a:t>
                </a:r>
              </a:p>
              <a:p>
                <a:pPr lvl="2"/>
                <a:r>
                  <a:rPr lang="cs-CZ" sz="1600" b="1" dirty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𝟕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𝟕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𝟐𝟏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)</a:t>
                </a:r>
              </a:p>
              <a:p>
                <a:pPr lvl="1"/>
                <a:r>
                  <a:rPr lang="cs-CZ" sz="1600" dirty="0" smtClean="0"/>
                  <a:t>Tři </a:t>
                </a:r>
                <a:r>
                  <a:rPr lang="cs-CZ" sz="1600" dirty="0"/>
                  <a:t>děvčata − Anna, Dana a Hana − se mají rozdělit o </a:t>
                </a:r>
                <a:r>
                  <a:rPr lang="cs-CZ" sz="1600" dirty="0" smtClean="0"/>
                  <a:t>pět </a:t>
                </a:r>
                <a:r>
                  <a:rPr lang="cs-CZ" sz="1600" dirty="0"/>
                  <a:t>stejných růží a </a:t>
                </a:r>
                <a:r>
                  <a:rPr lang="cs-CZ" sz="1600" dirty="0" smtClean="0"/>
                  <a:t>čtyři stejné tulipány. </a:t>
                </a:r>
                <a:r>
                  <a:rPr lang="cs-CZ" sz="1600" dirty="0"/>
                  <a:t>Kolika způsoby to lze provést?</a:t>
                </a:r>
              </a:p>
              <a:p>
                <a:pPr lvl="2"/>
                <a:r>
                  <a:rPr lang="cs-CZ" sz="1600" b="1" dirty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e>
                    </m:d>
                    <m:r>
                      <a:rPr lang="cs-CZ" sz="1600" b="1" i="1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600" b="1" i="1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𝟕</m:t>
                            </m:r>
                          </m:num>
                          <m:den>
                            <m:r>
                              <a:rPr lang="cs-CZ" sz="1600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600" b="1" i="1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0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𝟕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 i="1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 i="1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𝟕𝟎𝟎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)</a:t>
                </a:r>
              </a:p>
              <a:p>
                <a:pPr marL="457200" lvl="1" indent="0">
                  <a:buNone/>
                </a:pPr>
                <a:endParaRPr lang="cs-CZ" sz="1600" b="1" dirty="0" smtClean="0">
                  <a:solidFill>
                    <a:srgbClr val="000099"/>
                  </a:solidFill>
                </a:endParaRPr>
              </a:p>
              <a:p>
                <a:pPr marL="0" indent="0">
                  <a:buNone/>
                </a:pPr>
                <a:endParaRPr lang="cs-CZ" sz="1600" dirty="0" smtClean="0"/>
              </a:p>
              <a:p>
                <a:pPr marL="0" indent="0">
                  <a:buNone/>
                </a:pPr>
                <a:endParaRPr lang="cs-CZ" sz="1600" dirty="0" smtClean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 r="-161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93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Kombinace </a:t>
            </a:r>
            <a:r>
              <a:rPr lang="cs-CZ" sz="4500" b="1" dirty="0">
                <a:solidFill>
                  <a:schemeClr val="bg1"/>
                </a:solidFill>
              </a:rPr>
              <a:t>s</a:t>
            </a:r>
            <a:r>
              <a:rPr lang="cs-CZ" sz="4500" b="1" dirty="0" smtClean="0">
                <a:solidFill>
                  <a:schemeClr val="bg1"/>
                </a:solidFill>
              </a:rPr>
              <a:t> opakováním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7485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500" b="1" dirty="0">
                <a:solidFill>
                  <a:schemeClr val="bg1"/>
                </a:solidFill>
              </a:rPr>
              <a:t>Kombinace s</a:t>
            </a:r>
            <a:r>
              <a:rPr lang="cs-CZ" sz="4500" b="1" dirty="0" smtClean="0">
                <a:solidFill>
                  <a:schemeClr val="bg1"/>
                </a:solidFill>
              </a:rPr>
              <a:t> opakováním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r>
                  <a:rPr lang="cs-CZ" sz="1800" b="1" dirty="0"/>
                  <a:t>Závěr</a:t>
                </a:r>
              </a:p>
              <a:p>
                <a:pPr marL="457200" lvl="1" indent="0">
                  <a:buNone/>
                </a:pPr>
                <a:r>
                  <a:rPr lang="cs-CZ" sz="1600" b="1" dirty="0">
                    <a:solidFill>
                      <a:srgbClr val="FF0000"/>
                    </a:solidFill>
                  </a:rPr>
                  <a:t>Domácí úkol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/>
                  <a:t>V cukrárně mají osm druhů zákusků v dostatečném množství. Kolika způsoby si můžeme zakoupit pět zákusků?</a:t>
                </a:r>
              </a:p>
              <a:p>
                <a:pPr marL="457200" lvl="1" indent="0">
                  <a:buNone/>
                </a:pPr>
                <a:r>
                  <a:rPr lang="cs-CZ" sz="1600" b="1" smtClean="0">
                    <a:solidFill>
                      <a:srgbClr val="006600"/>
                    </a:solidFill>
                  </a:rPr>
                  <a:t>	Řešení</a:t>
                </a:r>
                <a:endParaRPr lang="cs-CZ" sz="1600" b="1" dirty="0" smtClean="0">
                  <a:solidFill>
                    <a:srgbClr val="006600"/>
                  </a:solidFill>
                </a:endParaRPr>
              </a:p>
              <a:p>
                <a:pPr lvl="2"/>
                <a:r>
                  <a:rPr lang="cs-CZ" sz="1600" b="1" dirty="0">
                    <a:solidFill>
                      <a:srgbClr val="006600"/>
                    </a:solidFill>
                  </a:rPr>
                  <a:t>Prvků pro tvorbu skupin (různé zákusky) je osm, tedy n = 8. Zakoupená skupina zákusků jich má pět, takže tvoříme pětice, tedy k = 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5. Víme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, že budeme tvořit kombinace s opakováním.</a:t>
                </a:r>
              </a:p>
              <a:p>
                <a:pPr lvl="2"/>
                <a:r>
                  <a:rPr lang="cs-CZ" sz="1600" b="1" dirty="0" smtClean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𝟖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𝟏𝟏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𝟏𝟏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𝟗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𝟕𝟗𝟐</m:t>
                    </m:r>
                  </m:oMath>
                </a14:m>
                <a:r>
                  <a:rPr lang="cs-CZ" sz="1600" b="1" dirty="0" smtClean="0">
                    <a:solidFill>
                      <a:srgbClr val="000099"/>
                    </a:solidFill>
                  </a:rPr>
                  <a:t>)</a:t>
                </a:r>
                <a:endParaRPr lang="cs-CZ" sz="16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 l="-569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9941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773238"/>
            <a:ext cx="7561263" cy="47513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PORUBSKÁ, Dr. Edita, Doc. dr. František LAMOŠ, CSC., Prof. dr. Václav MEDEK, Dr. Anna REHÁKOVÁ, CSC. a Dr. Ivan TRENČANSKÝ, CSC. </a:t>
            </a:r>
            <a:r>
              <a:rPr lang="cs-CZ" sz="1200" i="1" dirty="0" smtClean="0"/>
              <a:t>Matematika pro SO3 a studijní obory SOU 8. část</a:t>
            </a:r>
            <a:r>
              <a:rPr lang="cs-CZ" sz="1200" dirty="0" smtClean="0"/>
              <a:t>. 2. vydání. Praha: Státní pedagogické nakladatelství, n. p., 1987, učebnice pro střední školy.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KUBEŠOVÁ, PaedDr. Naděžda a Mgr. Eva CIBULKOVÁ. </a:t>
            </a:r>
            <a:r>
              <a:rPr lang="cs-CZ" sz="1200" i="1" dirty="0" smtClean="0"/>
              <a:t>Matematika přehled středoškolského učiva</a:t>
            </a:r>
            <a:r>
              <a:rPr lang="cs-CZ" sz="1200" dirty="0" smtClean="0"/>
              <a:t>. 2. vyd. Třebíč: Petra Mrákotová, 2007, 239 s. Maturita (Petra Mrákotová). ISBN 978-808-6873-053. 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JIRÁSEK, DRSC., Doc. RNDr. František, Karel BRANIŠ, PhDr. Stanislav HORÁK a RNDr. Milan VACEK. </a:t>
            </a:r>
            <a:r>
              <a:rPr lang="cs-CZ" sz="1200" i="1" dirty="0" smtClean="0"/>
              <a:t>Sbírka úloh z matematiky: pro SOŠ a studijní obory SOU</a:t>
            </a:r>
            <a:r>
              <a:rPr lang="cs-CZ" sz="1200" dirty="0" smtClean="0"/>
              <a:t>. 1. vyd. Praha: Státní pedagogické nakladatelství, 1989, 479 s. Učebnice pro střední školy (Státní pedagogické nakladatelství). ISBN 80-042-1341-3</a:t>
            </a:r>
            <a:r>
              <a:rPr lang="cs-CZ" sz="1200" smtClean="0"/>
              <a:t>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Zdroje vlastní.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98107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Použité zdroje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4445</TotalTime>
  <Words>308</Words>
  <Application>Microsoft Office PowerPoint</Application>
  <PresentationFormat>Předvádění na obrazovce (4:3)</PresentationFormat>
  <Paragraphs>74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3" baseType="lpstr">
      <vt:lpstr>Arial</vt:lpstr>
      <vt:lpstr>Calibri</vt:lpstr>
      <vt:lpstr>Cambria Math</vt:lpstr>
      <vt:lpstr>Times New Roman</vt:lpstr>
      <vt:lpstr>Diseño predeterminado</vt:lpstr>
      <vt:lpstr>Kombinace s opakováním</vt:lpstr>
      <vt:lpstr>Záznamový list výukového materiálu</vt:lpstr>
      <vt:lpstr>Kombinace  s opakováním</vt:lpstr>
      <vt:lpstr>Prezentace aplikace PowerPoint</vt:lpstr>
      <vt:lpstr>Prezentace aplikace PowerPoint</vt:lpstr>
      <vt:lpstr>Prezentace aplikace PowerPoint</vt:lpstr>
      <vt:lpstr>Kombinace s opakováním</vt:lpstr>
      <vt:lpstr>Použité zdroje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Vymlátil</cp:lastModifiedBy>
  <cp:revision>630</cp:revision>
  <dcterms:created xsi:type="dcterms:W3CDTF">2010-05-23T14:28:12Z</dcterms:created>
  <dcterms:modified xsi:type="dcterms:W3CDTF">2014-03-03T10:03:53Z</dcterms:modified>
</cp:coreProperties>
</file>