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6" r:id="rId6"/>
    <p:sldId id="273" r:id="rId7"/>
    <p:sldId id="275" r:id="rId8"/>
    <p:sldId id="267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44003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Binomická věta </a:t>
            </a:r>
            <a:br>
              <a:rPr lang="cs-CZ" sz="4500" dirty="0" smtClean="0"/>
            </a:br>
            <a:r>
              <a:rPr lang="cs-CZ" sz="4500" dirty="0" smtClean="0"/>
              <a:t>(k-</a:t>
            </a:r>
            <a:r>
              <a:rPr lang="cs-CZ" sz="4500" dirty="0" err="1" smtClean="0"/>
              <a:t>tý</a:t>
            </a:r>
            <a:r>
              <a:rPr lang="cs-CZ" sz="4500" dirty="0" smtClean="0"/>
              <a:t> člen rozvoje)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VY_32_INOVACE_058_Matematika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167339"/>
              </p:ext>
            </p:extLst>
          </p:nvPr>
        </p:nvGraphicFramePr>
        <p:xfrm>
          <a:off x="1258888" y="1844675"/>
          <a:ext cx="7427912" cy="5060448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Binomická věta (k-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tý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člen rozvoje)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VY_32_INOVACE_058_Matematika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9. 1.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Vzorec pro k-</a:t>
                      </a:r>
                      <a:r>
                        <a:rPr kumimoji="0" lang="cs-CZ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tý</a:t>
                      </a: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člen rozvoje, umocňování dvojčlenů pomocí binomické věty – výpočty konkrétních členů </a:t>
                      </a:r>
                      <a:r>
                        <a:rPr kumimoji="0" lang="cs-CZ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 vzorce.</a:t>
                      </a:r>
                      <a:endParaRPr kumimoji="0" lang="cs-CZ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-25758" y="1989139"/>
            <a:ext cx="5749886" cy="1799901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Binomická věta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(k-</a:t>
            </a:r>
            <a:r>
              <a:rPr lang="cs-CZ" sz="4500" b="1" dirty="0" err="1" smtClean="0">
                <a:solidFill>
                  <a:schemeClr val="bg1"/>
                </a:solidFill>
              </a:rPr>
              <a:t>tý</a:t>
            </a:r>
            <a:r>
              <a:rPr lang="cs-CZ" sz="4500" b="1" dirty="0" smtClean="0">
                <a:solidFill>
                  <a:schemeClr val="bg1"/>
                </a:solidFill>
              </a:rPr>
              <a:t> člen rozvoje)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Zavést </a:t>
                </a:r>
                <a:r>
                  <a:rPr lang="cs-CZ" sz="1600" dirty="0"/>
                  <a:t>v povědomí tuto větu a naučit se </a:t>
                </a:r>
                <a:r>
                  <a:rPr lang="cs-CZ" sz="1600" dirty="0" smtClean="0"/>
                  <a:t>používat vzorce.</a:t>
                </a:r>
                <a:endParaRPr lang="cs-CZ" sz="800" dirty="0" smtClean="0"/>
              </a:p>
              <a:p>
                <a:endParaRPr lang="cs-CZ" sz="1400" b="1" dirty="0"/>
              </a:p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Binomická věta:</a:t>
                </a:r>
              </a:p>
              <a:p>
                <a:pPr marL="457200" lvl="1" indent="0">
                  <a:buNone/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Pro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libovolná a, b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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R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C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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n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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N platí: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 . . .  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endParaRPr lang="cs-CZ" sz="1600" b="1" u="sng" dirty="0" smtClean="0">
                  <a:solidFill>
                    <a:srgbClr val="FF0000"/>
                  </a:solidFill>
                </a:endParaRPr>
              </a:p>
              <a:p>
                <a:endParaRPr lang="cs-CZ" sz="1800" b="1" dirty="0" smtClean="0">
                  <a:solidFill>
                    <a:srgbClr val="FF0000"/>
                  </a:solidFill>
                </a:endParaRPr>
              </a:p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Vzorec pro k-</a:t>
                </a:r>
                <a:r>
                  <a:rPr lang="cs-CZ" sz="1800" b="1" dirty="0" err="1">
                    <a:solidFill>
                      <a:srgbClr val="FF0000"/>
                    </a:solidFill>
                  </a:rPr>
                  <a:t>tý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člen binomického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r>
                  <a:rPr lang="cs-CZ" sz="1800" b="1" dirty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cs-CZ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8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8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cs-CZ" sz="1800" b="1" dirty="0"/>
              </a:p>
              <a:p>
                <a:endParaRPr lang="cs-CZ" sz="1200" dirty="0"/>
              </a:p>
              <a:p>
                <a:pPr marL="457200" lvl="1" indent="0">
                  <a:buNone/>
                </a:pPr>
                <a:endParaRPr lang="cs-CZ" sz="1800" b="1" dirty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(k-</a:t>
            </a:r>
            <a:r>
              <a:rPr lang="cs-CZ" sz="4500" b="1" dirty="0" err="1" smtClean="0">
                <a:solidFill>
                  <a:schemeClr val="bg1"/>
                </a:solidFill>
              </a:rPr>
              <a:t>tý</a:t>
            </a:r>
            <a:r>
              <a:rPr lang="cs-CZ" sz="4500" b="1" dirty="0" smtClean="0">
                <a:solidFill>
                  <a:schemeClr val="bg1"/>
                </a:solidFill>
              </a:rPr>
              <a:t> člen rozvoje)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Vzorová ukázka řešení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Určete hodnotu čtvrtého členu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400" b="1" dirty="0" smtClean="0">
                    <a:solidFill>
                      <a:srgbClr val="006600"/>
                    </a:solidFill>
                  </a:rPr>
                  <a:t>a) Podle vzorce binomické věty </a:t>
                </a:r>
                <a:r>
                  <a:rPr lang="cs-CZ" sz="1400" b="1" dirty="0" smtClean="0">
                    <a:solidFill>
                      <a:srgbClr val="FF0000"/>
                    </a:solidFill>
                  </a:rPr>
                  <a:t>(označeno červeně)</a:t>
                </a:r>
                <a:endParaRPr lang="cs-CZ" sz="12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5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den>
                            </m:f>
                          </m:e>
                        </m:d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5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5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5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5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5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5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5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5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5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5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den>
                            </m:f>
                          </m:e>
                        </m:d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cs-CZ" sz="1500" b="1" i="1" dirty="0" smtClean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5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5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𝟑𝟐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5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5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5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cs-CZ" sz="1500" b="1" dirty="0" smtClean="0"/>
                  <a:t> </a:t>
                </a:r>
              </a:p>
              <a:p>
                <a:pPr marL="457200" lvl="1" indent="0">
                  <a:buNone/>
                </a:pPr>
                <a:endParaRPr lang="cs-CZ" sz="1400" b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400" b="1" dirty="0">
                    <a:solidFill>
                      <a:srgbClr val="006600"/>
                    </a:solidFill>
                  </a:rPr>
                  <a:t>b</a:t>
                </a:r>
                <a:r>
                  <a:rPr lang="cs-CZ" sz="1400" b="1" dirty="0" smtClean="0">
                    <a:solidFill>
                      <a:srgbClr val="006600"/>
                    </a:solidFill>
                  </a:rPr>
                  <a:t>) </a:t>
                </a:r>
                <a:r>
                  <a:rPr lang="cs-CZ" sz="1400" b="1" dirty="0">
                    <a:solidFill>
                      <a:srgbClr val="006600"/>
                    </a:solidFill>
                  </a:rPr>
                  <a:t>Podle </a:t>
                </a:r>
                <a:r>
                  <a:rPr lang="cs-CZ" sz="1400" b="1" dirty="0" smtClean="0">
                    <a:solidFill>
                      <a:srgbClr val="006600"/>
                    </a:solidFill>
                  </a:rPr>
                  <a:t>vzorce k-</a:t>
                </a:r>
                <a:r>
                  <a:rPr lang="cs-CZ" sz="1400" b="1" dirty="0" err="1" smtClean="0">
                    <a:solidFill>
                      <a:srgbClr val="006600"/>
                    </a:solidFill>
                  </a:rPr>
                  <a:t>tého</a:t>
                </a:r>
                <a:r>
                  <a:rPr lang="cs-CZ" sz="1400" b="1" dirty="0" smtClean="0">
                    <a:solidFill>
                      <a:srgbClr val="006600"/>
                    </a:solidFill>
                  </a:rPr>
                  <a:t> členu binomického rozvoje</a:t>
                </a:r>
                <a:endParaRPr lang="cs-CZ" sz="12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𝒌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𝒌𝒅𝒆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𝒌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600" b="1" i="1" smtClean="0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noBar"/>
                                    <m:ctrlPr>
                                      <a:rPr lang="cs-CZ" sz="1600" b="1" i="1">
                                        <a:solidFill>
                                          <a:srgbClr val="00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cs-CZ" sz="1600" b="1" i="1">
                                        <a:solidFill>
                                          <a:srgbClr val="00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cs-CZ" sz="1600" b="1" i="1" smtClean="0">
                                        <a:solidFill>
                                          <a:srgbClr val="0066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den>
                                </m:f>
                              </m:e>
                            </m:d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cs-CZ" sz="1600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p>
                        </m:sSup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(k-</a:t>
            </a:r>
            <a:r>
              <a:rPr lang="cs-CZ" sz="4500" b="1" dirty="0" err="1" smtClean="0">
                <a:solidFill>
                  <a:schemeClr val="bg1"/>
                </a:solidFill>
              </a:rPr>
              <a:t>tý</a:t>
            </a:r>
            <a:r>
              <a:rPr lang="cs-CZ" sz="4500" b="1" dirty="0" smtClean="0">
                <a:solidFill>
                  <a:schemeClr val="bg1"/>
                </a:solidFill>
              </a:rPr>
              <a:t> člen rozvoje)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5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Výpočty konkrétních členů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 binomického rozvoje: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/>
                  <a:t>Příklady </a:t>
                </a:r>
                <a:r>
                  <a:rPr lang="cs-CZ" sz="1600" b="1" dirty="0"/>
                  <a:t>k procvičení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/>
                  <a:t>Určete (vypočtěte):</a:t>
                </a:r>
                <a:endParaRPr lang="cs-CZ" sz="1600" b="1" dirty="0"/>
              </a:p>
              <a:p>
                <a:pPr lvl="1"/>
                <a:r>
                  <a:rPr lang="cs-CZ" sz="1600" b="1" dirty="0"/>
                  <a:t>a</a:t>
                </a:r>
                <a:r>
                  <a:rPr lang="cs-CZ" sz="1600" b="1" dirty="0" smtClean="0"/>
                  <a:t>) čtvrtý </a:t>
                </a:r>
                <a:r>
                  <a:rPr lang="cs-CZ" sz="1600" b="1" dirty="0"/>
                  <a:t>člen binomického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𝟕</m:t>
                        </m:r>
                      </m:sup>
                    </m:sSup>
                  </m:oMath>
                </a14:m>
                <a:endParaRPr lang="cs-CZ" sz="1600" b="1" dirty="0"/>
              </a:p>
              <a:p>
                <a:pPr lvl="1"/>
                <a:r>
                  <a:rPr lang="cs-CZ" sz="1600" b="1" dirty="0"/>
                  <a:t>b</a:t>
                </a:r>
                <a:r>
                  <a:rPr lang="cs-CZ" sz="1600" b="1" dirty="0" smtClean="0"/>
                  <a:t>) třetí </a:t>
                </a:r>
                <a:r>
                  <a:rPr lang="cs-CZ" sz="1600" b="1" dirty="0"/>
                  <a:t>člen binomického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endParaRPr lang="cs-CZ" sz="1600" b="1" dirty="0"/>
              </a:p>
              <a:p>
                <a:pPr lvl="1"/>
                <a:r>
                  <a:rPr lang="cs-CZ" sz="1600" b="1" dirty="0"/>
                  <a:t>c</a:t>
                </a:r>
                <a:r>
                  <a:rPr lang="cs-CZ" sz="1600" b="1" dirty="0" smtClean="0"/>
                  <a:t>) pátý </a:t>
                </a:r>
                <a:r>
                  <a:rPr lang="cs-CZ" sz="1600" b="1" dirty="0"/>
                  <a:t>člen binomického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cs-CZ" sz="1600" b="1" dirty="0"/>
              </a:p>
              <a:p>
                <a:r>
                  <a:rPr lang="cs-CZ" sz="1600" b="1" dirty="0"/>
                  <a:t> 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Vzorová 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ukázka 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řešení</a:t>
                </a:r>
              </a:p>
              <a:p>
                <a:pPr lvl="1"/>
                <a:r>
                  <a:rPr lang="cs-CZ" sz="1600" b="1" dirty="0" smtClean="0">
                    <a:solidFill>
                      <a:srgbClr val="006600"/>
                    </a:solidFill>
                  </a:rPr>
                  <a:t>b) vypočtěte třetí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člen binomického rozvoje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num>
                                <m:den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den>
                              </m:f>
                            </m:e>
                          </m:d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</m:num>
                            <m:den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</m:d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!.</m:t>
                          </m:r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𝟔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e>
                          </m:d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𝟏𝟓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(k-</a:t>
            </a:r>
            <a:r>
              <a:rPr lang="cs-CZ" sz="4500" b="1" dirty="0" err="1" smtClean="0">
                <a:solidFill>
                  <a:schemeClr val="bg1"/>
                </a:solidFill>
              </a:rPr>
              <a:t>tý</a:t>
            </a:r>
            <a:r>
              <a:rPr lang="cs-CZ" sz="4500" b="1" dirty="0" smtClean="0">
                <a:solidFill>
                  <a:schemeClr val="bg1"/>
                </a:solidFill>
              </a:rPr>
              <a:t> </a:t>
            </a:r>
            <a:r>
              <a:rPr lang="cs-CZ" sz="4500" b="1" smtClean="0">
                <a:solidFill>
                  <a:schemeClr val="bg1"/>
                </a:solidFill>
              </a:rPr>
              <a:t>člen rozvoje)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933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Určete </a:t>
                </a:r>
                <a:r>
                  <a:rPr lang="cs-CZ" sz="1600" b="1" dirty="0"/>
                  <a:t>hodnotu šestého členu výrazu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𝟖</m:t>
                        </m:r>
                      </m:sup>
                    </m:sSup>
                  </m:oMath>
                </a14:m>
                <a:r>
                  <a:rPr lang="cs-CZ" sz="1600" b="1" dirty="0"/>
                  <a:t>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cs-CZ" sz="1600" b="1" i="1" smtClean="0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𝟖</m:t>
                                  </m:r>
                                </m:num>
                                <m:den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den>
                              </m:f>
                            </m:e>
                          </m:d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</m:num>
                            <m:den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den>
                          </m:f>
                        </m:e>
                      </m:d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</m:d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e>
                          </m:d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!.</m:t>
                          </m:r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𝟖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  <m:t>𝟓</m:t>
                              </m:r>
                            </m:e>
                          </m:d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𝟐𝟒𝟑</m:t>
                          </m:r>
                        </m:e>
                      </m:d>
                    </m:oMath>
                  </m:oMathPara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𝟐𝟒𝟑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𝟓𝟔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𝟐𝟒𝟑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𝟏𝟎𝟖𝟖𝟔𝟒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Binomická věta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(k-</a:t>
            </a:r>
            <a:r>
              <a:rPr lang="cs-CZ" sz="4500" b="1" dirty="0" err="1" smtClean="0">
                <a:solidFill>
                  <a:schemeClr val="bg1"/>
                </a:solidFill>
              </a:rPr>
              <a:t>tý</a:t>
            </a:r>
            <a:r>
              <a:rPr lang="cs-CZ" sz="4500" b="1" dirty="0" smtClean="0">
                <a:solidFill>
                  <a:schemeClr val="bg1"/>
                </a:solidFill>
              </a:rPr>
              <a:t> člen rozvoje)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39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4752</TotalTime>
  <Words>334</Words>
  <Application>Microsoft Office PowerPoint</Application>
  <PresentationFormat>Předvádění na obrazovce (4:3)</PresentationFormat>
  <Paragraphs>84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Symbol</vt:lpstr>
      <vt:lpstr>Times New Roman</vt:lpstr>
      <vt:lpstr>Diseño predeterminado</vt:lpstr>
      <vt:lpstr>Binomická věta  (k-tý člen rozvoje)</vt:lpstr>
      <vt:lpstr>Záznamový list výukového materiálu</vt:lpstr>
      <vt:lpstr>Binomická věta (k-tý člen rozvoje)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687</cp:revision>
  <dcterms:created xsi:type="dcterms:W3CDTF">2010-05-23T14:28:12Z</dcterms:created>
  <dcterms:modified xsi:type="dcterms:W3CDTF">2014-03-03T10:06:58Z</dcterms:modified>
</cp:coreProperties>
</file>