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75" r:id="rId6"/>
    <p:sldId id="276" r:id="rId7"/>
    <p:sldId id="277" r:id="rId8"/>
    <p:sldId id="281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99C0F-45FF-4F58-8FA7-FACE1AA6651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168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1E0C0-CFF0-49ED-A87F-59305872AC6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98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2415-023F-4106-B8FC-1E33063D850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885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2B4FB-6D6A-4071-8E7F-AB278DDBE66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0732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474B6-64F3-4E50-81F6-4EBC823EEE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0626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200D2-71E5-4C1A-B1EE-3D134AEEC7B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5874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2F98C2-18AB-4D02-8404-00E75F63AAE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5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49705-11FA-41E1-9483-DA3B7FFD9FA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9485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A4098-FB58-4CDB-A8CB-60BE35C950A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13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381144-208F-4701-BA37-AB5E2694E77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06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DD28-0EDA-4751-9CF6-829D87F56EB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671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3A70999-01AF-40E4-9A17-E09895CF098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73424"/>
            <a:ext cx="7772400" cy="1379711"/>
          </a:xfrm>
        </p:spPr>
        <p:txBody>
          <a:bodyPr/>
          <a:lstStyle/>
          <a:p>
            <a:pPr eaLnBrk="1" hangingPunct="1"/>
            <a:r>
              <a:rPr lang="cs-CZ" sz="4500" dirty="0" smtClean="0"/>
              <a:t>Faktoriál a jeho vlastnosti (výrazy)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>
                <a:latin typeface="Calibri" panose="020F0502020204030204" pitchFamily="34" charset="0"/>
              </a:rPr>
              <a:t>VY_32_INOVACE_042_Matematika</a:t>
            </a: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dirty="0" smtClean="0">
                <a:solidFill>
                  <a:schemeClr val="bg1"/>
                </a:solidFill>
              </a:rPr>
              <a:t>Záznamový list výukového materiálu</a:t>
            </a:r>
            <a:endParaRPr lang="cs-CZ" sz="2400" dirty="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7710909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Faktoriál a jeho vlastnosti (výrazy)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VY_32_INOVACE_042_Matematika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faktoriálu, vlastnosti faktoriálu, počítání s faktoriálem – výpočty hodnot a úpravy výrazů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5400675" cy="216006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Faktoriál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a jeho vlastnosti (výrazy)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367879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Faktoriál a jeho 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(výrazy)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705725" cy="4751387"/>
          </a:xfrm>
        </p:spPr>
        <p:txBody>
          <a:bodyPr/>
          <a:lstStyle/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/>
              <a:t>Vzdělávací cíl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/>
              <a:t>Zavést a osvojit si symbol n</a:t>
            </a:r>
            <a:r>
              <a:rPr lang="cs-CZ" sz="1600" dirty="0" smtClean="0"/>
              <a:t>!.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 smtClean="0"/>
              <a:t>Naučit </a:t>
            </a:r>
            <a:r>
              <a:rPr lang="cs-CZ" sz="1600" dirty="0"/>
              <a:t>se počítání s faktoriálem</a:t>
            </a:r>
            <a:r>
              <a:rPr lang="cs-CZ" sz="1600" dirty="0" smtClean="0"/>
              <a:t>.</a:t>
            </a:r>
          </a:p>
          <a:p>
            <a:pPr marL="0" indent="0">
              <a:spcBef>
                <a:spcPts val="384"/>
              </a:spcBef>
              <a:buFontTx/>
              <a:buNone/>
              <a:defRPr/>
            </a:pPr>
            <a:endParaRPr lang="cs-CZ" sz="800" dirty="0"/>
          </a:p>
          <a:p>
            <a:pPr>
              <a:spcBef>
                <a:spcPts val="384"/>
              </a:spcBef>
              <a:defRPr/>
            </a:pPr>
            <a:r>
              <a:rPr lang="cs-CZ" sz="1800" b="1" dirty="0">
                <a:solidFill>
                  <a:srgbClr val="FF0000"/>
                </a:solidFill>
              </a:rPr>
              <a:t>n-faktoriálem, neboli faktoriálem n čísel rozumíme symbol n!, kde </a:t>
            </a:r>
            <a:r>
              <a:rPr lang="cs-CZ" sz="1800" b="1" dirty="0" err="1">
                <a:solidFill>
                  <a:srgbClr val="FF0000"/>
                </a:solidFill>
              </a:rPr>
              <a:t>n</a:t>
            </a:r>
            <a:r>
              <a:rPr lang="cs-CZ" sz="1800" b="1" dirty="0" err="1">
                <a:solidFill>
                  <a:srgbClr val="FF0000"/>
                </a:solidFill>
                <a:sym typeface="Symbol" panose="05050102010706020507" pitchFamily="18" charset="2"/>
              </a:rPr>
              <a:t></a:t>
            </a:r>
            <a:r>
              <a:rPr lang="cs-CZ" sz="1800" b="1" dirty="0" err="1">
                <a:solidFill>
                  <a:srgbClr val="FF0000"/>
                </a:solidFill>
              </a:rPr>
              <a:t>N</a:t>
            </a:r>
            <a:r>
              <a:rPr lang="cs-CZ" sz="1800" b="1" dirty="0">
                <a:solidFill>
                  <a:srgbClr val="FF0000"/>
                </a:solidFill>
              </a:rPr>
              <a:t> (množina přirozených čísel) a n! znamená součin n čísel ve vzorci (vztahu</a:t>
            </a:r>
            <a:r>
              <a:rPr lang="cs-CZ" sz="1800" b="1" dirty="0" smtClean="0">
                <a:solidFill>
                  <a:srgbClr val="FF0000"/>
                </a:solidFill>
              </a:rPr>
              <a:t>):</a:t>
            </a:r>
            <a:endParaRPr lang="cs-CZ" sz="1800" b="1" dirty="0">
              <a:solidFill>
                <a:srgbClr val="FF0000"/>
              </a:solidFill>
            </a:endParaRPr>
          </a:p>
          <a:p>
            <a:pPr lvl="1">
              <a:spcBef>
                <a:spcPts val="384"/>
              </a:spcBef>
              <a:defRPr/>
            </a:pPr>
            <a:r>
              <a:rPr lang="cs-CZ" sz="1800" b="1" dirty="0">
                <a:solidFill>
                  <a:srgbClr val="000099"/>
                </a:solidFill>
              </a:rPr>
              <a:t>n! = n.(n-1).(n-2).(n-3</a:t>
            </a:r>
            <a:r>
              <a:rPr lang="cs-CZ" sz="1800" b="1" dirty="0" smtClean="0">
                <a:solidFill>
                  <a:srgbClr val="000099"/>
                </a:solidFill>
              </a:rPr>
              <a:t>).(n-4). ….. .3.2.1</a:t>
            </a:r>
            <a:endParaRPr lang="cs-CZ" sz="1800" b="1" dirty="0">
              <a:solidFill>
                <a:srgbClr val="000099"/>
              </a:solidFill>
            </a:endParaRPr>
          </a:p>
          <a:p>
            <a:pPr>
              <a:spcBef>
                <a:spcPts val="384"/>
              </a:spcBef>
              <a:defRPr/>
            </a:pPr>
            <a:endParaRPr lang="cs-CZ" sz="800" dirty="0"/>
          </a:p>
          <a:p>
            <a:pPr>
              <a:spcBef>
                <a:spcPts val="384"/>
              </a:spcBef>
              <a:defRPr/>
            </a:pPr>
            <a:r>
              <a:rPr lang="cs-CZ" sz="1800" b="1" dirty="0" smtClean="0">
                <a:solidFill>
                  <a:srgbClr val="006600"/>
                </a:solidFill>
              </a:rPr>
              <a:t>Například </a:t>
            </a:r>
          </a:p>
          <a:p>
            <a:pPr lvl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4</a:t>
            </a:r>
            <a:r>
              <a:rPr lang="cs-CZ" sz="1600" b="1" dirty="0">
                <a:solidFill>
                  <a:srgbClr val="006600"/>
                </a:solidFill>
              </a:rPr>
              <a:t>! = </a:t>
            </a:r>
            <a:r>
              <a:rPr lang="cs-CZ" sz="1600" b="1" dirty="0" smtClean="0">
                <a:solidFill>
                  <a:srgbClr val="006600"/>
                </a:solidFill>
              </a:rPr>
              <a:t>4.3.2.1, takže hodnota </a:t>
            </a:r>
            <a:r>
              <a:rPr lang="cs-CZ" sz="1600" b="1" dirty="0">
                <a:solidFill>
                  <a:srgbClr val="006600"/>
                </a:solidFill>
              </a:rPr>
              <a:t>4! = 24.</a:t>
            </a:r>
          </a:p>
          <a:p>
            <a:pPr marL="0" indent="0" eaLnBrk="1" hangingPunct="1">
              <a:spcBef>
                <a:spcPts val="384"/>
              </a:spcBef>
              <a:buFontTx/>
              <a:buNone/>
              <a:defRPr/>
            </a:pPr>
            <a:endParaRPr lang="cs-CZ" sz="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(výrazy)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Vlastnosti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Platí:		</a:t>
                </a:r>
                <a:r>
                  <a:rPr lang="cs-CZ" sz="1600" dirty="0" smtClean="0"/>
                  <a:t>0</a:t>
                </a:r>
                <a:r>
                  <a:rPr lang="cs-CZ" sz="1600" dirty="0"/>
                  <a:t>! = 1, 1! = 1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Lze zapisovat:	</a:t>
                </a:r>
                <a:r>
                  <a:rPr lang="cs-CZ" sz="1600" dirty="0" smtClean="0"/>
                  <a:t>n</a:t>
                </a:r>
                <a:r>
                  <a:rPr lang="cs-CZ" sz="1600" dirty="0"/>
                  <a:t>! = n.(n-1)!, nebo n! = n.(n-1).(n-2)! </a:t>
                </a:r>
                <a:r>
                  <a:rPr lang="cs-CZ" sz="1600" dirty="0" smtClean="0"/>
                  <a:t>apod.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/>
                  <a:t>			(</a:t>
                </a:r>
                <a:r>
                  <a:rPr lang="cs-CZ" sz="1600" dirty="0"/>
                  <a:t>n+1)! = (n+1).n.(n-1)! aj.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/>
                  <a:t>			(</a:t>
                </a:r>
                <a:r>
                  <a:rPr lang="cs-CZ" sz="1600" dirty="0"/>
                  <a:t>n-2)! = (n-2).(n-1).(n-3).(n-4)! aj.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Výpočty s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faktoriálem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Příklady k procvičení</a:t>
                </a: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/>
                  <a:t>Vypočtěte</a:t>
                </a:r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a) 5! + 3! – 4!		</a:t>
                </a:r>
                <a:r>
                  <a:rPr lang="cs-CZ" sz="1600" b="1" dirty="0" smtClean="0"/>
                  <a:t>b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c)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/>
                  <a:t>		</a:t>
                </a:r>
                <a:r>
                  <a:rPr lang="cs-CZ" sz="1600" b="1" dirty="0" smtClean="0"/>
                  <a:t>d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e)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/>
                  <a:t>		</a:t>
                </a:r>
                <a:r>
                  <a:rPr lang="cs-CZ" sz="1600" b="1" dirty="0" smtClean="0"/>
                  <a:t>f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1577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vlastnosti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Vzorové ukázky řešení</a:t>
                </a:r>
                <a:endParaRPr lang="cs-CZ" sz="1800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b)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𝟐𝟔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d)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𝟏𝟒𝟎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Úpravy výrazů s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faktoriálem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Příklady k procvičení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/>
                  <a:t>Upravte </a:t>
                </a:r>
                <a:r>
                  <a:rPr lang="cs-CZ" sz="1600" b="1" dirty="0"/>
                  <a:t>(zjednodušte) a stanovte pro jaké hodnoty n má výraz smysl.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a)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/>
                  <a:t>		</a:t>
                </a:r>
                <a:r>
                  <a:rPr lang="cs-CZ" sz="1600" b="1" dirty="0" smtClean="0"/>
                  <a:t>	b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c)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/>
                  <a:t>		d)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e)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/>
                  <a:t>			</a:t>
                </a:r>
                <a:r>
                  <a:rPr lang="cs-CZ" sz="1600" b="1" dirty="0" smtClean="0"/>
                  <a:t>f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g)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𝟗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/>
                  <a:t>		h)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129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(výrazy)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844824"/>
                <a:ext cx="7499176" cy="4680520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Vzorové ukázky řešení</a:t>
                </a:r>
                <a:endParaRPr lang="cs-CZ" sz="1800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e)</a:t>
                </a:r>
                <a14:m>
                  <m:oMath xmlns:m="http://schemas.openxmlformats.org/officeDocument/2006/math"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!−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  <m:sup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e>
                      <m:sup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Podmínka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	</a:t>
                </a:r>
                <a14:m>
                  <m:oMath xmlns:m="http://schemas.openxmlformats.org/officeDocument/2006/math"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𝐩𝐚𝐤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f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) </a:t>
                </a:r>
                <a14:m>
                  <m:oMath xmlns:m="http://schemas.openxmlformats.org/officeDocument/2006/math"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Podmínka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	</a:t>
                </a:r>
                <a14:m>
                  <m:oMath xmlns:m="http://schemas.openxmlformats.org/officeDocument/2006/math"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𝐩𝐚𝐤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𝐧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≥−</m:t>
                    </m:r>
                    <m:r>
                      <a:rPr lang="cs-CZ" sz="1600" b="1" i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844824"/>
                <a:ext cx="7499176" cy="4680520"/>
              </a:xfrm>
              <a:blipFill rotWithShape="0">
                <a:blip r:embed="rId2"/>
                <a:stretch>
                  <a:fillRect l="-569" t="-7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09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Faktoriál a jeho </a:t>
            </a:r>
            <a:r>
              <a:rPr lang="cs-CZ" sz="4500" b="1" dirty="0" smtClean="0">
                <a:solidFill>
                  <a:schemeClr val="bg1"/>
                </a:solidFill>
              </a:rPr>
              <a:t>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(výrazy)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/>
                  <a:t>Závěr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Vypočtěte</a:t>
                </a:r>
                <a:r>
                  <a:rPr lang="cs-CZ" sz="1600" b="1" dirty="0" smtClean="0">
                    <a:solidFill>
                      <a:schemeClr val="tx1"/>
                    </a:solidFill>
                  </a:rPr>
                  <a:t>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Řešení: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56 + 40 = 96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Upravte výraz </a:t>
                </a:r>
                <a:r>
                  <a:rPr lang="cs-CZ" sz="1600" b="1" dirty="0"/>
                  <a:t>a stanovte, pro která n má výraz smysl:  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!.(</m:t>
                        </m:r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Řešení: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Podmínka: n – 3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𝐩𝐚𝐤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4923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4309</TotalTime>
  <Words>334</Words>
  <Application>Microsoft Office PowerPoint</Application>
  <PresentationFormat>Předvádění na obrazovce (4:3)</PresentationFormat>
  <Paragraphs>91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Symbol</vt:lpstr>
      <vt:lpstr>Times New Roman</vt:lpstr>
      <vt:lpstr>Diseño predeterminado</vt:lpstr>
      <vt:lpstr>Faktoriál a jeho vlastnosti (výrazy)</vt:lpstr>
      <vt:lpstr>Záznamový list výukového materiálu</vt:lpstr>
      <vt:lpstr>Faktoriál  a jeho vlastnosti (výrazy)</vt:lpstr>
      <vt:lpstr>Faktoriál a jeho vlastnosti (výrazy)</vt:lpstr>
      <vt:lpstr>Faktoriál a jeho vlastnosti (výrazy)</vt:lpstr>
      <vt:lpstr>Faktoriál a jeho vlastnosti</vt:lpstr>
      <vt:lpstr>Faktoriál a jeho vlastnosti (výrazy)</vt:lpstr>
      <vt:lpstr>Faktoriál a jeho vlastnosti (výrazy)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619</cp:revision>
  <dcterms:created xsi:type="dcterms:W3CDTF">2010-05-23T14:28:12Z</dcterms:created>
  <dcterms:modified xsi:type="dcterms:W3CDTF">2014-03-03T09:24:38Z</dcterms:modified>
</cp:coreProperties>
</file>