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73" r:id="rId5"/>
    <p:sldId id="274" r:id="rId6"/>
    <p:sldId id="275" r:id="rId7"/>
    <p:sldId id="278" r:id="rId8"/>
    <p:sldId id="277" r:id="rId9"/>
    <p:sldId id="267" r:id="rId10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6600"/>
    <a:srgbClr val="422C16"/>
    <a:srgbClr val="0C788E"/>
    <a:srgbClr val="025198"/>
    <a:srgbClr val="1C1C1C"/>
    <a:srgbClr val="3366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09" autoAdjust="0"/>
    <p:restoredTop sz="94652" autoAdjust="0"/>
  </p:normalViewPr>
  <p:slideViewPr>
    <p:cSldViewPr>
      <p:cViewPr varScale="1">
        <p:scale>
          <a:sx n="74" d="100"/>
          <a:sy n="74" d="100"/>
        </p:scale>
        <p:origin x="105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5D7B9-8175-43D9-9C74-AAA44CC51D9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505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C7864-2AB1-4D7C-91C8-4D59759FCC3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1919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E2539-992A-4584-8B83-0E8F492D4C4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837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4CBB3-6E16-453D-A42E-256F9692B74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5105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92543-4DCE-423B-A4AB-F48DC2DF3AC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66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A187-4B10-440C-941B-C0C047607C6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3848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1B6EF-0F6E-477F-BAEE-606CBFFE2E8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697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BB773-013B-4794-A471-7BCE1DD0840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7217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22D61-7F5C-43BB-A54C-3C108072D80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000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0D052-763A-49BB-BFB4-23A3D110270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711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DC901-87E3-4D3C-9A8A-FAB570A7BD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6093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C628F6F-230B-49BD-8B0B-6A5ED575F58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3213100"/>
            <a:ext cx="7772400" cy="830263"/>
          </a:xfrm>
        </p:spPr>
        <p:txBody>
          <a:bodyPr/>
          <a:lstStyle/>
          <a:p>
            <a:pPr eaLnBrk="1" hangingPunct="1"/>
            <a:r>
              <a:rPr lang="cs-CZ" sz="4500" dirty="0" smtClean="0"/>
              <a:t>Permutace </a:t>
            </a:r>
            <a:r>
              <a:rPr lang="cs-CZ" sz="4500" dirty="0"/>
              <a:t>s</a:t>
            </a:r>
            <a:r>
              <a:rPr lang="cs-CZ" sz="4500" dirty="0" smtClean="0"/>
              <a:t> opakováním</a:t>
            </a:r>
          </a:p>
        </p:txBody>
      </p:sp>
      <p:pic>
        <p:nvPicPr>
          <p:cNvPr id="2051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15888"/>
            <a:ext cx="6083300" cy="1484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800" b="1" dirty="0" smtClean="0">
                <a:latin typeface="Calibri" panose="020F0502020204030204" pitchFamily="34" charset="0"/>
              </a:rPr>
              <a:t>VY_32_INOVACE_049_Matematika</a:t>
            </a:r>
            <a:endParaRPr lang="cs-CZ" sz="1800" b="1" dirty="0">
              <a:latin typeface="Calibri" panose="020F0502020204030204" pitchFamily="34" charset="0"/>
            </a:endParaRPr>
          </a:p>
        </p:txBody>
      </p:sp>
      <p:sp>
        <p:nvSpPr>
          <p:cNvPr id="2053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dirty="0">
                <a:latin typeface="Calibri" panose="020F0502020204030204" pitchFamily="34" charset="0"/>
              </a:rPr>
              <a:t>Autor: Mgr. Radek </a:t>
            </a:r>
            <a:r>
              <a:rPr lang="cs-CZ" sz="1800" dirty="0" smtClean="0">
                <a:latin typeface="Calibri" panose="020F0502020204030204" pitchFamily="34" charset="0"/>
              </a:rPr>
              <a:t>Vymlátil</a:t>
            </a:r>
            <a:endParaRPr lang="cs-CZ" sz="1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400" b="1" smtClean="0">
                <a:solidFill>
                  <a:schemeClr val="bg1"/>
                </a:solidFill>
              </a:rPr>
              <a:t>Záznamový list výukového materiálu</a:t>
            </a:r>
            <a:endParaRPr lang="cs-CZ" sz="2400" smtClean="0">
              <a:solidFill>
                <a:schemeClr val="bg1"/>
              </a:solidFill>
            </a:endParaRPr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2782018"/>
              </p:ext>
            </p:extLst>
          </p:nvPr>
        </p:nvGraphicFramePr>
        <p:xfrm>
          <a:off x="1258888" y="1844675"/>
          <a:ext cx="7427912" cy="4815084"/>
        </p:xfrm>
        <a:graphic>
          <a:graphicData uri="http://schemas.openxmlformats.org/drawingml/2006/table">
            <a:tbl>
              <a:tblPr/>
              <a:tblGrid>
                <a:gridCol w="2674937"/>
                <a:gridCol w="4752975"/>
              </a:tblGrid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CZ.1.07/1.5.00/34.0033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Inovace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Permutace s opakováním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VY_32_INOVACE_049_Matematika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64-41-L/51 Podnikání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Přírodovědné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druhý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Radek Vymlátil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5. 12.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Definice permutací s opakováním, vzorec pro výpočet, řešení příkladů pomocí vzorce.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79388" y="1989139"/>
            <a:ext cx="5400675" cy="2015926"/>
          </a:xfrm>
        </p:spPr>
        <p:txBody>
          <a:bodyPr anchor="ctr"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Permutace </a:t>
            </a:r>
            <a:br>
              <a:rPr lang="cs-CZ" sz="4500" b="1" dirty="0" smtClean="0">
                <a:solidFill>
                  <a:schemeClr val="bg1"/>
                </a:solidFill>
              </a:rPr>
            </a:br>
            <a:r>
              <a:rPr lang="cs-CZ" sz="4500" b="1" dirty="0" smtClean="0">
                <a:solidFill>
                  <a:schemeClr val="bg1"/>
                </a:solidFill>
              </a:rPr>
              <a:t>s opakováním</a:t>
            </a:r>
            <a:endParaRPr lang="es-ES" sz="4500" b="1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144463" y="6092825"/>
            <a:ext cx="3992562" cy="407988"/>
          </a:xfrm>
        </p:spPr>
        <p:txBody>
          <a:bodyPr/>
          <a:lstStyle/>
          <a:p>
            <a:pPr algn="l" eaLnBrk="1" hangingPunct="1"/>
            <a:r>
              <a:rPr lang="cs-CZ" sz="1800" smtClean="0">
                <a:solidFill>
                  <a:schemeClr val="bg1"/>
                </a:solidFill>
              </a:rPr>
              <a:t>Mgr. Radek Vymlátil</a:t>
            </a:r>
            <a:endParaRPr lang="es-ES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/>
                  <a:t>Vzdělávací cíl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Naučit </a:t>
                </a:r>
                <a:r>
                  <a:rPr lang="cs-CZ" sz="1600" dirty="0"/>
                  <a:t>požívat vzorec pro zjednodušení </a:t>
                </a:r>
                <a:r>
                  <a:rPr lang="cs-CZ" sz="1600" dirty="0" smtClean="0"/>
                  <a:t>výpočtu.</a:t>
                </a:r>
              </a:p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Permutací (z) r prvků s opakováním rozumíme uspořádanou skupinu r prvků (r-</a:t>
                </a:r>
                <a:r>
                  <a:rPr lang="cs-CZ" sz="1800" b="1" dirty="0" err="1" smtClean="0">
                    <a:solidFill>
                      <a:srgbClr val="FF0000"/>
                    </a:solidFill>
                  </a:rPr>
                  <a:t>tici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) vybraných z n prvkové množiny M, kde 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FF0000"/>
                    </a:solidFill>
                  </a:rPr>
                  <a:t>r</a:t>
                </a:r>
                <a:r>
                  <a:rPr lang="cs-CZ" sz="1600" b="1" baseline="-25000" dirty="0" smtClean="0">
                    <a:solidFill>
                      <a:srgbClr val="FF0000"/>
                    </a:solidFill>
                  </a:rPr>
                  <a:t>1</a:t>
                </a:r>
                <a:r>
                  <a:rPr lang="cs-CZ" sz="1600" b="1" dirty="0" smtClean="0">
                    <a:solidFill>
                      <a:srgbClr val="FF0000"/>
                    </a:solidFill>
                  </a:rPr>
                  <a:t> je počtem prvků 1. druhu,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FF0000"/>
                    </a:solidFill>
                  </a:rPr>
                  <a:t>r</a:t>
                </a:r>
                <a:r>
                  <a:rPr lang="cs-CZ" sz="1600" b="1" baseline="-25000" dirty="0" smtClean="0">
                    <a:solidFill>
                      <a:srgbClr val="FF0000"/>
                    </a:solidFill>
                  </a:rPr>
                  <a:t>2</a:t>
                </a:r>
                <a:r>
                  <a:rPr lang="cs-CZ" sz="1600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cs-CZ" sz="1600" b="1" dirty="0">
                    <a:solidFill>
                      <a:srgbClr val="FF0000"/>
                    </a:solidFill>
                  </a:rPr>
                  <a:t>je počtem prvků 2. druhu,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FF0000"/>
                    </a:solidFill>
                  </a:rPr>
                  <a:t>r</a:t>
                </a:r>
                <a:r>
                  <a:rPr lang="cs-CZ" sz="1600" b="1" baseline="-25000" dirty="0">
                    <a:solidFill>
                      <a:srgbClr val="FF0000"/>
                    </a:solidFill>
                  </a:rPr>
                  <a:t>3</a:t>
                </a:r>
                <a:r>
                  <a:rPr lang="cs-CZ" sz="1600" b="1" dirty="0">
                    <a:solidFill>
                      <a:srgbClr val="FF0000"/>
                    </a:solidFill>
                  </a:rPr>
                  <a:t> je počtem prvků 3. druhu</a:t>
                </a:r>
                <a:r>
                  <a:rPr lang="cs-CZ" sz="1600" b="1" dirty="0" smtClean="0">
                    <a:solidFill>
                      <a:srgbClr val="FF0000"/>
                    </a:solidFill>
                  </a:rPr>
                  <a:t>,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800" b="1" dirty="0" smtClean="0">
                    <a:solidFill>
                      <a:srgbClr val="FF0000"/>
                    </a:solidFill>
                  </a:rPr>
                  <a:t>…</a:t>
                </a:r>
                <a:endParaRPr lang="cs-CZ" sz="800" b="1" dirty="0">
                  <a:solidFill>
                    <a:srgbClr val="FF00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err="1">
                    <a:solidFill>
                      <a:srgbClr val="FF0000"/>
                    </a:solidFill>
                  </a:rPr>
                  <a:t>r</a:t>
                </a:r>
                <a:r>
                  <a:rPr lang="cs-CZ" sz="1600" b="1" baseline="-25000" dirty="0" err="1">
                    <a:solidFill>
                      <a:srgbClr val="FF0000"/>
                    </a:solidFill>
                  </a:rPr>
                  <a:t>n</a:t>
                </a:r>
                <a:r>
                  <a:rPr lang="cs-CZ" sz="1600" b="1" dirty="0">
                    <a:solidFill>
                      <a:srgbClr val="FF0000"/>
                    </a:solidFill>
                  </a:rPr>
                  <a:t> je počtem prvků n </a:t>
                </a:r>
                <a:r>
                  <a:rPr lang="cs-CZ" sz="1600" b="1" dirty="0" err="1">
                    <a:solidFill>
                      <a:srgbClr val="FF0000"/>
                    </a:solidFill>
                  </a:rPr>
                  <a:t>tého</a:t>
                </a:r>
                <a:r>
                  <a:rPr lang="cs-CZ" sz="1600" b="1" dirty="0">
                    <a:solidFill>
                      <a:srgbClr val="FF0000"/>
                    </a:solidFill>
                  </a:rPr>
                  <a:t> druhu.</a:t>
                </a:r>
              </a:p>
              <a:p>
                <a:pPr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FF0000"/>
                    </a:solidFill>
                  </a:rPr>
                  <a:t>Permutací s opakováním rozumíme skupinu prvků, kde některé prvky jsou stejné (prvky daného druhu) a ve skupinách prvků daných druhů nezáleží na pořadí prvků, ale na pořadí mezi druhy záleží.</a:t>
                </a:r>
              </a:p>
              <a:p>
                <a:pPr>
                  <a:spcBef>
                    <a:spcPts val="384"/>
                  </a:spcBef>
                </a:pPr>
                <a:r>
                  <a:rPr lang="cs-CZ" sz="1800" b="1" dirty="0">
                    <a:solidFill>
                      <a:srgbClr val="000099"/>
                    </a:solidFill>
                  </a:rPr>
                  <a:t>Platí </a:t>
                </a:r>
                <a:r>
                  <a:rPr lang="cs-CZ" sz="1800" b="1" dirty="0" smtClean="0">
                    <a:solidFill>
                      <a:srgbClr val="000099"/>
                    </a:solidFill>
                  </a:rPr>
                  <a:t>vzorec</a:t>
                </a:r>
              </a:p>
              <a:p>
                <a:pPr lvl="1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…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𝒓𝒏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  <m:r>
                          <a:rPr lang="cs-CZ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…</m:t>
                        </m:r>
                        <m:sSub>
                          <m:sSubPr>
                            <m:ctrlP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cs-CZ" sz="1600" b="1" i="1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𝐫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𝐫𝟏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𝐫𝟐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𝐫𝟑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  <m:r>
                          <a:rPr lang="cs-CZ" sz="16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  ….  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𝐫𝐧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,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000099"/>
                    </a:solidFill>
                  </a:rPr>
                  <a:t>kde 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r, n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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𝑵</m:t>
                    </m:r>
                  </m:oMath>
                </a14:m>
                <a:r>
                  <a:rPr lang="cs-CZ" sz="1600" b="1" i="1" dirty="0">
                    <a:solidFill>
                      <a:srgbClr val="000099"/>
                    </a:solidFill>
                    <a:sym typeface="Symbol" panose="05050102010706020507" pitchFamily="18" charset="2"/>
                  </a:rPr>
                  <a:t>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 r</a:t>
                </a:r>
                <a:r>
                  <a:rPr lang="cs-CZ" sz="1600" b="1" baseline="-25000" dirty="0">
                    <a:solidFill>
                      <a:srgbClr val="000099"/>
                    </a:solidFill>
                  </a:rPr>
                  <a:t>1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+r</a:t>
                </a:r>
                <a:r>
                  <a:rPr lang="cs-CZ" sz="1600" b="1" baseline="-25000" dirty="0">
                    <a:solidFill>
                      <a:srgbClr val="000099"/>
                    </a:solidFill>
                  </a:rPr>
                  <a:t>2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+r</a:t>
                </a:r>
                <a:r>
                  <a:rPr lang="cs-CZ" sz="1600" b="1" baseline="-25000" dirty="0">
                    <a:solidFill>
                      <a:srgbClr val="000099"/>
                    </a:solidFill>
                  </a:rPr>
                  <a:t>3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+…..+</a:t>
                </a:r>
                <a:r>
                  <a:rPr lang="cs-CZ" sz="1600" b="1" dirty="0" err="1">
                    <a:solidFill>
                      <a:srgbClr val="000099"/>
                    </a:solidFill>
                  </a:rPr>
                  <a:t>r</a:t>
                </a:r>
                <a:r>
                  <a:rPr lang="cs-CZ" sz="1600" b="1" baseline="-25000" dirty="0" err="1">
                    <a:solidFill>
                      <a:srgbClr val="000099"/>
                    </a:solidFill>
                  </a:rPr>
                  <a:t>n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 = r</a:t>
                </a:r>
                <a14:m>
                  <m:oMath xmlns:m="http://schemas.openxmlformats.org/officeDocument/2006/math">
                    <m:r>
                      <a:rPr lang="cs-CZ" sz="1600" b="1" i="0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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r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n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.</a:t>
                </a:r>
                <a:endParaRPr lang="cs-CZ" sz="16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4" y="1772816"/>
                <a:ext cx="7499176" cy="4752528"/>
              </a:xfrm>
              <a:blipFill rotWithShape="0">
                <a:blip r:embed="rId2"/>
                <a:stretch>
                  <a:fillRect l="-569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Permutace </a:t>
            </a:r>
            <a:r>
              <a:rPr lang="cs-CZ" sz="4500" b="1" dirty="0">
                <a:solidFill>
                  <a:schemeClr val="bg1"/>
                </a:solidFill>
              </a:rPr>
              <a:t>s</a:t>
            </a:r>
            <a:r>
              <a:rPr lang="cs-CZ" sz="4500" b="1" dirty="0" smtClean="0">
                <a:solidFill>
                  <a:schemeClr val="bg1"/>
                </a:solidFill>
              </a:rPr>
              <a:t> opakováním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677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006600"/>
                    </a:solidFill>
                  </a:rPr>
                  <a:t>Například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budeme-li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ze tří různých písmen O, L, V (tří prvků), kde O máme k dispozici třikrát, L dvakrát a V jednou vytvářet slova nehledě na jejich význam (šestice), tedy permutace ze šesti prvků s opakováním, pak jejich počet zjistíme ze vzorce: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,,…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𝒓𝒏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…</m:t>
                        </m:r>
                        <m:sSub>
                          <m:sSub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  <m:sub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𝐫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𝐫𝟏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𝐫𝟐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𝐫𝟑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!…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𝐫𝐧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, 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kde</a:t>
                </a:r>
              </a:p>
              <a:p>
                <a:pPr lvl="3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r</a:t>
                </a:r>
                <a:r>
                  <a:rPr lang="cs-CZ" sz="1600" b="1" baseline="-25000" dirty="0" smtClean="0">
                    <a:solidFill>
                      <a:srgbClr val="006600"/>
                    </a:solidFill>
                  </a:rPr>
                  <a:t>1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=3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(tři písmena O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),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3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r</a:t>
                </a:r>
                <a:r>
                  <a:rPr lang="cs-CZ" sz="1600" b="1" baseline="-25000" dirty="0" smtClean="0">
                    <a:solidFill>
                      <a:srgbClr val="006600"/>
                    </a:solidFill>
                  </a:rPr>
                  <a:t>2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=2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(dvě písmena 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L),</a:t>
                </a:r>
              </a:p>
              <a:p>
                <a:pPr lvl="3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r</a:t>
                </a:r>
                <a:r>
                  <a:rPr lang="cs-CZ" sz="1600" b="1" baseline="-25000" dirty="0" smtClean="0">
                    <a:solidFill>
                      <a:srgbClr val="006600"/>
                    </a:solidFill>
                  </a:rPr>
                  <a:t>3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=1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(jedno písmeno V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).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marL="914400" lvl="2" indent="0">
                  <a:spcBef>
                    <a:spcPts val="384"/>
                  </a:spcBef>
                  <a:buNone/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tedy r = 6 a n = 3, pak po dosazení vznikne výpočet: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=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= 3.5.4 = </a:t>
                </a:r>
                <a:r>
                  <a:rPr lang="cs-CZ" sz="1600" b="1" dirty="0" smtClean="0">
                    <a:solidFill>
                      <a:srgbClr val="006600"/>
                    </a:solidFill>
                  </a:rPr>
                  <a:t>60</a:t>
                </a: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Permutace </a:t>
            </a:r>
            <a:r>
              <a:rPr lang="cs-CZ" sz="4500" b="1" dirty="0">
                <a:solidFill>
                  <a:schemeClr val="bg1"/>
                </a:solidFill>
              </a:rPr>
              <a:t>s</a:t>
            </a:r>
            <a:r>
              <a:rPr lang="cs-CZ" sz="4500" b="1" dirty="0" smtClean="0">
                <a:solidFill>
                  <a:schemeClr val="bg1"/>
                </a:solidFill>
              </a:rPr>
              <a:t> opakováním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308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>
                    <a:solidFill>
                      <a:srgbClr val="FF0000"/>
                    </a:solidFill>
                  </a:rPr>
                  <a:t>Příklady k 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procvičení</a:t>
                </a:r>
                <a:endParaRPr lang="cs-CZ" sz="1800" b="1" dirty="0">
                  <a:solidFill>
                    <a:srgbClr val="FF00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Kolik </a:t>
                </a:r>
                <a:r>
                  <a:rPr lang="cs-CZ" sz="1600" dirty="0"/>
                  <a:t>různých pěticiferných čísel lze vytvořit z pěti číslic 2, 2, 2, 3, 3?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=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= 5.2 = 10)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0099"/>
                    </a:solidFill>
                  </a:rPr>
                  <a:t>Výčet: 22233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, 22323, 22332, 23223, 23232, 23322, 32223, 32232, 32322, </a:t>
                </a:r>
                <a:r>
                  <a:rPr lang="cs-CZ" sz="1600" b="1" dirty="0" smtClean="0">
                    <a:solidFill>
                      <a:srgbClr val="000099"/>
                    </a:solidFill>
                  </a:rPr>
                  <a:t>33222</a:t>
                </a:r>
                <a:endParaRPr lang="cs-CZ" sz="1600" b="1" dirty="0">
                  <a:solidFill>
                    <a:srgbClr val="000099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endParaRPr lang="cs-CZ" sz="1600" dirty="0" smtClean="0"/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Ve </a:t>
                </a:r>
                <a:r>
                  <a:rPr lang="cs-CZ" sz="1600" dirty="0"/>
                  <a:t>vlakové soupravě jsou dva vozy poštovní, jeden jídelní, čtyři lůžkové a tři sedadlové. Kolika způsoby je možné sestavit vlakovou soupravu?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2,1,4,3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</m:d>
                    <m:r>
                      <a:rPr lang="cs-CZ" sz="16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cs-CZ" sz="16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2,1,4,3</m:t>
                        </m:r>
                      </m:e>
                    </m:d>
                    <m:r>
                      <a:rPr lang="cs-CZ" sz="16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10!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2!.1!.4!.3!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=</a:t>
                </a:r>
                <a14:m>
                  <m:oMath xmlns:m="http://schemas.openxmlformats.org/officeDocument/2006/math">
                    <m:r>
                      <a:rPr lang="cs-CZ" sz="16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10.9.8.7.6.5.4!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2.1.4!.6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= 5.9.8.7.5 = 12600)</a:t>
                </a:r>
              </a:p>
              <a:p>
                <a:pPr lvl="1">
                  <a:spcBef>
                    <a:spcPts val="384"/>
                  </a:spcBef>
                </a:pPr>
                <a:endParaRPr lang="cs-CZ" sz="1600" dirty="0" smtClean="0"/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Pět </a:t>
                </a:r>
                <a:r>
                  <a:rPr lang="cs-CZ" sz="1600" dirty="0"/>
                  <a:t>výletníků se rozdělilo na tři skupiny. Dva absolvují cestu na kole, dva pěšky a jeden autem. Kolika různými způsoby se mohli na cestování rozdělit?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2,2,1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d>
                    <m:r>
                      <a:rPr lang="cs-CZ" sz="16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cs-CZ" sz="16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2,2,1</m:t>
                        </m:r>
                      </m:e>
                    </m:d>
                    <m:r>
                      <a:rPr lang="cs-CZ" sz="16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5!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2!.2!.1!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=</a:t>
                </a:r>
                <a14:m>
                  <m:oMath xmlns:m="http://schemas.openxmlformats.org/officeDocument/2006/math">
                    <m:r>
                      <a:rPr lang="cs-CZ" sz="16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5.4.3.2.1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2.2.1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= 5.3.2 = 30)</a:t>
                </a: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 r="-645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Permutace </a:t>
            </a:r>
            <a:r>
              <a:rPr lang="cs-CZ" sz="4500" b="1" dirty="0">
                <a:solidFill>
                  <a:schemeClr val="bg1"/>
                </a:solidFill>
              </a:rPr>
              <a:t>s</a:t>
            </a:r>
            <a:r>
              <a:rPr lang="cs-CZ" sz="4500" b="1" dirty="0" smtClean="0">
                <a:solidFill>
                  <a:schemeClr val="bg1"/>
                </a:solidFill>
              </a:rPr>
              <a:t> opakováním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097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>
                    <a:solidFill>
                      <a:srgbClr val="FF0000"/>
                    </a:solidFill>
                  </a:rPr>
                  <a:t>Příklady k 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procvičení</a:t>
                </a:r>
                <a:endParaRPr lang="cs-CZ" sz="1800" b="1" dirty="0">
                  <a:solidFill>
                    <a:srgbClr val="FF0000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endParaRPr lang="cs-CZ" sz="1600" dirty="0" smtClean="0"/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Pět </a:t>
                </a:r>
                <a:r>
                  <a:rPr lang="cs-CZ" sz="1600" dirty="0"/>
                  <a:t>výletníků se rozdělilo na tři skupiny. Dva absolvují cestu na kole, dva pěšky a jeden autem. Kolika různými způsoby se mohli na cestování rozdělit?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=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= 5.3.2 = 30)</a:t>
                </a:r>
              </a:p>
              <a:p>
                <a:pPr lvl="1">
                  <a:spcBef>
                    <a:spcPts val="384"/>
                  </a:spcBef>
                </a:pPr>
                <a:endParaRPr lang="cs-CZ" sz="1600" dirty="0" smtClean="0"/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Devět </a:t>
                </a:r>
                <a:r>
                  <a:rPr lang="cs-CZ" sz="1600" dirty="0"/>
                  <a:t>žáků má být ubytováno na domově mládeže ve třech pokojích. Pokoje jsou čtyřlůžkový, trojlůžkový a dvojlůžkový. Kolik existuje možností ubytování žáků na DM?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=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= 9.4.7.5 = 1260)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endParaRPr lang="cs-CZ" sz="1600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 r="-32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Permutace </a:t>
            </a:r>
            <a:r>
              <a:rPr lang="cs-CZ" sz="4500" b="1" dirty="0">
                <a:solidFill>
                  <a:schemeClr val="bg1"/>
                </a:solidFill>
              </a:rPr>
              <a:t>s</a:t>
            </a:r>
            <a:r>
              <a:rPr lang="cs-CZ" sz="4500" b="1" dirty="0" smtClean="0">
                <a:solidFill>
                  <a:schemeClr val="bg1"/>
                </a:solidFill>
              </a:rPr>
              <a:t> opakováním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185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/>
                  <a:t>Závěr</a:t>
                </a:r>
                <a:endParaRPr lang="cs-CZ" sz="1800" b="1" dirty="0"/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FF0000"/>
                    </a:solidFill>
                  </a:rPr>
                  <a:t>Domácí úkol</a:t>
                </a:r>
                <a:endParaRPr lang="cs-CZ" sz="1600" b="1" dirty="0">
                  <a:solidFill>
                    <a:srgbClr val="FF0000"/>
                  </a:solidFill>
                </a:endParaRPr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/>
                  <a:t>Aranžér má umístit do výlohy vedle sebe tři stejné kabáty, dva stejné svetry a tři stejné šály. Kolika způsoby může výlohu vyzdobit</a:t>
                </a:r>
                <a:r>
                  <a:rPr lang="cs-CZ" sz="1600" b="1" dirty="0" smtClean="0"/>
                  <a:t>?</a:t>
                </a:r>
                <a:endParaRPr lang="cs-CZ" sz="1800" b="1" dirty="0"/>
              </a:p>
              <a:p>
                <a:pPr marL="457200" lvl="1" indent="0">
                  <a:spcBef>
                    <a:spcPts val="384"/>
                  </a:spcBef>
                  <a:buNone/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	Řešení: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6600"/>
                    </a:solidFill>
                  </a:rPr>
                  <a:t>Vytvářená výzdoba ze tří stejných kabátů, dvou stejných svetrů a tří stejných šál znamená tvorba skupin z osmi prvků, z nichž tři kabáty jsou stejným prvkem prvního druhu, dva svetry jsou stejným prvkem druhého druhu a tři šály jsou stejným prvkem třetího druhu. Víme, že budeme tvořit permutace s opakováním z osmi prvků.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´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´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=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𝟕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= 8.7.5.2 = 560)</a:t>
                </a:r>
              </a:p>
              <a:p>
                <a:pPr marL="0" indent="0">
                  <a:buNone/>
                </a:pPr>
                <a:endParaRPr lang="cs-CZ" dirty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 r="-323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Permutace </a:t>
            </a:r>
            <a:r>
              <a:rPr lang="cs-CZ" sz="4500" b="1" dirty="0">
                <a:solidFill>
                  <a:schemeClr val="bg1"/>
                </a:solidFill>
              </a:rPr>
              <a:t>s</a:t>
            </a:r>
            <a:r>
              <a:rPr lang="cs-CZ" sz="4500" b="1" dirty="0" smtClean="0">
                <a:solidFill>
                  <a:schemeClr val="bg1"/>
                </a:solidFill>
              </a:rPr>
              <a:t> opakováním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915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PORUBSKÁ, Dr. Edita, Doc. dr. František LAMOŠ, CSC., Prof. dr. Václav MEDEK, Dr. Anna REHÁKOVÁ, CSC. a Dr. Ivan TRENČANSKÝ, CSC. </a:t>
            </a:r>
            <a:r>
              <a:rPr lang="cs-CZ" sz="1200" i="1" dirty="0" smtClean="0"/>
              <a:t>Matematika pro SO3 a studijní obory SOU 8. část</a:t>
            </a:r>
            <a:r>
              <a:rPr lang="cs-CZ" sz="1200" dirty="0" smtClean="0"/>
              <a:t>. 2. vydání. Praha: Státní pedagogické nakladatelství, n. p., 1987, učebnice pro střední školy.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KUBEŠOVÁ, PaedDr. Naděžda a Mgr. Eva CIBULKOVÁ. </a:t>
            </a:r>
            <a:r>
              <a:rPr lang="cs-CZ" sz="1200" i="1" dirty="0" smtClean="0"/>
              <a:t>Matematika přehled středoškolského učiva</a:t>
            </a:r>
            <a:r>
              <a:rPr lang="cs-CZ" sz="1200" dirty="0" smtClean="0"/>
              <a:t>. 2. vyd. Třebíč: Petra Mrákotová, 2007, 239 s. Maturita (Petra Mrákotová). ISBN 978-808-6873-053. 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JIRÁSEK, DRSC., Doc. RNDr. František, Karel BRANIŠ, PhDr. Stanislav HORÁK a RNDr. Milan VACEK. </a:t>
            </a:r>
            <a:r>
              <a:rPr lang="cs-CZ" sz="1200" i="1" dirty="0" smtClean="0"/>
              <a:t>Sbírka úloh z matematiky: pro SOŠ a studijní obory SOU</a:t>
            </a:r>
            <a:r>
              <a:rPr lang="cs-CZ" sz="1200" dirty="0" smtClean="0"/>
              <a:t>. 1. vyd. Praha: Státní pedagogické nakladatelství, 1989, 479 s. Učebnice pro střední školy (Státní pedagogické nakladatelství). ISBN 80-042-1341-3</a:t>
            </a:r>
            <a:r>
              <a:rPr lang="cs-CZ" sz="1200" smtClean="0"/>
              <a:t>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Zdroje vlastní.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Použité zdroje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4631</TotalTime>
  <Words>353</Words>
  <Application>Microsoft Office PowerPoint</Application>
  <PresentationFormat>Předvádění na obrazovce (4:3)</PresentationFormat>
  <Paragraphs>86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5" baseType="lpstr">
      <vt:lpstr>Arial</vt:lpstr>
      <vt:lpstr>Calibri</vt:lpstr>
      <vt:lpstr>Cambria Math</vt:lpstr>
      <vt:lpstr>Symbol</vt:lpstr>
      <vt:lpstr>Times New Roman</vt:lpstr>
      <vt:lpstr>Diseño predeterminado</vt:lpstr>
      <vt:lpstr>Permutace s opakováním</vt:lpstr>
      <vt:lpstr>Záznamový list výukového materiálu</vt:lpstr>
      <vt:lpstr>Permutace  s opakováním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Použité zdroje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Vymlátil</cp:lastModifiedBy>
  <cp:revision>639</cp:revision>
  <dcterms:created xsi:type="dcterms:W3CDTF">2010-05-23T14:28:12Z</dcterms:created>
  <dcterms:modified xsi:type="dcterms:W3CDTF">2014-03-03T09:58:16Z</dcterms:modified>
</cp:coreProperties>
</file>