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6" r:id="rId4"/>
    <p:sldId id="270" r:id="rId5"/>
    <p:sldId id="271" r:id="rId6"/>
    <p:sldId id="272" r:id="rId7"/>
    <p:sldId id="273" r:id="rId8"/>
    <p:sldId id="275" r:id="rId9"/>
    <p:sldId id="267" r:id="rId10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0099"/>
    <a:srgbClr val="422C16"/>
    <a:srgbClr val="0C788E"/>
    <a:srgbClr val="025198"/>
    <a:srgbClr val="1C1C1C"/>
    <a:srgbClr val="3366FF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52" autoAdjust="0"/>
  </p:normalViewPr>
  <p:slideViewPr>
    <p:cSldViewPr>
      <p:cViewPr varScale="1">
        <p:scale>
          <a:sx n="74" d="100"/>
          <a:sy n="74" d="100"/>
        </p:scale>
        <p:origin x="129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35D7B9-8175-43D9-9C74-AAA44CC51D9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25051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C7864-2AB1-4D7C-91C8-4D59759FCC3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31919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CE2539-992A-4584-8B83-0E8F492D4C4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68378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04CBB3-6E16-453D-A42E-256F9692B74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751054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792543-4DCE-423B-A4AB-F48DC2DF3AC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06614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3CA187-4B10-440C-941B-C0C047607C6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13848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51B6EF-0F6E-477F-BAEE-606CBFFE2E8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697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BB773-013B-4794-A471-7BCE1DD0840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57217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022D61-7F5C-43BB-A54C-3C108072D80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0006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10D052-763A-49BB-BFB4-23A3D110270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17118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2DC901-87E3-4D3C-9A8A-FAB570A7BD2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96093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DC628F6F-230B-49BD-8B0B-6A5ED575F58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684213" y="3213100"/>
            <a:ext cx="7772400" cy="2160116"/>
          </a:xfrm>
        </p:spPr>
        <p:txBody>
          <a:bodyPr/>
          <a:lstStyle/>
          <a:p>
            <a:pPr eaLnBrk="1" hangingPunct="1"/>
            <a:r>
              <a:rPr lang="cs-CZ" sz="4500" dirty="0" smtClean="0"/>
              <a:t>Kombinační čísla </a:t>
            </a:r>
            <a:br>
              <a:rPr lang="cs-CZ" sz="4500" dirty="0" smtClean="0"/>
            </a:br>
            <a:r>
              <a:rPr lang="cs-CZ" sz="4500" dirty="0" smtClean="0"/>
              <a:t>a jejich vlastnosti</a:t>
            </a:r>
            <a:br>
              <a:rPr lang="cs-CZ" sz="4500" dirty="0" smtClean="0"/>
            </a:br>
            <a:r>
              <a:rPr lang="cs-CZ" sz="4500" dirty="0" smtClean="0"/>
              <a:t>(výrazy)</a:t>
            </a:r>
          </a:p>
        </p:txBody>
      </p:sp>
      <p:pic>
        <p:nvPicPr>
          <p:cNvPr id="2051" name="Obrázek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763" y="115888"/>
            <a:ext cx="6083300" cy="14843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TextovéPole 4"/>
          <p:cNvSpPr txBox="1">
            <a:spLocks noChangeArrowheads="1"/>
          </p:cNvSpPr>
          <p:nvPr/>
        </p:nvSpPr>
        <p:spPr bwMode="auto">
          <a:xfrm>
            <a:off x="2195513" y="2636838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1800" b="1" dirty="0" smtClean="0">
                <a:latin typeface="Calibri" panose="020F0502020204030204" pitchFamily="34" charset="0"/>
              </a:rPr>
              <a:t>VY_32_INOVACE_051_Matematika</a:t>
            </a:r>
            <a:endParaRPr lang="cs-CZ" sz="1800" b="1" dirty="0">
              <a:latin typeface="Calibri" panose="020F0502020204030204" pitchFamily="34" charset="0"/>
            </a:endParaRPr>
          </a:p>
        </p:txBody>
      </p:sp>
      <p:sp>
        <p:nvSpPr>
          <p:cNvPr id="2053" name="TextovéPole 5"/>
          <p:cNvSpPr txBox="1">
            <a:spLocks noChangeArrowheads="1"/>
          </p:cNvSpPr>
          <p:nvPr/>
        </p:nvSpPr>
        <p:spPr bwMode="auto">
          <a:xfrm>
            <a:off x="5724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800" dirty="0">
                <a:latin typeface="Calibri" panose="020F0502020204030204" pitchFamily="34" charset="0"/>
              </a:rPr>
              <a:t>Autor: Mgr. Radek </a:t>
            </a:r>
            <a:r>
              <a:rPr lang="cs-CZ" sz="1800" dirty="0" smtClean="0">
                <a:latin typeface="Calibri" panose="020F0502020204030204" pitchFamily="34" charset="0"/>
              </a:rPr>
              <a:t>Vymlátil</a:t>
            </a:r>
            <a:endParaRPr lang="cs-CZ" sz="18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2400" b="1" smtClean="0">
                <a:solidFill>
                  <a:schemeClr val="bg1"/>
                </a:solidFill>
              </a:rPr>
              <a:t>Záznamový list výukového materiálu</a:t>
            </a:r>
            <a:endParaRPr lang="cs-CZ" sz="2400" smtClean="0">
              <a:solidFill>
                <a:schemeClr val="bg1"/>
              </a:solidFill>
            </a:endParaRPr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3272443"/>
              </p:ext>
            </p:extLst>
          </p:nvPr>
        </p:nvGraphicFramePr>
        <p:xfrm>
          <a:off x="1258888" y="1844675"/>
          <a:ext cx="7427912" cy="4815084"/>
        </p:xfrm>
        <a:graphic>
          <a:graphicData uri="http://schemas.openxmlformats.org/drawingml/2006/table">
            <a:tbl>
              <a:tblPr/>
              <a:tblGrid>
                <a:gridCol w="2674937"/>
                <a:gridCol w="4752975"/>
              </a:tblGrid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SŠTZ Mohelnice, 1. máje 2, 789 85 Mohelnice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Číslo projektu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CZ.1.07/1.5.00/34.0033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šablony klíčové aktivity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Inovace 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 zkvalitnění výuky prostřednictvím ICT (III/2)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výukového materiálu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Kombinační čísla a jejich vlastnosti 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(výrazy)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Označení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VY_32_INOVACE_051_Matematika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Vzdělávací obor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64-41-L/51 Podnikání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Tematický okruh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Přírodovědné vzdělávání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Ročník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druhý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Autor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Mgr. Radek Vymlátil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Datum ověření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10. 12. 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2013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Anotace / metodický popis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Definice kombinačního čísla, jeho vlastnosti a počítání s kombinačním číslem – výpočty hodnot a úpravy výrazů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autora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ředitele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10"/>
          <p:cNvSpPr>
            <a:spLocks noGrp="1" noChangeArrowheads="1"/>
          </p:cNvSpPr>
          <p:nvPr>
            <p:ph type="ctrTitle"/>
          </p:nvPr>
        </p:nvSpPr>
        <p:spPr>
          <a:xfrm>
            <a:off x="179388" y="1989139"/>
            <a:ext cx="5400675" cy="2015926"/>
          </a:xfrm>
        </p:spPr>
        <p:txBody>
          <a:bodyPr anchor="ctr"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Kombinační čísla</a:t>
            </a:r>
            <a:br>
              <a:rPr lang="cs-CZ" sz="4500" b="1" dirty="0" smtClean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a jejich vlastnosti</a:t>
            </a:r>
            <a:br>
              <a:rPr lang="cs-CZ" sz="4500" b="1" dirty="0" smtClean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(výrazy)</a:t>
            </a:r>
            <a:endParaRPr lang="es-ES" sz="4500" b="1" dirty="0" smtClean="0">
              <a:solidFill>
                <a:schemeClr val="bg1"/>
              </a:solidFill>
            </a:endParaRPr>
          </a:p>
        </p:txBody>
      </p:sp>
      <p:sp>
        <p:nvSpPr>
          <p:cNvPr id="4099" name="Rectangle 115"/>
          <p:cNvSpPr>
            <a:spLocks noGrp="1" noChangeArrowheads="1"/>
          </p:cNvSpPr>
          <p:nvPr>
            <p:ph type="subTitle" idx="1"/>
          </p:nvPr>
        </p:nvSpPr>
        <p:spPr>
          <a:xfrm>
            <a:off x="144463" y="6092825"/>
            <a:ext cx="3992562" cy="407988"/>
          </a:xfrm>
        </p:spPr>
        <p:txBody>
          <a:bodyPr/>
          <a:lstStyle/>
          <a:p>
            <a:pPr algn="l" eaLnBrk="1" hangingPunct="1"/>
            <a:r>
              <a:rPr lang="cs-CZ" sz="1800" smtClean="0">
                <a:solidFill>
                  <a:schemeClr val="bg1"/>
                </a:solidFill>
              </a:rPr>
              <a:t>Mgr. Radek Vymlátil</a:t>
            </a:r>
            <a:endParaRPr lang="es-ES" sz="18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/>
                  <a:t>Vzdělávací </a:t>
                </a:r>
                <a:r>
                  <a:rPr lang="cs-CZ" sz="1800" b="1" dirty="0" smtClean="0"/>
                  <a:t>cíl</a:t>
                </a:r>
              </a:p>
              <a:p>
                <a:pPr lvl="1">
                  <a:spcBef>
                    <a:spcPts val="384"/>
                  </a:spcBef>
                </a:pPr>
                <a:r>
                  <a:rPr lang="cs-CZ" sz="1600" dirty="0"/>
                  <a:t>Zavést a osvojit si zápis kombinačního čísla. </a:t>
                </a:r>
                <a:endParaRPr lang="cs-CZ" sz="1600" dirty="0" smtClean="0"/>
              </a:p>
              <a:p>
                <a:pPr lvl="1">
                  <a:spcBef>
                    <a:spcPts val="384"/>
                  </a:spcBef>
                </a:pPr>
                <a:r>
                  <a:rPr lang="cs-CZ" sz="1600" dirty="0" smtClean="0"/>
                  <a:t>Naučit </a:t>
                </a:r>
                <a:r>
                  <a:rPr lang="cs-CZ" sz="1600" dirty="0"/>
                  <a:t>se počítání s nimi</a:t>
                </a:r>
                <a:r>
                  <a:rPr lang="cs-CZ" sz="1600" dirty="0" smtClean="0"/>
                  <a:t>.</a:t>
                </a:r>
              </a:p>
              <a:p>
                <a:pPr lvl="1">
                  <a:spcBef>
                    <a:spcPts val="384"/>
                  </a:spcBef>
                </a:pPr>
                <a:endParaRPr lang="cs-CZ" sz="800" dirty="0" smtClean="0"/>
              </a:p>
              <a:p>
                <a:r>
                  <a:rPr lang="cs-CZ" sz="1800" b="1" dirty="0" smtClean="0">
                    <a:solidFill>
                      <a:srgbClr val="FF0000"/>
                    </a:solidFill>
                  </a:rPr>
                  <a:t>Jsou-li n, </a:t>
                </a:r>
                <a:r>
                  <a:rPr lang="cs-CZ" sz="1800" b="1" dirty="0" err="1">
                    <a:solidFill>
                      <a:srgbClr val="FF0000"/>
                    </a:solidFill>
                  </a:rPr>
                  <a:t>k</a:t>
                </a:r>
                <a:r>
                  <a:rPr lang="cs-CZ" sz="1800" b="1" dirty="0" err="1">
                    <a:solidFill>
                      <a:srgbClr val="FF0000"/>
                    </a:solidFill>
                    <a:sym typeface="Symbol" panose="05050102010706020507" pitchFamily="18" charset="2"/>
                  </a:rPr>
                  <a:t></a:t>
                </a:r>
                <a:r>
                  <a:rPr lang="cs-CZ" sz="1800" b="1" dirty="0" err="1">
                    <a:solidFill>
                      <a:srgbClr val="FF0000"/>
                    </a:solidFill>
                  </a:rPr>
                  <a:t>N</a:t>
                </a:r>
                <a:r>
                  <a:rPr lang="cs-CZ" sz="1800" b="1" dirty="0">
                    <a:solidFill>
                      <a:srgbClr val="FF0000"/>
                    </a:solidFill>
                  </a:rPr>
                  <a:t> (přirozená čísla) a 0 ≤ k ≤ n, pak kombinačním číslem nazýváme zápis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8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8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8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</m:num>
                          <m:den>
                            <m:r>
                              <a:rPr lang="cs-CZ" sz="18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𝒌</m:t>
                            </m:r>
                          </m:den>
                        </m:f>
                      </m:e>
                    </m:d>
                  </m:oMath>
                </a14:m>
                <a:r>
                  <a:rPr lang="cs-CZ" sz="1800" b="1" dirty="0">
                    <a:solidFill>
                      <a:srgbClr val="FF0000"/>
                    </a:solidFill>
                  </a:rPr>
                  <a:t> a platí vztah</a:t>
                </a:r>
                <a:r>
                  <a:rPr lang="cs-CZ" sz="1800" b="1" dirty="0" smtClean="0">
                    <a:solidFill>
                      <a:srgbClr val="FF0000"/>
                    </a:solidFill>
                  </a:rPr>
                  <a:t>:</a:t>
                </a:r>
              </a:p>
              <a:p>
                <a:pPr lvl="1"/>
                <a14:m>
                  <m:oMath xmlns:m="http://schemas.openxmlformats.org/officeDocument/2006/math">
                    <m:d>
                      <m:dPr>
                        <m:ctrlPr>
                          <a:rPr lang="cs-CZ" sz="22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22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2200" b="1" i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𝐧</m:t>
                            </m:r>
                          </m:num>
                          <m:den>
                            <m:r>
                              <a:rPr lang="cs-CZ" sz="2200" b="1" i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𝐤</m:t>
                            </m:r>
                          </m:den>
                        </m:f>
                      </m:e>
                    </m:d>
                    <m:r>
                      <a:rPr lang="cs-CZ" sz="2200" b="1" i="0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cs-CZ" sz="22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2200" b="1" i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cs-CZ" sz="2200" b="1" i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2200" b="1" i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𝐤</m:t>
                        </m:r>
                        <m:r>
                          <a:rPr lang="cs-CZ" sz="2200" b="1" i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d>
                          <m:dPr>
                            <m:ctrlPr>
                              <a:rPr lang="cs-CZ" sz="22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2200" b="1" i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𝐧</m:t>
                            </m:r>
                            <m:r>
                              <a:rPr lang="cs-CZ" sz="2200" b="1" i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2200" b="1" i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𝐤</m:t>
                            </m:r>
                          </m:e>
                        </m:d>
                        <m:r>
                          <a:rPr lang="cs-CZ" sz="2200" b="1" i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</m:oMath>
                </a14:m>
                <a:endParaRPr lang="cs-CZ" sz="2200" b="1" dirty="0" smtClean="0"/>
              </a:p>
              <a:p>
                <a:pPr marL="457200" lvl="1" indent="0">
                  <a:spcBef>
                    <a:spcPts val="384"/>
                  </a:spcBef>
                  <a:buNone/>
                </a:pPr>
                <a:endParaRPr lang="cs-CZ" sz="800" b="1" dirty="0" smtClean="0">
                  <a:solidFill>
                    <a:srgbClr val="006600"/>
                  </a:solidFill>
                </a:endParaRPr>
              </a:p>
              <a:p>
                <a:pPr>
                  <a:spcBef>
                    <a:spcPts val="384"/>
                  </a:spcBef>
                </a:pPr>
                <a:r>
                  <a:rPr lang="cs-CZ" sz="1800" b="1" dirty="0" smtClean="0">
                    <a:solidFill>
                      <a:srgbClr val="006600"/>
                    </a:solidFill>
                  </a:rPr>
                  <a:t>Například</a:t>
                </a:r>
                <a:endParaRPr lang="cs-CZ" sz="1800" b="1" dirty="0">
                  <a:solidFill>
                    <a:srgbClr val="006600"/>
                  </a:solidFill>
                </a:endParaRPr>
              </a:p>
              <a:p>
                <a:pPr lvl="1">
                  <a:spcBef>
                    <a:spcPts val="384"/>
                  </a:spcBef>
                </a:pPr>
                <a14:m>
                  <m:oMath xmlns:m="http://schemas.openxmlformats.org/officeDocument/2006/math">
                    <m:d>
                      <m:d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𝟓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𝟓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a dále řešíme zlomek s faktoriálem, takže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𝟓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𝟓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𝟓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𝟏𝟎</m:t>
                    </m:r>
                  </m:oMath>
                </a14:m>
                <a:endParaRPr lang="cs-CZ" sz="1600" b="1" dirty="0">
                  <a:solidFill>
                    <a:srgbClr val="006600"/>
                  </a:solidFill>
                </a:endParaRPr>
              </a:p>
              <a:p>
                <a:pPr marL="457200" lvl="1" indent="0">
                  <a:buNone/>
                </a:pPr>
                <a:endParaRPr lang="cs-CZ" sz="1800" b="1" dirty="0"/>
              </a:p>
              <a:p>
                <a:pPr>
                  <a:spcBef>
                    <a:spcPts val="384"/>
                  </a:spcBef>
                </a:pPr>
                <a:endParaRPr lang="cs-CZ" sz="1800" dirty="0"/>
              </a:p>
              <a:p>
                <a:pPr>
                  <a:spcBef>
                    <a:spcPts val="384"/>
                  </a:spcBef>
                </a:pPr>
                <a:endParaRPr lang="cs-CZ" sz="1800" dirty="0" smtClean="0"/>
              </a:p>
              <a:p>
                <a:pPr>
                  <a:spcBef>
                    <a:spcPts val="384"/>
                  </a:spcBef>
                </a:pPr>
                <a:endParaRPr lang="cs-CZ" sz="1800" dirty="0"/>
              </a:p>
              <a:p>
                <a:pPr marL="0" indent="0">
                  <a:spcBef>
                    <a:spcPts val="384"/>
                  </a:spcBef>
                  <a:buNone/>
                </a:pPr>
                <a:endParaRPr lang="cs-CZ" sz="1800" dirty="0" smtClean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  <a:blipFill rotWithShape="0">
                <a:blip r:embed="rId2"/>
                <a:stretch>
                  <a:fillRect l="-565" t="-7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5288" y="188913"/>
            <a:ext cx="8353425" cy="122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 smtClean="0">
                <a:solidFill>
                  <a:schemeClr val="bg1"/>
                </a:solidFill>
              </a:rPr>
              <a:t>Kombinační čísla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 smtClean="0">
                <a:solidFill>
                  <a:schemeClr val="bg1"/>
                </a:solidFill>
              </a:rPr>
              <a:t>a jejich vlastnosti (výrazy)</a:t>
            </a:r>
            <a:endParaRPr lang="cs-CZ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384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</p:spPr>
            <p:txBody>
              <a:bodyPr/>
              <a:lstStyle/>
              <a:p>
                <a:r>
                  <a:rPr lang="cs-CZ" sz="1800" b="1" dirty="0" smtClean="0">
                    <a:solidFill>
                      <a:srgbClr val="FF0000"/>
                    </a:solidFill>
                  </a:rPr>
                  <a:t>Vlastnosti</a:t>
                </a:r>
              </a:p>
              <a:p>
                <a:pPr lvl="1"/>
                <a:r>
                  <a:rPr lang="cs-CZ" sz="1600" dirty="0" smtClean="0"/>
                  <a:t>Platí</a:t>
                </a:r>
                <a:endParaRPr lang="cs-CZ" sz="1600" dirty="0"/>
              </a:p>
              <a:p>
                <a:pPr lvl="2"/>
                <a14:m>
                  <m:oMath xmlns:m="http://schemas.openxmlformats.org/officeDocument/2006/math">
                    <m:d>
                      <m:dPr>
                        <m:ctrlPr>
                          <a:rPr lang="cs-CZ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2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num>
                          <m:den>
                            <m:r>
                              <a:rPr lang="cs-CZ" sz="20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den>
                        </m:f>
                      </m:e>
                    </m:d>
                    <m:r>
                      <a:rPr lang="cs-CZ" sz="2000" i="1">
                        <a:latin typeface="Cambria Math" panose="02040503050406030204" pitchFamily="18" charset="0"/>
                      </a:rPr>
                      <m:t>=1, </m:t>
                    </m:r>
                    <m:d>
                      <m:dPr>
                        <m:ctrlPr>
                          <a:rPr lang="cs-CZ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2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num>
                          <m:den>
                            <m:r>
                              <a:rPr lang="cs-CZ" sz="20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den>
                        </m:f>
                      </m:e>
                    </m:d>
                    <m:r>
                      <a:rPr lang="cs-CZ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2000" i="1">
                        <a:latin typeface="Cambria Math" panose="02040503050406030204" pitchFamily="18" charset="0"/>
                      </a:rPr>
                      <m:t>𝑛</m:t>
                    </m:r>
                    <m:r>
                      <a:rPr lang="cs-CZ" sz="2000" i="1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cs-CZ" sz="2000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2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num>
                          <m:den>
                            <m:r>
                              <a:rPr lang="cs-CZ" sz="2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den>
                        </m:f>
                      </m:e>
                    </m:d>
                    <m:r>
                      <a:rPr lang="cs-CZ" sz="2000" i="1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cs-CZ" sz="2000" dirty="0"/>
              </a:p>
              <a:p>
                <a:pPr marL="0" indent="0">
                  <a:buNone/>
                </a:pPr>
                <a:endParaRPr lang="cs-CZ" sz="1600" dirty="0"/>
              </a:p>
              <a:p>
                <a:pPr lvl="1"/>
                <a:r>
                  <a:rPr lang="cs-CZ" sz="1600" dirty="0" smtClean="0"/>
                  <a:t>Vlastnosti</a:t>
                </a:r>
              </a:p>
              <a:p>
                <a:pPr lvl="2"/>
                <a:r>
                  <a:rPr lang="cs-CZ" sz="2000" dirty="0" smtClean="0"/>
                  <a:t>a</a:t>
                </a:r>
                <a:r>
                  <a:rPr lang="cs-CZ" sz="2000" dirty="0"/>
                  <a:t>)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2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num>
                          <m:den>
                            <m:r>
                              <a:rPr lang="cs-CZ" sz="20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den>
                        </m:f>
                      </m:e>
                    </m:d>
                    <m:r>
                      <a:rPr lang="cs-CZ" sz="20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cs-CZ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2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num>
                          <m:den>
                            <m:r>
                              <a:rPr lang="cs-CZ" sz="2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cs-CZ" sz="20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20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den>
                        </m:f>
                      </m:e>
                    </m:d>
                  </m:oMath>
                </a14:m>
                <a:r>
                  <a:rPr lang="cs-CZ" sz="2000" dirty="0"/>
                  <a:t>		</a:t>
                </a:r>
                <a:r>
                  <a:rPr lang="cs-CZ" sz="2000" dirty="0" smtClean="0"/>
                  <a:t>	</a:t>
                </a:r>
                <a:r>
                  <a:rPr lang="cs-CZ" sz="2000" dirty="0" smtClean="0">
                    <a:solidFill>
                      <a:srgbClr val="006600"/>
                    </a:solidFill>
                  </a:rPr>
                  <a:t>např</a:t>
                </a:r>
                <a:r>
                  <a:rPr lang="cs-CZ" sz="2000" dirty="0">
                    <a:solidFill>
                      <a:srgbClr val="006600"/>
                    </a:solidFill>
                  </a:rPr>
                  <a:t>.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20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20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20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6</m:t>
                            </m:r>
                          </m:num>
                          <m:den>
                            <m:r>
                              <a:rPr lang="cs-CZ" sz="20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den>
                        </m:f>
                      </m:e>
                    </m:d>
                    <m:r>
                      <a:rPr lang="cs-CZ" sz="20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cs-CZ" sz="20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20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20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6</m:t>
                            </m:r>
                          </m:num>
                          <m:den>
                            <m:r>
                              <a:rPr lang="cs-CZ" sz="20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6−4</m:t>
                            </m:r>
                          </m:den>
                        </m:f>
                      </m:e>
                    </m:d>
                    <m:r>
                      <a:rPr lang="cs-CZ" sz="2000" b="0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cs-CZ" sz="20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20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20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6</m:t>
                            </m:r>
                          </m:num>
                          <m:den>
                            <m:r>
                              <a:rPr lang="cs-CZ" sz="20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cs-CZ" sz="2000" dirty="0"/>
                  <a:t>		</a:t>
                </a:r>
              </a:p>
              <a:p>
                <a:pPr lvl="2"/>
                <a:r>
                  <a:rPr lang="cs-CZ" sz="2000" dirty="0"/>
                  <a:t>b)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2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num>
                          <m:den>
                            <m:r>
                              <a:rPr lang="cs-CZ" sz="20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den>
                        </m:f>
                      </m:e>
                    </m:d>
                    <m:r>
                      <a:rPr lang="cs-CZ" sz="2000" i="1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cs-CZ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2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num>
                          <m:den>
                            <m:r>
                              <a:rPr lang="cs-CZ" sz="20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cs-CZ" sz="2000" i="1">
                                <a:latin typeface="Cambria Math" panose="02040503050406030204" pitchFamily="18" charset="0"/>
                              </a:rPr>
                              <m:t>+1</m:t>
                            </m:r>
                          </m:den>
                        </m:f>
                      </m:e>
                    </m:d>
                    <m:r>
                      <a:rPr lang="cs-CZ" sz="20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cs-CZ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20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cs-CZ" sz="2000" i="1">
                                <a:latin typeface="Cambria Math" panose="02040503050406030204" pitchFamily="18" charset="0"/>
                              </a:rPr>
                              <m:t>+1</m:t>
                            </m:r>
                          </m:num>
                          <m:den>
                            <m:r>
                              <a:rPr lang="cs-CZ" sz="20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cs-CZ" sz="2000" i="1">
                                <a:latin typeface="Cambria Math" panose="02040503050406030204" pitchFamily="18" charset="0"/>
                              </a:rPr>
                              <m:t>+1</m:t>
                            </m:r>
                          </m:den>
                        </m:f>
                      </m:e>
                    </m:d>
                  </m:oMath>
                </a14:m>
                <a:r>
                  <a:rPr lang="cs-CZ" sz="2000" dirty="0"/>
                  <a:t>	</a:t>
                </a:r>
                <a:r>
                  <a:rPr lang="cs-CZ" sz="2000" dirty="0" smtClean="0"/>
                  <a:t>	</a:t>
                </a:r>
                <a:r>
                  <a:rPr lang="cs-CZ" sz="2000" dirty="0" smtClean="0">
                    <a:solidFill>
                      <a:srgbClr val="006600"/>
                    </a:solidFill>
                  </a:rPr>
                  <a:t>např</a:t>
                </a:r>
                <a:r>
                  <a:rPr lang="cs-CZ" sz="2000" dirty="0">
                    <a:solidFill>
                      <a:srgbClr val="006600"/>
                    </a:solidFill>
                  </a:rPr>
                  <a:t>.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20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20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20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num>
                          <m:den>
                            <m:r>
                              <a:rPr lang="cs-CZ" sz="20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cs-CZ" sz="20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cs-CZ" sz="20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20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20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num>
                          <m:den>
                            <m:r>
                              <a:rPr lang="cs-CZ" sz="20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</m:e>
                    </m:d>
                    <m:r>
                      <a:rPr lang="cs-CZ" sz="20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cs-CZ" sz="20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20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20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5</m:t>
                            </m:r>
                          </m:num>
                          <m:den>
                            <m:r>
                              <a:rPr lang="cs-CZ" sz="20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</m:e>
                    </m:d>
                  </m:oMath>
                </a14:m>
                <a:endParaRPr lang="cs-CZ" sz="2000" dirty="0"/>
              </a:p>
              <a:p>
                <a:endParaRPr lang="cs-CZ" sz="2000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  <a:blipFill rotWithShape="0">
                <a:blip r:embed="rId2"/>
                <a:stretch>
                  <a:fillRect l="-565" t="-7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5288" y="188913"/>
            <a:ext cx="8353425" cy="122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 smtClean="0">
                <a:solidFill>
                  <a:schemeClr val="bg1"/>
                </a:solidFill>
              </a:rPr>
              <a:t>Kombinační čísla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 smtClean="0">
                <a:solidFill>
                  <a:schemeClr val="bg1"/>
                </a:solidFill>
              </a:rPr>
              <a:t>a jejich vlastnosti (výrazy)</a:t>
            </a:r>
            <a:endParaRPr lang="cs-CZ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2418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4" y="1772816"/>
                <a:ext cx="7561089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 smtClean="0">
                    <a:solidFill>
                      <a:srgbClr val="FF0000"/>
                    </a:solidFill>
                  </a:rPr>
                  <a:t>Výpočty s kombinačními čísly</a:t>
                </a:r>
                <a:endParaRPr lang="cs-CZ" sz="1800" dirty="0">
                  <a:solidFill>
                    <a:srgbClr val="FF0000"/>
                  </a:solidFill>
                </a:endParaRPr>
              </a:p>
              <a:p>
                <a:pPr marL="457200" lvl="1" indent="0">
                  <a:spcBef>
                    <a:spcPts val="384"/>
                  </a:spcBef>
                  <a:buNone/>
                </a:pPr>
                <a:r>
                  <a:rPr lang="cs-CZ" sz="1600" b="1" dirty="0" smtClean="0"/>
                  <a:t>Příklady k procvičení</a:t>
                </a:r>
              </a:p>
              <a:p>
                <a:pPr lvl="1">
                  <a:spcBef>
                    <a:spcPts val="384"/>
                  </a:spcBef>
                </a:pPr>
                <a:r>
                  <a:rPr lang="cs-CZ" sz="1600" b="1" dirty="0" smtClean="0"/>
                  <a:t>Vypočtěte</a:t>
                </a:r>
                <a:endParaRPr lang="cs-CZ" sz="1600" b="1" dirty="0"/>
              </a:p>
              <a:p>
                <a:pPr lvl="2">
                  <a:spcBef>
                    <a:spcPts val="384"/>
                  </a:spcBef>
                </a:pPr>
                <a:r>
                  <a:rPr lang="cs-CZ" sz="1600" b="1" dirty="0"/>
                  <a:t>a)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𝟕</m:t>
                            </m:r>
                          </m:num>
                          <m:den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𝟒</m:t>
                            </m:r>
                          </m:den>
                        </m:f>
                      </m:e>
                    </m:d>
                  </m:oMath>
                </a14:m>
                <a:r>
                  <a:rPr lang="cs-CZ" sz="1600" b="1" dirty="0"/>
                  <a:t>		</a:t>
                </a:r>
                <a:r>
                  <a:rPr lang="cs-CZ" sz="1600" b="1" dirty="0" smtClean="0"/>
                  <a:t>	b</a:t>
                </a:r>
                <a:r>
                  <a:rPr lang="cs-CZ" sz="1600" b="1" dirty="0"/>
                  <a:t>)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𝟖</m:t>
                            </m:r>
                          </m:num>
                          <m:den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𝟓</m:t>
                            </m:r>
                          </m:den>
                        </m:f>
                      </m:e>
                    </m:d>
                  </m:oMath>
                </a14:m>
                <a:r>
                  <a:rPr lang="cs-CZ" sz="1600" b="1" dirty="0"/>
                  <a:t>	</a:t>
                </a:r>
                <a:endParaRPr lang="cs-CZ" sz="1600" b="1" dirty="0" smtClean="0"/>
              </a:p>
              <a:p>
                <a:pPr lvl="2">
                  <a:spcBef>
                    <a:spcPts val="384"/>
                  </a:spcBef>
                </a:pPr>
                <a:r>
                  <a:rPr lang="cs-CZ" sz="1600" b="1" dirty="0" smtClean="0"/>
                  <a:t>c</a:t>
                </a:r>
                <a:r>
                  <a:rPr lang="cs-CZ" sz="1600" b="1" dirty="0"/>
                  <a:t>)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𝟏𝟎</m:t>
                            </m:r>
                          </m:num>
                          <m:den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𝟗</m:t>
                            </m:r>
                          </m:den>
                        </m:f>
                      </m:e>
                    </m:d>
                  </m:oMath>
                </a14:m>
                <a:r>
                  <a:rPr lang="cs-CZ" sz="1600" b="1" dirty="0"/>
                  <a:t>	</a:t>
                </a:r>
                <a:r>
                  <a:rPr lang="cs-CZ" sz="1600" b="1" dirty="0" smtClean="0"/>
                  <a:t>		d</a:t>
                </a:r>
                <a:r>
                  <a:rPr lang="cs-CZ" sz="1600" b="1" dirty="0"/>
                  <a:t>)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𝟔</m:t>
                            </m:r>
                          </m:num>
                          <m:den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</m:oMath>
                </a14:m>
                <a:r>
                  <a:rPr lang="cs-CZ" sz="1600" b="1" dirty="0"/>
                  <a:t> +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𝟔</m:t>
                            </m:r>
                          </m:num>
                          <m:den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𝟑</m:t>
                            </m:r>
                          </m:den>
                        </m:f>
                      </m:e>
                    </m:d>
                  </m:oMath>
                </a14:m>
                <a:r>
                  <a:rPr lang="cs-CZ" sz="1600" b="1" dirty="0"/>
                  <a:t>	</a:t>
                </a:r>
                <a:endParaRPr lang="cs-CZ" sz="1600" b="1" dirty="0" smtClean="0"/>
              </a:p>
              <a:p>
                <a:pPr lvl="2">
                  <a:spcBef>
                    <a:spcPts val="384"/>
                  </a:spcBef>
                </a:pPr>
                <a:r>
                  <a:rPr lang="cs-CZ" sz="1600" b="1" dirty="0" smtClean="0"/>
                  <a:t>e</a:t>
                </a:r>
                <a:r>
                  <a:rPr lang="cs-CZ" sz="1600" b="1" dirty="0"/>
                  <a:t>)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𝟖</m:t>
                            </m:r>
                          </m:num>
                          <m:den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𝟒</m:t>
                            </m:r>
                          </m:den>
                        </m:f>
                      </m:e>
                    </m:d>
                  </m:oMath>
                </a14:m>
                <a:r>
                  <a:rPr lang="cs-CZ" sz="1600" b="1" dirty="0"/>
                  <a:t> +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𝟖</m:t>
                            </m:r>
                          </m:num>
                          <m:den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𝟓</m:t>
                            </m:r>
                          </m:den>
                        </m:f>
                      </m:e>
                    </m:d>
                  </m:oMath>
                </a14:m>
                <a:r>
                  <a:rPr lang="cs-CZ" sz="1600" b="1" dirty="0"/>
                  <a:t> +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𝟖</m:t>
                            </m:r>
                          </m:num>
                          <m:den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𝟔</m:t>
                            </m:r>
                          </m:den>
                        </m:f>
                      </m:e>
                    </m:d>
                  </m:oMath>
                </a14:m>
                <a:r>
                  <a:rPr lang="cs-CZ" sz="1600" b="1" dirty="0"/>
                  <a:t> +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𝟖</m:t>
                            </m:r>
                          </m:num>
                          <m:den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𝟕</m:t>
                            </m:r>
                          </m:den>
                        </m:f>
                      </m:e>
                    </m:d>
                  </m:oMath>
                </a14:m>
                <a:r>
                  <a:rPr lang="cs-CZ" sz="1600" b="1" dirty="0" smtClean="0"/>
                  <a:t>	f</a:t>
                </a:r>
                <a:r>
                  <a:rPr lang="cs-CZ" sz="1600" b="1" dirty="0"/>
                  <a:t>)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𝟖</m:t>
                            </m:r>
                          </m:num>
                          <m:den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𝟔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!)</m:t>
                        </m:r>
                      </m:e>
                      <m:sup>
                        <m:r>
                          <a:rPr lang="cs-CZ" sz="1600" b="1" i="1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cs-CZ" sz="1600" b="1" dirty="0" smtClean="0"/>
              </a:p>
              <a:p>
                <a:pPr lvl="2">
                  <a:spcBef>
                    <a:spcPts val="384"/>
                  </a:spcBef>
                </a:pPr>
                <a:r>
                  <a:rPr lang="cs-CZ" sz="1600" b="1" dirty="0" smtClean="0"/>
                  <a:t>g</a:t>
                </a:r>
                <a:r>
                  <a:rPr lang="cs-CZ" sz="1600" b="1" dirty="0"/>
                  <a:t>)</a:t>
                </a:r>
                <a14:m>
                  <m:oMath xmlns:m="http://schemas.openxmlformats.org/officeDocument/2006/math">
                    <m:r>
                      <a:rPr lang="cs-CZ" sz="1600" b="1" i="1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cs-CZ" sz="1600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  <m:sup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e>
                    </m:d>
                    <m:r>
                      <a:rPr lang="cs-CZ" sz="1600" b="1" i="1">
                        <a:latin typeface="Cambria Math" panose="02040503050406030204" pitchFamily="18" charset="0"/>
                      </a:rPr>
                      <m:t>!</m:t>
                    </m:r>
                  </m:oMath>
                </a14:m>
                <a:r>
                  <a:rPr lang="cs-CZ" sz="1600" b="1" dirty="0"/>
                  <a:t>.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600" b="1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𝟕</m:t>
                            </m:r>
                          </m:num>
                          <m:den>
                            <m:r>
                              <a:rPr lang="cs-CZ" sz="1600" b="1" i="1">
                                <a:latin typeface="Cambria Math" panose="02040503050406030204" pitchFamily="18" charset="0"/>
                              </a:rPr>
                              <m:t>𝟒</m:t>
                            </m:r>
                          </m:den>
                        </m:f>
                      </m:e>
                    </m:d>
                  </m:oMath>
                </a14:m>
                <a:endParaRPr lang="cs-CZ" sz="1600" b="1" dirty="0"/>
              </a:p>
              <a:p>
                <a:pPr>
                  <a:spcBef>
                    <a:spcPts val="384"/>
                  </a:spcBef>
                </a:pPr>
                <a:endParaRPr lang="cs-CZ" sz="800" dirty="0"/>
              </a:p>
              <a:p>
                <a:pPr>
                  <a:spcBef>
                    <a:spcPts val="384"/>
                  </a:spcBef>
                </a:pPr>
                <a:r>
                  <a:rPr lang="cs-CZ" sz="1800" b="1" dirty="0" smtClean="0">
                    <a:solidFill>
                      <a:srgbClr val="006600"/>
                    </a:solidFill>
                  </a:rPr>
                  <a:t>Vzorové ukázky řešení</a:t>
                </a:r>
                <a:endParaRPr lang="cs-CZ" sz="1800" b="1" dirty="0">
                  <a:solidFill>
                    <a:srgbClr val="006600"/>
                  </a:solidFill>
                </a:endParaRPr>
              </a:p>
              <a:p>
                <a:pPr lvl="1">
                  <a:spcBef>
                    <a:spcPts val="384"/>
                  </a:spcBef>
                </a:pPr>
                <a:r>
                  <a:rPr lang="cs-CZ" sz="1600" b="1" dirty="0" smtClean="0">
                    <a:solidFill>
                      <a:srgbClr val="006600"/>
                    </a:solidFill>
                  </a:rPr>
                  <a:t>d)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𝟔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+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𝟔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𝟕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den>
                        </m:f>
                      </m:e>
                    </m:d>
                    <m:r>
                      <a:rPr lang="cs-CZ" sz="1600" b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!.(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𝟕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𝟓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.=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𝟑𝟓</m:t>
                    </m:r>
                  </m:oMath>
                </a14:m>
                <a:endParaRPr lang="cs-CZ" sz="1600" b="1" dirty="0" smtClean="0">
                  <a:solidFill>
                    <a:srgbClr val="006600"/>
                  </a:solidFill>
                </a:endParaRPr>
              </a:p>
              <a:p>
                <a:pPr lvl="1">
                  <a:spcBef>
                    <a:spcPts val="384"/>
                  </a:spcBef>
                </a:pPr>
                <a:r>
                  <a:rPr lang="cs-CZ" sz="1600" b="1" dirty="0" smtClean="0">
                    <a:solidFill>
                      <a:srgbClr val="006600"/>
                    </a:solidFill>
                  </a:rPr>
                  <a:t>g</a:t>
                </a:r>
                <a:r>
                  <a:rPr lang="cs-CZ" sz="1600" b="1" dirty="0">
                    <a:solidFill>
                      <a:srgbClr val="006600"/>
                    </a:solidFill>
                  </a:rPr>
                  <a:t>)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  <m:sup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</m:e>
                    </m:d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!</m:t>
                    </m:r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.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𝟕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!</m:t>
                    </m:r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.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𝟕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𝟒</m:t>
                            </m:r>
                          </m:e>
                        </m:d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= 7.6.5.4 = </a:t>
                </a:r>
                <a:r>
                  <a:rPr lang="cs-CZ" sz="1600" b="1" dirty="0" smtClean="0">
                    <a:solidFill>
                      <a:srgbClr val="006600"/>
                    </a:solidFill>
                  </a:rPr>
                  <a:t>840</a:t>
                </a:r>
                <a:endParaRPr lang="cs-CZ" sz="1600" b="1" dirty="0">
                  <a:solidFill>
                    <a:srgbClr val="006600"/>
                  </a:solidFill>
                </a:endParaRPr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4" y="1772816"/>
                <a:ext cx="7561089" cy="4752528"/>
              </a:xfrm>
              <a:blipFill rotWithShape="0">
                <a:blip r:embed="rId2"/>
                <a:stretch>
                  <a:fillRect l="-565" t="-7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5288" y="188913"/>
            <a:ext cx="8353425" cy="122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 smtClean="0">
                <a:solidFill>
                  <a:schemeClr val="bg1"/>
                </a:solidFill>
              </a:rPr>
              <a:t>Kombinační čísla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 smtClean="0">
                <a:solidFill>
                  <a:schemeClr val="bg1"/>
                </a:solidFill>
              </a:rPr>
              <a:t>a jejich vlastnosti (výrazy)</a:t>
            </a:r>
            <a:endParaRPr lang="cs-CZ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9945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 smtClean="0">
                    <a:solidFill>
                      <a:srgbClr val="FF0000"/>
                    </a:solidFill>
                  </a:rPr>
                  <a:t>Úpravy </a:t>
                </a:r>
                <a:r>
                  <a:rPr lang="cs-CZ" sz="1800" b="1" dirty="0">
                    <a:solidFill>
                      <a:srgbClr val="FF0000"/>
                    </a:solidFill>
                  </a:rPr>
                  <a:t>výrazů s kombinačními </a:t>
                </a:r>
                <a:r>
                  <a:rPr lang="cs-CZ" sz="1800" b="1" dirty="0" smtClean="0">
                    <a:solidFill>
                      <a:srgbClr val="FF0000"/>
                    </a:solidFill>
                  </a:rPr>
                  <a:t>čísly</a:t>
                </a:r>
                <a:endParaRPr lang="cs-CZ" sz="1800" b="1" dirty="0">
                  <a:solidFill>
                    <a:srgbClr val="FF0000"/>
                  </a:solidFill>
                </a:endParaRPr>
              </a:p>
              <a:p>
                <a:pPr marL="457200" lvl="1" indent="0">
                  <a:spcBef>
                    <a:spcPts val="384"/>
                  </a:spcBef>
                  <a:buNone/>
                </a:pPr>
                <a:r>
                  <a:rPr lang="cs-CZ" sz="1600" b="1" dirty="0"/>
                  <a:t>Příklady k procvičení</a:t>
                </a:r>
                <a:endParaRPr lang="cs-CZ" sz="1600" dirty="0"/>
              </a:p>
              <a:p>
                <a:pPr lvl="1">
                  <a:spcBef>
                    <a:spcPts val="384"/>
                  </a:spcBef>
                </a:pPr>
                <a:r>
                  <a:rPr lang="cs-CZ" sz="1600" b="1" dirty="0" smtClean="0">
                    <a:solidFill>
                      <a:schemeClr val="tx1"/>
                    </a:solidFill>
                  </a:rPr>
                  <a:t>Upravte </a:t>
                </a:r>
                <a:r>
                  <a:rPr lang="cs-CZ" sz="1600" b="1" dirty="0">
                    <a:solidFill>
                      <a:schemeClr val="tx1"/>
                    </a:solidFill>
                  </a:rPr>
                  <a:t>(zjednodušte) a stanovte pro jaké hodnoty n má výraz </a:t>
                </a:r>
                <a:r>
                  <a:rPr lang="cs-CZ" sz="1600" b="1" dirty="0" smtClean="0">
                    <a:solidFill>
                      <a:schemeClr val="tx1"/>
                    </a:solidFill>
                  </a:rPr>
                  <a:t>smysl</a:t>
                </a:r>
                <a:endParaRPr lang="cs-CZ" sz="1600" b="1" dirty="0">
                  <a:solidFill>
                    <a:schemeClr val="tx1"/>
                  </a:solidFill>
                </a:endParaRPr>
              </a:p>
              <a:p>
                <a:pPr lvl="2">
                  <a:spcBef>
                    <a:spcPts val="384"/>
                  </a:spcBef>
                </a:pPr>
                <a:r>
                  <a:rPr lang="cs-CZ" sz="1600" b="1" dirty="0">
                    <a:solidFill>
                      <a:schemeClr val="tx1"/>
                    </a:solidFill>
                  </a:rPr>
                  <a:t>a) 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cs-CZ" sz="1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ctrlP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</m:oMath>
                </a14:m>
                <a:endParaRPr lang="cs-CZ" sz="1600" b="1" dirty="0">
                  <a:solidFill>
                    <a:schemeClr val="tx1"/>
                  </a:solidFill>
                </a:endParaRPr>
              </a:p>
              <a:p>
                <a:pPr lvl="2">
                  <a:spcBef>
                    <a:spcPts val="384"/>
                  </a:spcBef>
                </a:pPr>
                <a:r>
                  <a:rPr lang="cs-CZ" sz="1600" b="1" dirty="0">
                    <a:solidFill>
                      <a:schemeClr val="tx1"/>
                    </a:solidFill>
                  </a:rPr>
                  <a:t>b)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ctrlP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den>
                        </m:f>
                      </m:e>
                    </m:d>
                  </m:oMath>
                </a14:m>
                <a:endParaRPr lang="cs-CZ" sz="1600" b="1" dirty="0">
                  <a:solidFill>
                    <a:schemeClr val="tx1"/>
                  </a:solidFill>
                </a:endParaRPr>
              </a:p>
              <a:p>
                <a:pPr lvl="2">
                  <a:spcBef>
                    <a:spcPts val="384"/>
                  </a:spcBef>
                </a:pPr>
                <a:r>
                  <a:rPr lang="cs-CZ" sz="1600" b="1" dirty="0" smtClean="0">
                    <a:solidFill>
                      <a:schemeClr val="tx1"/>
                    </a:solidFill>
                  </a:rPr>
                  <a:t>c)</a:t>
                </a:r>
                <a:r>
                  <a:rPr lang="cs-CZ" sz="1600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cs-CZ" sz="1600" i="1">
                                <a:latin typeface="Cambria Math" panose="02040503050406030204" pitchFamily="18" charset="0"/>
                              </a:rPr>
                              <m:t>+1</m:t>
                            </m:r>
                          </m:num>
                          <m:den>
                            <m:r>
                              <a:rPr lang="cs-CZ" sz="16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cs-CZ" sz="1600" i="1">
                                <a:latin typeface="Cambria Math" panose="02040503050406030204" pitchFamily="18" charset="0"/>
                              </a:rPr>
                              <m:t>−1</m:t>
                            </m:r>
                          </m:den>
                        </m:f>
                      </m:e>
                    </m:d>
                    <m:r>
                      <a:rPr lang="cs-CZ" sz="1600" i="1"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ctrlPr>
                          <a:rPr lang="cs-CZ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cs-CZ" sz="1600" i="1">
                                <a:latin typeface="Cambria Math" panose="02040503050406030204" pitchFamily="18" charset="0"/>
                              </a:rPr>
                              <m:t>+1</m:t>
                            </m:r>
                          </m:num>
                          <m:den>
                            <m:r>
                              <a:rPr lang="cs-CZ" sz="16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den>
                        </m:f>
                      </m:e>
                    </m:d>
                  </m:oMath>
                </a14:m>
                <a:endParaRPr lang="cs-CZ" sz="1600" b="1" dirty="0">
                  <a:solidFill>
                    <a:schemeClr val="tx1"/>
                  </a:solidFill>
                </a:endParaRPr>
              </a:p>
              <a:p>
                <a:pPr lvl="2">
                  <a:spcBef>
                    <a:spcPts val="384"/>
                  </a:spcBef>
                </a:pPr>
                <a:r>
                  <a:rPr lang="cs-CZ" sz="1600" b="1" dirty="0">
                    <a:solidFill>
                      <a:schemeClr val="tx1"/>
                    </a:solidFill>
                  </a:rPr>
                  <a:t>d</a:t>
                </a:r>
                <a:r>
                  <a:rPr lang="cs-CZ" sz="1600" b="1" dirty="0" smtClean="0">
                    <a:solidFill>
                      <a:schemeClr val="tx1"/>
                    </a:solidFill>
                  </a:rPr>
                  <a:t>)</a:t>
                </a:r>
                <a:r>
                  <a:rPr lang="cs-CZ" sz="1600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cs-CZ" sz="1600" i="1">
                                <a:latin typeface="Cambria Math" panose="02040503050406030204" pitchFamily="18" charset="0"/>
                              </a:rPr>
                              <m:t>+2</m:t>
                            </m:r>
                          </m:num>
                          <m:den>
                            <m:r>
                              <a:rPr lang="cs-CZ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cs-CZ" sz="1600" i="1"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ctrlPr>
                          <a:rPr lang="cs-CZ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num>
                          <m:den>
                            <m:r>
                              <a:rPr lang="cs-CZ" sz="16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den>
                        </m:f>
                      </m:e>
                    </m:d>
                    <m:r>
                      <a:rPr lang="cs-CZ" sz="1600" i="1"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ctrlPr>
                          <a:rPr lang="cs-CZ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i="1">
                                <a:latin typeface="Cambria Math" panose="02040503050406030204" pitchFamily="18" charset="0"/>
                              </a:rPr>
                              <m:t>𝑛</m:t>
                            </m:r>
                          </m:num>
                          <m:den>
                            <m:r>
                              <a:rPr lang="cs-CZ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endParaRPr lang="cs-CZ" sz="1600" b="1" dirty="0" smtClean="0">
                  <a:solidFill>
                    <a:srgbClr val="FFFF00"/>
                  </a:solidFill>
                </a:endParaRPr>
              </a:p>
              <a:p>
                <a:pPr>
                  <a:spcBef>
                    <a:spcPts val="384"/>
                  </a:spcBef>
                </a:pPr>
                <a:r>
                  <a:rPr lang="cs-CZ" sz="1800" b="1" dirty="0">
                    <a:solidFill>
                      <a:srgbClr val="006600"/>
                    </a:solidFill>
                  </a:rPr>
                  <a:t>Vzorové ukázky řešení</a:t>
                </a:r>
                <a:endParaRPr lang="cs-CZ" sz="1800" dirty="0">
                  <a:solidFill>
                    <a:srgbClr val="006600"/>
                  </a:solidFill>
                </a:endParaRPr>
              </a:p>
              <a:p>
                <a:pPr lvl="1">
                  <a:spcBef>
                    <a:spcPts val="384"/>
                  </a:spcBef>
                </a:pPr>
                <a:r>
                  <a:rPr lang="cs-CZ" sz="1600" b="1" dirty="0" smtClean="0">
                    <a:solidFill>
                      <a:srgbClr val="006600"/>
                    </a:solidFill>
                  </a:rPr>
                  <a:t>d)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  <m:r>
                              <a:rPr lang="cs-CZ" sz="1600" b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1" i="0" smtClean="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0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0" smtClean="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𝐧</m:t>
                            </m:r>
                            <m:r>
                              <a:rPr lang="cs-CZ" sz="1600" b="1" i="0" smtClean="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1" i="0" smtClean="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cs-CZ" sz="1600" b="1" i="0" smtClean="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0" smtClean="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lang="cs-CZ" sz="1600" b="1" i="0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0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  <m:r>
                              <a:rPr lang="cs-CZ" sz="1600" b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  <m:r>
                              <a:rPr lang="cs-CZ" sz="1600" b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lang="cs-CZ" sz="1600" b="1" i="0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ctrlPr>
                              <a:rPr lang="cs-CZ" sz="1600" b="1" i="1" smtClean="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0" smtClean="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𝐧</m:t>
                            </m:r>
                            <m:r>
                              <a:rPr lang="cs-CZ" sz="1600" b="1" i="0" smtClean="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1" i="0" smtClean="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  <m:r>
                          <a:rPr lang="cs-CZ" sz="1600" b="1" i="0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0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0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cs-CZ" sz="1600" b="1" i="0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ctrlPr>
                              <a:rPr lang="cs-CZ" sz="1600" b="1" i="1" smtClean="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0" smtClean="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𝐧</m:t>
                            </m:r>
                            <m:r>
                              <a:rPr lang="cs-CZ" sz="1600" b="1" i="0" smtClean="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0" smtClean="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d>
                        <m:r>
                          <a:rPr lang="cs-CZ" sz="1600" b="1" i="0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ctrlPr>
                              <a:rPr lang="cs-CZ" sz="1600" b="1" i="1" smtClean="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0" smtClean="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𝐧</m:t>
                            </m:r>
                            <m:r>
                              <a:rPr lang="cs-CZ" sz="1600" b="1" i="0" smtClean="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0" smtClean="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  <m:r>
                              <a:rPr lang="cs-CZ" sz="1600" b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d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</m:e>
                          <m:sup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cs-CZ" sz="1600" b="1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600" b="1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cs-CZ" sz="1600" b="1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600" b="1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</m:e>
                          <m:sup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cs-CZ" sz="1600" b="1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</m:e>
                          <m:sup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p>
                        </m:sSup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cs-CZ" sz="1600" b="1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d>
                          <m:dPr>
                            <m:ctrlPr>
                              <a:rPr lang="cs-CZ" sz="1600" b="1" i="1" smtClean="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cs-CZ" sz="16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cs-CZ" sz="16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𝒏</m:t>
                                </m:r>
                              </m:e>
                              <m:sup>
                                <m:r>
                                  <a:rPr lang="cs-CZ" sz="1600" b="1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</m:e>
                        </m:d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</m:t>
                    </m:r>
                  </m:oMath>
                </a14:m>
                <a:endParaRPr lang="cs-CZ" sz="1600" b="1" dirty="0">
                  <a:solidFill>
                    <a:srgbClr val="006600"/>
                  </a:solidFill>
                </a:endParaRPr>
              </a:p>
              <a:p>
                <a:pPr lvl="1">
                  <a:spcBef>
                    <a:spcPts val="384"/>
                  </a:spcBef>
                </a:pPr>
                <a:r>
                  <a:rPr lang="cs-CZ" sz="1600" b="1" dirty="0" smtClean="0">
                    <a:solidFill>
                      <a:srgbClr val="006600"/>
                    </a:solidFill>
                  </a:rPr>
                  <a:t>Podmínka</a:t>
                </a:r>
                <a:endParaRPr lang="cs-CZ" sz="1600" b="1" dirty="0">
                  <a:solidFill>
                    <a:srgbClr val="006600"/>
                  </a:solidFill>
                </a:endParaRP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𝒑𝒂𝒌</m:t>
                    </m:r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cs-CZ" sz="1600" b="1" i="0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</m:t>
                    </m:r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 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 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cs-CZ" sz="1600" b="1" dirty="0">
                  <a:solidFill>
                    <a:srgbClr val="006600"/>
                  </a:solidFill>
                </a:endParaRPr>
              </a:p>
              <a:p>
                <a:pPr marL="914400" lvl="2" indent="0">
                  <a:spcBef>
                    <a:spcPts val="384"/>
                  </a:spcBef>
                  <a:buNone/>
                </a:pPr>
                <a:r>
                  <a:rPr lang="cs-CZ" sz="1600" b="1" dirty="0" smtClean="0">
                    <a:solidFill>
                      <a:srgbClr val="006600"/>
                    </a:solidFill>
                  </a:rPr>
                  <a:t>Výraz má smysl pro 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cs-CZ" sz="1600" b="1" dirty="0" smtClean="0">
                    <a:solidFill>
                      <a:srgbClr val="006600"/>
                    </a:solidFill>
                  </a:rPr>
                  <a:t>.</a:t>
                </a:r>
                <a:endParaRPr lang="cs-CZ" sz="1600" b="1" dirty="0">
                  <a:solidFill>
                    <a:srgbClr val="006600"/>
                  </a:solidFill>
                </a:endParaRPr>
              </a:p>
              <a:p>
                <a:pPr marL="0" indent="0">
                  <a:buNone/>
                </a:pPr>
                <a:endParaRPr lang="cs-CZ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  <a:blipFill rotWithShape="0">
                <a:blip r:embed="rId2"/>
                <a:stretch>
                  <a:fillRect l="-565" t="-770" r="-242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5288" y="188913"/>
            <a:ext cx="8353425" cy="122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 smtClean="0">
                <a:solidFill>
                  <a:schemeClr val="bg1"/>
                </a:solidFill>
              </a:rPr>
              <a:t>Kombinační čísla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 smtClean="0">
                <a:solidFill>
                  <a:schemeClr val="bg1"/>
                </a:solidFill>
              </a:rPr>
              <a:t>a jejich vlastnosti (výrazy)</a:t>
            </a:r>
            <a:endParaRPr lang="cs-CZ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4933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 smtClean="0"/>
                  <a:t>Závěr</a:t>
                </a:r>
              </a:p>
              <a:p>
                <a:pPr marL="457200" lvl="1" indent="0">
                  <a:spcBef>
                    <a:spcPts val="384"/>
                  </a:spcBef>
                  <a:buNone/>
                </a:pPr>
                <a:r>
                  <a:rPr lang="cs-CZ" sz="1600" b="1" dirty="0">
                    <a:solidFill>
                      <a:srgbClr val="FF0000"/>
                    </a:solidFill>
                  </a:rPr>
                  <a:t>Domácí úkol</a:t>
                </a:r>
              </a:p>
              <a:p>
                <a:pPr marL="457200" lvl="1" indent="0">
                  <a:spcBef>
                    <a:spcPts val="384"/>
                  </a:spcBef>
                  <a:buNone/>
                </a:pPr>
                <a:r>
                  <a:rPr lang="cs-CZ" sz="1600" b="1" dirty="0"/>
                  <a:t>Vypočtěte</a:t>
                </a:r>
                <a:r>
                  <a:rPr lang="cs-CZ" sz="1600" b="1" dirty="0" smtClean="0"/>
                  <a:t>:  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600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 smtClean="0">
                                <a:latin typeface="Cambria Math" panose="02040503050406030204" pitchFamily="18" charset="0"/>
                              </a:rPr>
                              <m:t>𝟏𝟓</m:t>
                            </m:r>
                          </m:num>
                          <m:den>
                            <m:r>
                              <a:rPr lang="cs-CZ" sz="1600" b="1" i="1" smtClean="0">
                                <a:latin typeface="Cambria Math" panose="02040503050406030204" pitchFamily="18" charset="0"/>
                              </a:rPr>
                              <m:t>𝟏𝟐</m:t>
                            </m:r>
                          </m:den>
                        </m:f>
                      </m:e>
                    </m:d>
                  </m:oMath>
                </a14:m>
                <a:endParaRPr lang="cs-CZ" sz="1600" b="1" dirty="0"/>
              </a:p>
              <a:p>
                <a:pPr marL="457200" lvl="1" indent="0">
                  <a:spcBef>
                    <a:spcPts val="384"/>
                  </a:spcBef>
                  <a:buNone/>
                </a:pPr>
                <a:r>
                  <a:rPr lang="cs-CZ" sz="1600" b="1" dirty="0" smtClean="0">
                    <a:solidFill>
                      <a:srgbClr val="006600"/>
                    </a:solidFill>
                  </a:rPr>
                  <a:t>	Řešení</a:t>
                </a:r>
                <a:r>
                  <a:rPr lang="cs-CZ" sz="1600" b="1" dirty="0">
                    <a:solidFill>
                      <a:srgbClr val="006600"/>
                    </a:solidFill>
                  </a:rPr>
                  <a:t>:</a:t>
                </a:r>
              </a:p>
              <a:p>
                <a:pPr marL="457200" lvl="1" indent="0">
                  <a:buNone/>
                </a:pPr>
                <a:r>
                  <a:rPr lang="cs-CZ" sz="1600" b="1" dirty="0">
                    <a:solidFill>
                      <a:srgbClr val="000099"/>
                    </a:solidFill>
                  </a:rPr>
                  <a:t>	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600" b="1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𝟏𝟓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𝟏𝟐</m:t>
                            </m:r>
                          </m:den>
                        </m:f>
                      </m:e>
                    </m:d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𝟏𝟓</m:t>
                            </m:r>
                          </m:num>
                          <m:den>
                            <m:r>
                              <a:rPr lang="cs-CZ" sz="1600" b="1" i="1" smtClean="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den>
                        </m:f>
                      </m:e>
                    </m:d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0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𝟏𝟓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0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0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𝟏𝟓</m:t>
                        </m:r>
                        <m:r>
                          <a:rPr lang="cs-CZ" sz="1600" b="1" i="0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0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 i="0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𝟏𝟒</m:t>
                        </m:r>
                        <m:r>
                          <a:rPr lang="cs-CZ" sz="1600" b="1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𝟏𝟑</m:t>
                        </m:r>
                        <m:r>
                          <a:rPr lang="cs-CZ" sz="1600" b="1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𝟏𝟐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𝟏𝟐</m:t>
                        </m:r>
                        <m:r>
                          <a:rPr lang="cs-CZ" sz="1600" b="1" i="1" smtClean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𝟓</m:t>
                    </m:r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𝟕</m:t>
                    </m:r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𝟏𝟑</m:t>
                    </m:r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𝟒𝟓𝟓</m:t>
                    </m:r>
                  </m:oMath>
                </a14:m>
                <a:endParaRPr lang="cs-CZ" sz="1600" b="1" dirty="0">
                  <a:solidFill>
                    <a:srgbClr val="006600"/>
                  </a:solidFill>
                </a:endParaRPr>
              </a:p>
              <a:p>
                <a:pPr marL="457200" lvl="1" indent="0">
                  <a:spcBef>
                    <a:spcPts val="384"/>
                  </a:spcBef>
                  <a:buNone/>
                </a:pPr>
                <a:endParaRPr lang="cs-CZ" sz="1600" b="1" dirty="0"/>
              </a:p>
              <a:p>
                <a:pPr marL="457200" lvl="1" indent="0">
                  <a:spcBef>
                    <a:spcPts val="384"/>
                  </a:spcBef>
                  <a:buNone/>
                </a:pPr>
                <a:r>
                  <a:rPr lang="cs-CZ" sz="1600" b="1" dirty="0" smtClean="0">
                    <a:solidFill>
                      <a:schemeClr val="tx1"/>
                    </a:solidFill>
                  </a:rPr>
                  <a:t>Pro </a:t>
                </a:r>
                <a:r>
                  <a:rPr lang="cs-CZ" sz="1600" b="1" dirty="0">
                    <a:solidFill>
                      <a:schemeClr val="tx1"/>
                    </a:solidFill>
                  </a:rPr>
                  <a:t>jaké hodnoty x budou mít výrazy v rovnici smysl:</a:t>
                </a:r>
                <a:endParaRPr lang="cs-CZ" sz="1600" b="1" dirty="0" smtClean="0">
                  <a:solidFill>
                    <a:schemeClr val="tx1"/>
                  </a:solidFill>
                </a:endParaRPr>
              </a:p>
              <a:p>
                <a:pPr marL="457200" lvl="1" indent="0">
                  <a:spcBef>
                    <a:spcPts val="384"/>
                  </a:spcBef>
                  <a:buNone/>
                </a:pP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cs-CZ" sz="1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  <m:d>
                      <m:dPr>
                        <m:ctrlP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  <m:d>
                      <m:dPr>
                        <m:ctrlP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𝟓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cs-CZ" sz="16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  <m:d>
                      <m:dPr>
                        <m:ctrlPr>
                          <a:rPr lang="cs-CZ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noBar"/>
                            <m:ctrlP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cs-CZ" sz="16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den>
                        </m:f>
                      </m:e>
                    </m:d>
                  </m:oMath>
                </a14:m>
                <a:r>
                  <a:rPr lang="cs-CZ" sz="1600" b="1" dirty="0" smtClean="0"/>
                  <a:t> </a:t>
                </a:r>
                <a:endParaRPr lang="cs-CZ" sz="1600" b="1" dirty="0"/>
              </a:p>
              <a:p>
                <a:pPr marL="457200" lvl="1" indent="0">
                  <a:spcBef>
                    <a:spcPts val="384"/>
                  </a:spcBef>
                  <a:buNone/>
                </a:pPr>
                <a:r>
                  <a:rPr lang="cs-CZ" sz="1600" b="1" dirty="0" smtClean="0">
                    <a:solidFill>
                      <a:srgbClr val="006600"/>
                    </a:solidFill>
                  </a:rPr>
                  <a:t>	Řešení</a:t>
                </a:r>
                <a:r>
                  <a:rPr lang="cs-CZ" sz="1600" b="1" dirty="0">
                    <a:solidFill>
                      <a:srgbClr val="006600"/>
                    </a:solidFill>
                  </a:rPr>
                  <a:t>:</a:t>
                </a:r>
              </a:p>
              <a:p>
                <a:pPr lvl="2"/>
                <a:r>
                  <a:rPr lang="cs-CZ" sz="1600" b="1" dirty="0" smtClean="0">
                    <a:solidFill>
                      <a:srgbClr val="006600"/>
                    </a:solidFill>
                  </a:rPr>
                  <a:t>Podmínka</a:t>
                </a:r>
                <a:r>
                  <a:rPr lang="cs-CZ" sz="1600" b="1" dirty="0">
                    <a:solidFill>
                      <a:srgbClr val="006600"/>
                    </a:solidFill>
                  </a:rPr>
                  <a:t>: </a:t>
                </a:r>
                <a:r>
                  <a:rPr lang="cs-CZ" sz="1600" b="1" dirty="0" smtClean="0">
                    <a:solidFill>
                      <a:srgbClr val="006600"/>
                    </a:solidFill>
                  </a:rPr>
                  <a:t> </a:t>
                </a:r>
                <a:r>
                  <a:rPr lang="cs-CZ" sz="1600" b="1" dirty="0">
                    <a:solidFill>
                      <a:srgbClr val="006600"/>
                    </a:solidFill>
                  </a:rPr>
                  <a:t>x 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, pak x 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 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𝐱</m:t>
                    </m:r>
                    <m:r>
                      <a:rPr lang="cs-CZ" sz="1600" b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endParaRPr lang="cs-CZ" sz="1600" b="1" dirty="0">
                  <a:solidFill>
                    <a:srgbClr val="006600"/>
                  </a:solidFill>
                </a:endParaRPr>
              </a:p>
              <a:p>
                <a:pPr lvl="2"/>
                <a:r>
                  <a:rPr lang="cs-CZ" sz="1600" b="1" dirty="0">
                    <a:solidFill>
                      <a:srgbClr val="006600"/>
                    </a:solidFill>
                  </a:rPr>
                  <a:t>Rovnice bude mít smysl pro hodnoty 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𝐱</m:t>
                    </m:r>
                    <m:r>
                      <a:rPr lang="cs-CZ" sz="1600" b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cs-CZ" sz="1600" b="1" dirty="0" smtClean="0">
                    <a:solidFill>
                      <a:srgbClr val="006600"/>
                    </a:solidFill>
                  </a:rPr>
                  <a:t>.</a:t>
                </a:r>
                <a:endParaRPr lang="cs-CZ" sz="1600" b="1" dirty="0">
                  <a:solidFill>
                    <a:srgbClr val="006600"/>
                  </a:solidFill>
                </a:endParaRPr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  <a:blipFill rotWithShape="0">
                <a:blip r:embed="rId2"/>
                <a:stretch>
                  <a:fillRect l="-565" t="-7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5288" y="188913"/>
            <a:ext cx="8353425" cy="122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 smtClean="0">
                <a:solidFill>
                  <a:schemeClr val="bg1"/>
                </a:solidFill>
              </a:rPr>
              <a:t>Kombinační čísla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 smtClean="0">
                <a:solidFill>
                  <a:schemeClr val="bg1"/>
                </a:solidFill>
              </a:rPr>
              <a:t>a jejich vlastnosti (výrazy)</a:t>
            </a:r>
            <a:endParaRPr lang="cs-CZ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8398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450" y="1773238"/>
            <a:ext cx="7561263" cy="47513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PORUBSKÁ, Dr. Edita, Doc. dr. František LAMOŠ, CSC., Prof. dr. Václav MEDEK, Dr. Anna REHÁKOVÁ, CSC. a Dr. Ivan TRENČANSKÝ, CSC. </a:t>
            </a:r>
            <a:r>
              <a:rPr lang="cs-CZ" sz="1200" i="1" dirty="0" smtClean="0"/>
              <a:t>Matematika pro SO3 a studijní obory SOU 8. část</a:t>
            </a:r>
            <a:r>
              <a:rPr lang="cs-CZ" sz="1200" dirty="0" smtClean="0"/>
              <a:t>. 2. vydání. Praha: Státní pedagogické nakladatelství, n. p., 1987, učebnice pro střední školy.</a:t>
            </a:r>
          </a:p>
          <a:p>
            <a:pPr eaLnBrk="1" hangingPunct="1">
              <a:lnSpc>
                <a:spcPct val="80000"/>
              </a:lnSpc>
              <a:defRPr/>
            </a:pPr>
            <a:endParaRPr lang="cs-CZ" sz="1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KUBEŠOVÁ, PaedDr. Naděžda a Mgr. Eva CIBULKOVÁ. </a:t>
            </a:r>
            <a:r>
              <a:rPr lang="cs-CZ" sz="1200" i="1" dirty="0" smtClean="0"/>
              <a:t>Matematika přehled středoškolského učiva</a:t>
            </a:r>
            <a:r>
              <a:rPr lang="cs-CZ" sz="1200" dirty="0" smtClean="0"/>
              <a:t>. 2. vyd. Třebíč: Petra Mrákotová, 2007, 239 s. Maturita (Petra Mrákotová). ISBN 978-808-6873-053. </a:t>
            </a:r>
          </a:p>
          <a:p>
            <a:pPr eaLnBrk="1" hangingPunct="1">
              <a:lnSpc>
                <a:spcPct val="80000"/>
              </a:lnSpc>
              <a:defRPr/>
            </a:pPr>
            <a:endParaRPr lang="cs-CZ" sz="1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JIRÁSEK, DRSC., Doc. RNDr. František, Karel BRANIŠ, PhDr. Stanislav HORÁK a RNDr. Milan VACEK. </a:t>
            </a:r>
            <a:r>
              <a:rPr lang="cs-CZ" sz="1200" i="1" dirty="0" smtClean="0"/>
              <a:t>Sbírka úloh z matematiky: pro SOŠ a studijní obory SOU</a:t>
            </a:r>
            <a:r>
              <a:rPr lang="cs-CZ" sz="1200" dirty="0" smtClean="0"/>
              <a:t>. 1. vyd. Praha: Státní pedagogické nakladatelství, 1989, 479 s. Učebnice pro střední školy (Státní pedagogické nakladatelství). ISBN 80-042-1341-3</a:t>
            </a:r>
            <a:r>
              <a:rPr lang="cs-CZ" sz="1200" smtClean="0"/>
              <a:t>.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endParaRPr lang="cs-CZ" sz="1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Zdroje vlastní.</a:t>
            </a:r>
          </a:p>
          <a:p>
            <a:pPr eaLnBrk="1" hangingPunct="1">
              <a:lnSpc>
                <a:spcPct val="80000"/>
              </a:lnSpc>
              <a:defRPr/>
            </a:pPr>
            <a:endParaRPr lang="cs-CZ" sz="1200" dirty="0" smtClean="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353425" cy="981075"/>
          </a:xfrm>
        </p:spPr>
        <p:txBody>
          <a:bodyPr/>
          <a:lstStyle/>
          <a:p>
            <a:pPr eaLnBrk="1" hangingPunct="1"/>
            <a:r>
              <a:rPr lang="cs-CZ" b="1" smtClean="0">
                <a:solidFill>
                  <a:schemeClr val="bg1"/>
                </a:solidFill>
              </a:rPr>
              <a:t>Použité zdroje</a:t>
            </a:r>
            <a:endParaRPr lang="cs-CZ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4667</TotalTime>
  <Words>356</Words>
  <Application>Microsoft Office PowerPoint</Application>
  <PresentationFormat>Předvádění na obrazovce (4:3)</PresentationFormat>
  <Paragraphs>101</Paragraphs>
  <Slides>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5" baseType="lpstr">
      <vt:lpstr>Arial</vt:lpstr>
      <vt:lpstr>Calibri</vt:lpstr>
      <vt:lpstr>Cambria Math</vt:lpstr>
      <vt:lpstr>Symbol</vt:lpstr>
      <vt:lpstr>Times New Roman</vt:lpstr>
      <vt:lpstr>Diseño predeterminado</vt:lpstr>
      <vt:lpstr>Kombinační čísla  a jejich vlastnosti (výrazy)</vt:lpstr>
      <vt:lpstr>Záznamový list výukového materiálu</vt:lpstr>
      <vt:lpstr>Kombinační čísla a jejich vlastnosti (výrazy)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Použité zdroje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Vymlátil</cp:lastModifiedBy>
  <cp:revision>649</cp:revision>
  <dcterms:created xsi:type="dcterms:W3CDTF">2010-05-23T14:28:12Z</dcterms:created>
  <dcterms:modified xsi:type="dcterms:W3CDTF">2014-03-03T10:00:18Z</dcterms:modified>
</cp:coreProperties>
</file>