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67" r:id="rId1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2A174-B7E2-485C-B680-1AD5D65E02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1911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5008-A86E-49EB-A60E-B6D053BAEF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606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BDD0C-F2E2-4912-8722-1507F84FBC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115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0F134-4E23-4025-A4F5-126332A0322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26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A9280-465D-4953-B603-BDEB704FB09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69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7225A-5926-43E9-923D-FA8C3CAF4B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711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DF83D8-E70C-49AF-BF81-08A626EB0BA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047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6B5E8-73EE-402E-88EE-9038DC1F4B8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70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9964E-877C-4402-A09E-A81FCB563A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9917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331B9-E6DD-4FA0-B1E7-AB2569ACCF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3917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6216-B46B-4CBC-B12E-980BE6EAC42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4196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B789AFA-B632-4537-A3BC-8FF42B83B47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511300"/>
          </a:xfrm>
        </p:spPr>
        <p:txBody>
          <a:bodyPr/>
          <a:lstStyle/>
          <a:p>
            <a:pPr eaLnBrk="1" hangingPunct="1"/>
            <a:r>
              <a:rPr lang="cs-CZ" sz="4500" dirty="0" smtClean="0"/>
              <a:t>Souhrnné opakování učiva </a:t>
            </a:r>
            <a:br>
              <a:rPr lang="cs-CZ" sz="4500" dirty="0" smtClean="0"/>
            </a:br>
            <a:r>
              <a:rPr lang="cs-CZ" sz="4500" dirty="0" smtClean="0"/>
              <a:t>kombinatoriky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VY_32_INOVACE_059_Matematika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 smtClean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</a:p>
              <a:p>
                <a:r>
                  <a:rPr lang="cs-CZ" sz="1400" b="1" dirty="0" smtClean="0">
                    <a:solidFill>
                      <a:srgbClr val="006600"/>
                    </a:solidFill>
                  </a:rPr>
                  <a:t>Př. 3)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Zkouška:	L 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400" b="1" dirty="0" smtClean="0">
                    <a:solidFill>
                      <a:srgbClr val="006600"/>
                    </a:solidFill>
                  </a:rPr>
                  <a:t>	P 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5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		L 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= P</a:t>
                </a:r>
              </a:p>
              <a:p>
                <a:pPr marL="0" indent="0">
                  <a:buNone/>
                </a:pPr>
                <a:endParaRPr lang="cs-CZ" sz="1400" b="1" dirty="0" smtClean="0"/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chemeClr val="tx1"/>
                    </a:solidFill>
                  </a:rPr>
                  <a:t>Řešení verzí b), c) – viz ukázka řešení a)</a:t>
                </a:r>
              </a:p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	b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chemeClr val="tx1"/>
                    </a:solidFill>
                  </a:rPr>
                  <a:t>	Podmínka: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	c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chemeClr val="tx1"/>
                    </a:solidFill>
                  </a:rPr>
                  <a:t>	Podmínka: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chemeClr val="tx1"/>
                    </a:solidFill>
                  </a:rPr>
                  <a:t> , pak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4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11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 smtClean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  <a:endParaRPr lang="cs-CZ" sz="1400" b="1" dirty="0" smtClean="0">
                  <a:solidFill>
                    <a:srgbClr val="006600"/>
                  </a:solidFill>
                </a:endParaRPr>
              </a:p>
              <a:p>
                <a:r>
                  <a:rPr lang="cs-CZ" sz="1400" b="1" dirty="0" smtClean="0">
                    <a:solidFill>
                      <a:srgbClr val="000099"/>
                    </a:solidFill>
                  </a:rPr>
                  <a:t>Př. 4)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0099"/>
                    </a:solidFill>
                  </a:rPr>
                  <a:t>Výpočet:	n = 3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k = 1, nebo 2, nebo 3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-prvky se neopakují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-záleží na uspořádání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-řešíme pomocí variací bez opakování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𝟏𝟓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Vytvoříme 15 signálů.</a:t>
                </a:r>
              </a:p>
              <a:p>
                <a:r>
                  <a:rPr lang="cs-CZ" sz="500" b="1" dirty="0"/>
                  <a:t> </a:t>
                </a:r>
              </a:p>
              <a:p>
                <a:r>
                  <a:rPr lang="cs-CZ" sz="1400" b="1" dirty="0" smtClean="0">
                    <a:solidFill>
                      <a:srgbClr val="006600"/>
                    </a:solidFill>
                  </a:rPr>
                  <a:t>Př. 5)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Výpočet: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		-prvky se neopakují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		-nezáleží na uspořádání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		-řešíme pomocí kombinací bez opakování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𝟔𝟔𝟎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Zaměstnance je možné vybrat 660 způsoby</a:t>
                </a:r>
                <a:r>
                  <a:rPr lang="cs-CZ" sz="1400" b="1" dirty="0" smtClean="0">
                    <a:solidFill>
                      <a:srgbClr val="006600"/>
                    </a:solidFill>
                  </a:rPr>
                  <a:t>.</a:t>
                </a:r>
                <a:r>
                  <a:rPr lang="cs-CZ" sz="1400" b="1" dirty="0"/>
                  <a:t> </a:t>
                </a:r>
              </a:p>
              <a:p>
                <a:pPr marL="0" indent="0">
                  <a:buNone/>
                </a:pPr>
                <a:endParaRPr lang="cs-CZ" sz="14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4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137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 smtClean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  <a:endParaRPr lang="cs-CZ" sz="1400" b="1" dirty="0" smtClean="0">
                  <a:solidFill>
                    <a:srgbClr val="006600"/>
                  </a:solidFill>
                </a:endParaRPr>
              </a:p>
              <a:p>
                <a:r>
                  <a:rPr lang="cs-CZ" sz="1400" b="1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400" b="1" dirty="0">
                    <a:solidFill>
                      <a:srgbClr val="000099"/>
                    </a:solidFill>
                  </a:rPr>
                  <a:t>. 6)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0099"/>
                    </a:solidFill>
                  </a:rPr>
                  <a:t>a)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den>
                            </m:f>
                          </m:e>
                        </m:d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2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den>
                            </m:f>
                          </m:e>
                        </m:d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𝟐𝟕</m:t>
                        </m:r>
                      </m:e>
                    </m:d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𝟖𝟏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𝟗𝟔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𝟐𝟏𝟔</m:t>
                    </m:r>
                    <m:sSup>
                      <m:sSupPr>
                        <m:ctrlP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𝟐𝟏𝟔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2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𝟖𝟏</m:t>
                    </m:r>
                  </m:oMath>
                </a14:m>
                <a:endParaRPr lang="cs-CZ" sz="1200" b="1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r>
                  <a:rPr lang="cs-CZ" sz="500" b="1" dirty="0"/>
                  <a:t> </a:t>
                </a:r>
              </a:p>
              <a:p>
                <a:pPr marL="0" indent="0">
                  <a:buNone/>
                </a:pPr>
                <a:r>
                  <a:rPr lang="cs-CZ" sz="1400" b="1" dirty="0" smtClean="0"/>
                  <a:t>       Řešení </a:t>
                </a:r>
                <a:r>
                  <a:rPr lang="cs-CZ" sz="1400" b="1" dirty="0"/>
                  <a:t>verze b) – viz ukázka řešení a)</a:t>
                </a:r>
              </a:p>
              <a:p>
                <a:pPr marL="457200" lvl="1" indent="0">
                  <a:buNone/>
                </a:pPr>
                <a:r>
                  <a:rPr lang="cs-CZ" sz="1400" b="1" dirty="0"/>
                  <a:t>b)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4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cs-CZ" sz="14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400" b="1" dirty="0"/>
              </a:p>
              <a:p>
                <a:r>
                  <a:rPr lang="cs-CZ" sz="500" b="1" dirty="0"/>
                  <a:t> </a:t>
                </a:r>
              </a:p>
              <a:p>
                <a:r>
                  <a:rPr lang="cs-CZ" sz="1400" b="1" dirty="0" smtClean="0">
                    <a:solidFill>
                      <a:srgbClr val="006600"/>
                    </a:solidFill>
                  </a:rPr>
                  <a:t>Př. 7)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-třetí člen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Výpočet ze vzorce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sSup>
                          <m:sSup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𝟏𝟔</m:t>
                        </m:r>
                      </m:num>
                      <m:den>
                        <m:sSup>
                          <m:sSup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p>
                        </m:sSup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𝟐𝟏𝟔𝟎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r>
                  <a:rPr lang="cs-CZ" sz="500" b="1" dirty="0"/>
                  <a:t> </a:t>
                </a:r>
              </a:p>
              <a:p>
                <a:r>
                  <a:rPr lang="cs-CZ" sz="1400" b="1" dirty="0" smtClean="0">
                    <a:solidFill>
                      <a:srgbClr val="000099"/>
                    </a:solidFill>
                  </a:rPr>
                  <a:t>Př. 8)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0099"/>
                    </a:solidFill>
                  </a:rPr>
                  <a:t>-hodnota čtvrtého členu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, pro a = 2, pak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</m:num>
                              <m:den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𝟏𝟔</m:t>
                        </m:r>
                      </m:e>
                    </m:d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sz="1400" b="1" dirty="0"/>
              </a:p>
              <a:p>
                <a:pPr marL="0" indent="0">
                  <a:buNone/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cs-CZ" sz="14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 b="-12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092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094272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Souhrnné opakování učiva kombinatoriky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VY_32_INOVACE_059_Matematika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10. 1.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Shrnutí a zopakování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8"/>
            <a:ext cx="5400675" cy="2663825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opakování učiva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kombinatoriky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Opakování a zdokonalení počítání z kombinatoriky</a:t>
                </a:r>
                <a:r>
                  <a:rPr lang="cs-CZ" sz="1600" dirty="0" smtClean="0"/>
                  <a:t>.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/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(procvičení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 opakování před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PP)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r>
                  <a:rPr lang="cs-CZ" sz="1600" b="1" dirty="0" smtClean="0"/>
                  <a:t>Př</a:t>
                </a:r>
                <a:r>
                  <a:rPr lang="cs-CZ" sz="1600" b="1" dirty="0"/>
                  <a:t>. 1) </a:t>
                </a:r>
                <a:r>
                  <a:rPr lang="cs-CZ" sz="1600" b="1" dirty="0" smtClean="0"/>
                  <a:t>Vypočtěte: a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 smtClean="0"/>
                  <a:t>		b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cs-CZ" sz="1600" b="1" dirty="0"/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2) Řešte v </a:t>
                </a:r>
                <a:r>
                  <a:rPr lang="cs-CZ" sz="1600" b="1" dirty="0" smtClean="0"/>
                  <a:t>N: a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600" b="1" dirty="0" smtClean="0"/>
                  <a:t>		b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600" b="1" dirty="0"/>
              </a:p>
              <a:p>
                <a:pPr marL="0" indent="0">
                  <a:buNone/>
                </a:pPr>
                <a:r>
                  <a:rPr lang="cs-CZ" sz="1600" b="1" dirty="0"/>
                  <a:t> </a:t>
                </a:r>
              </a:p>
              <a:p>
                <a:r>
                  <a:rPr lang="cs-CZ" sz="1600" b="1" dirty="0"/>
                  <a:t>Př. 3) Řešte v </a:t>
                </a:r>
                <a:r>
                  <a:rPr lang="cs-CZ" sz="1600" b="1" dirty="0" smtClean="0"/>
                  <a:t>N: a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  </a:t>
                </a:r>
                <a:r>
                  <a:rPr lang="cs-CZ" sz="1600" b="1" dirty="0" smtClean="0"/>
                  <a:t>	b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  </a:t>
                </a:r>
                <a:r>
                  <a:rPr lang="cs-CZ" sz="1600" b="1" dirty="0" smtClean="0"/>
                  <a:t>			  c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41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(procvičení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a opakování před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PP)</a:t>
                </a:r>
              </a:p>
              <a:p>
                <a:r>
                  <a:rPr lang="cs-CZ" sz="1600" b="1" dirty="0"/>
                  <a:t>Př. 4) Kolik signálů lze vytvořit ze tří různobarevných praporků zvednutím v jedné ruce?</a:t>
                </a:r>
              </a:p>
              <a:p>
                <a:pPr marL="0" indent="0">
                  <a:buNone/>
                </a:pPr>
                <a:r>
                  <a:rPr lang="cs-CZ" sz="1600" b="1" dirty="0"/>
                  <a:t> </a:t>
                </a:r>
              </a:p>
              <a:p>
                <a:r>
                  <a:rPr lang="cs-CZ" sz="1600" b="1" dirty="0"/>
                  <a:t>Př. 5) Ve firmě pracuje dvanáct mužů a osm žen. Kolika způsoby je možné na zahraniční pracovní cestu vybrat pět zaměstnanců tak, aby tři z nich byly ženy?</a:t>
                </a:r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6) Podle binomické věty </a:t>
                </a:r>
                <a:r>
                  <a:rPr lang="cs-CZ" sz="1600" b="1" dirty="0" smtClean="0"/>
                  <a:t>vypočtěte: a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cs-CZ" sz="1600" b="1" dirty="0" smtClean="0"/>
                  <a:t>	b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600" b="1" dirty="0"/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7) Vypočtěte třetí člen binomického rozvoje výrazu: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r>
                  <a:rPr lang="cs-CZ" sz="1600" b="1" dirty="0" smtClean="0"/>
                  <a:t>.</a:t>
                </a:r>
                <a:endParaRPr lang="cs-CZ" sz="1600" b="1" dirty="0"/>
              </a:p>
              <a:p>
                <a:pPr marL="0" indent="0">
                  <a:buNone/>
                </a:pPr>
                <a:endParaRPr lang="cs-CZ" sz="1600" b="1" dirty="0"/>
              </a:p>
              <a:p>
                <a:r>
                  <a:rPr lang="cs-CZ" sz="1600" b="1" dirty="0"/>
                  <a:t>Př. 8) Vypočtěte hodnotu čtvrtého členu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𝒂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cs-CZ" sz="1600" b="1" dirty="0"/>
                  <a:t>, pro </a:t>
                </a:r>
                <a:r>
                  <a:rPr lang="cs-CZ" sz="1600" b="1" dirty="0" smtClean="0"/>
                  <a:t>a = 2</a:t>
                </a:r>
                <a:r>
                  <a:rPr lang="cs-CZ" sz="1600" b="1" dirty="0"/>
                  <a:t>?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6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325" t="-770" r="-65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834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</a:p>
              <a:p>
                <a:r>
                  <a:rPr lang="cs-CZ" sz="1400" b="1" dirty="0"/>
                  <a:t>Př. 1)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a)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den>
                    </m:f>
                  </m:oMath>
                </a14:m>
                <a:endParaRPr lang="cs-CZ" sz="1400" b="1" dirty="0"/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b)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den>
                    </m:f>
                  </m:oMath>
                </a14:m>
                <a:endParaRPr lang="cs-CZ" sz="1400" b="1" dirty="0"/>
              </a:p>
              <a:p>
                <a:pPr marL="0" indent="0">
                  <a:buNone/>
                </a:pPr>
                <a:r>
                  <a:rPr lang="cs-CZ" sz="1400" b="1" dirty="0"/>
                  <a:t> </a:t>
                </a:r>
              </a:p>
              <a:p>
                <a:r>
                  <a:rPr lang="cs-CZ" sz="1400" b="1" dirty="0"/>
                  <a:t>Př. 2)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a)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𝟑𝐱</m:t>
                    </m:r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𝟔𝐱</m:t>
                    </m:r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90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</a:p>
              <a:p>
                <a:r>
                  <a:rPr lang="cs-CZ" sz="1400" b="1" dirty="0" smtClean="0"/>
                  <a:t>Př</a:t>
                </a:r>
                <a:r>
                  <a:rPr lang="cs-CZ" sz="1400" b="1" dirty="0"/>
                  <a:t>. 2)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𝟔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𝟑𝟔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𝟑𝟔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Zkouška:	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000" b="1" dirty="0">
                    <a:solidFill>
                      <a:srgbClr val="006600"/>
                    </a:solidFill>
                  </a:rPr>
                  <a:t>		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P =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6600"/>
                    </a:solidFill>
                  </a:rPr>
                  <a:t>		L = P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4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119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</a:p>
              <a:p>
                <a:pPr marL="457200" lvl="1" indent="0">
                  <a:buNone/>
                </a:pPr>
                <a:r>
                  <a:rPr lang="cs-CZ" sz="1400" b="1" dirty="0" smtClean="0">
                    <a:solidFill>
                      <a:srgbClr val="000099"/>
                    </a:solidFill>
                  </a:rPr>
                  <a:t>b)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	Podmínka: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, pak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𝟔𝟒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0099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Zkouška:	L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!+(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P =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4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400" b="1" dirty="0">
                    <a:solidFill>
                      <a:srgbClr val="000099"/>
                    </a:solidFill>
                  </a:rPr>
                  <a:t>		L = </a:t>
                </a:r>
                <a:r>
                  <a:rPr lang="cs-CZ" sz="1400" b="1" dirty="0" smtClean="0">
                    <a:solidFill>
                      <a:srgbClr val="000099"/>
                    </a:solidFill>
                  </a:rPr>
                  <a:t>P</a:t>
                </a:r>
                <a:endParaRPr lang="cs-CZ" sz="14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t="-770" b="-295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226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Souhrnné opakování </a:t>
            </a:r>
            <a:r>
              <a:rPr lang="cs-CZ" sz="4500" b="1" dirty="0">
                <a:solidFill>
                  <a:schemeClr val="bg1"/>
                </a:solidFill>
              </a:rPr>
              <a:t/>
            </a:r>
            <a:br>
              <a:rPr lang="cs-CZ" sz="4500" b="1" dirty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učiva kombinatoriky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800" b="1" dirty="0"/>
                  <a:t>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příkladů:</a:t>
                </a:r>
              </a:p>
              <a:p>
                <a:r>
                  <a:rPr lang="cs-CZ" sz="1400" b="1" dirty="0" smtClean="0">
                    <a:solidFill>
                      <a:srgbClr val="006600"/>
                    </a:solidFill>
                  </a:rPr>
                  <a:t>Př. 3)</a:t>
                </a: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a)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	Podmínka: x </a:t>
                </a: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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!.[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]!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4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4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rad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𝒗𝒚𝒉𝒐𝒗𝒖𝒋𝒆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4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𝒏𝒆𝒗𝒚𝒉𝒐𝒗𝒖𝒋𝒆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𝒑𝒐𝒅𝒎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𝒏𝒄𝒆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cs-CZ" sz="14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sz="14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163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94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4442</TotalTime>
  <Words>294</Words>
  <Application>Microsoft Office PowerPoint</Application>
  <PresentationFormat>Předvádění na obrazovce (4:3)</PresentationFormat>
  <Paragraphs>159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Diseño predeterminado</vt:lpstr>
      <vt:lpstr>Souhrnné opakování učiva  kombinatoriky</vt:lpstr>
      <vt:lpstr>Záznamový list výukového materiálu</vt:lpstr>
      <vt:lpstr>Souhrnné  opakování učiva 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Souhrnné opakování  učiva kombinatoriky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639</cp:revision>
  <dcterms:created xsi:type="dcterms:W3CDTF">2010-05-23T14:28:12Z</dcterms:created>
  <dcterms:modified xsi:type="dcterms:W3CDTF">2014-03-03T10:07:53Z</dcterms:modified>
</cp:coreProperties>
</file>