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57" r:id="rId5"/>
    <p:sldId id="275" r:id="rId6"/>
    <p:sldId id="279" r:id="rId7"/>
    <p:sldId id="280" r:id="rId8"/>
    <p:sldId id="281" r:id="rId9"/>
    <p:sldId id="267" r:id="rId10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99"/>
    <a:srgbClr val="422C16"/>
    <a:srgbClr val="0C788E"/>
    <a:srgbClr val="025198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52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99C0F-45FF-4F58-8FA7-FACE1AA6651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516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1E0C0-CFF0-49ED-A87F-59305872AC6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7980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2415-023F-4106-B8FC-1E33063D850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858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2B4FB-6D6A-4071-8E7F-AB278DDBE66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0732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474B6-64F3-4E50-81F6-4EBC823EEEA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0626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200D2-71E5-4C1A-B1EE-3D134AEEC7B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5874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F98C2-18AB-4D02-8404-00E75F63AAE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9585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49705-11FA-41E1-9483-DA3B7FFD9FA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9485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A4098-FB58-4CDB-A8CB-60BE35C950A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613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81144-208F-4701-BA37-AB5E2694E77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4064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6DD28-0EDA-4751-9CF6-829D87F56EB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6717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3A70999-01AF-40E4-9A17-E09895CF098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273424"/>
            <a:ext cx="7772400" cy="1307703"/>
          </a:xfrm>
        </p:spPr>
        <p:txBody>
          <a:bodyPr/>
          <a:lstStyle/>
          <a:p>
            <a:pPr eaLnBrk="1" hangingPunct="1"/>
            <a:r>
              <a:rPr lang="cs-CZ" sz="4500" dirty="0" smtClean="0"/>
              <a:t>Faktoriál a jeho vlastnosti (rovnice)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15888"/>
            <a:ext cx="6083300" cy="148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VY_32_INOVACE_043_Matematika</a:t>
            </a:r>
            <a:endParaRPr lang="cs-CZ" sz="1800" b="1" dirty="0">
              <a:latin typeface="Calibri" panose="020F0502020204030204" pitchFamily="34" charset="0"/>
            </a:endParaRP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dirty="0">
                <a:latin typeface="Calibri" panose="020F0502020204030204" pitchFamily="34" charset="0"/>
              </a:rPr>
              <a:t>Autor: Mgr. Radek </a:t>
            </a:r>
            <a:r>
              <a:rPr lang="cs-CZ" sz="1800" dirty="0" smtClean="0">
                <a:latin typeface="Calibri" panose="020F0502020204030204" pitchFamily="34" charset="0"/>
              </a:rPr>
              <a:t>Vymlátil</a:t>
            </a:r>
            <a:endParaRPr lang="cs-CZ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b="1" dirty="0" smtClean="0">
                <a:solidFill>
                  <a:schemeClr val="bg1"/>
                </a:solidFill>
              </a:rPr>
              <a:t>Záznamový list výukového materiálu</a:t>
            </a:r>
            <a:endParaRPr lang="cs-CZ" sz="24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0840253"/>
              </p:ext>
            </p:extLst>
          </p:nvPr>
        </p:nvGraphicFramePr>
        <p:xfrm>
          <a:off x="1258888" y="1844675"/>
          <a:ext cx="7427912" cy="4815084"/>
        </p:xfrm>
        <a:graphic>
          <a:graphicData uri="http://schemas.openxmlformats.org/drawingml/2006/table">
            <a:tbl>
              <a:tblPr/>
              <a:tblGrid>
                <a:gridCol w="2674937"/>
                <a:gridCol w="4752975"/>
              </a:tblGrid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Inovace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Faktoriál a jeho vlastnosti (rovnice)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VY_32_INOVACE_043_Matematika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64-41-L/51 Podnikání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Přírodovědné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druhý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Radek Vymlátil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21. 11.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Definice faktoriálu, vlastnosti faktoriálu, počítání s faktoriálem – řešení rovnic.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79388" y="2205038"/>
            <a:ext cx="5400675" cy="2304082"/>
          </a:xfrm>
        </p:spPr>
        <p:txBody>
          <a:bodyPr anchor="ctr"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Faktoriál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a jeho vlastnosti (rovnice)</a:t>
            </a:r>
            <a:endParaRPr lang="es-ES" sz="45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44463" y="6092825"/>
            <a:ext cx="3992562" cy="407988"/>
          </a:xfrm>
        </p:spPr>
        <p:txBody>
          <a:bodyPr/>
          <a:lstStyle/>
          <a:p>
            <a:pPr algn="l" eaLnBrk="1" hangingPunct="1"/>
            <a:r>
              <a:rPr lang="cs-CZ" sz="1800" smtClean="0">
                <a:solidFill>
                  <a:schemeClr val="bg1"/>
                </a:solidFill>
              </a:rPr>
              <a:t>Mgr. Radek Vymlátil</a:t>
            </a:r>
            <a:endParaRPr lang="es-E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367879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Faktoriál a jeho vlastnosti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(rovnice)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705725" cy="4751387"/>
          </a:xfrm>
        </p:spPr>
        <p:txBody>
          <a:bodyPr/>
          <a:lstStyle/>
          <a:p>
            <a:pPr eaLnBrk="1" hangingPunct="1">
              <a:spcBef>
                <a:spcPts val="384"/>
              </a:spcBef>
              <a:defRPr/>
            </a:pPr>
            <a:r>
              <a:rPr lang="cs-CZ" sz="1800" b="1" dirty="0" smtClean="0"/>
              <a:t>Vzdělávací cíl</a:t>
            </a:r>
          </a:p>
          <a:p>
            <a:pPr lvl="1" eaLnBrk="1" hangingPunct="1">
              <a:spcBef>
                <a:spcPts val="384"/>
              </a:spcBef>
              <a:defRPr/>
            </a:pPr>
            <a:r>
              <a:rPr lang="cs-CZ" sz="1600" dirty="0"/>
              <a:t>Zavést a osvojit si symbol n</a:t>
            </a:r>
            <a:r>
              <a:rPr lang="cs-CZ" sz="1600" dirty="0" smtClean="0"/>
              <a:t>!.</a:t>
            </a:r>
          </a:p>
          <a:p>
            <a:pPr lvl="1" eaLnBrk="1" hangingPunct="1">
              <a:spcBef>
                <a:spcPts val="384"/>
              </a:spcBef>
              <a:defRPr/>
            </a:pPr>
            <a:r>
              <a:rPr lang="cs-CZ" sz="1600" dirty="0" smtClean="0"/>
              <a:t>Naučit </a:t>
            </a:r>
            <a:r>
              <a:rPr lang="cs-CZ" sz="1600" dirty="0"/>
              <a:t>se počítání s faktoriálem</a:t>
            </a:r>
            <a:r>
              <a:rPr lang="cs-CZ" sz="1600" dirty="0" smtClean="0"/>
              <a:t>.</a:t>
            </a:r>
          </a:p>
          <a:p>
            <a:pPr marL="0" indent="0">
              <a:spcBef>
                <a:spcPts val="384"/>
              </a:spcBef>
              <a:buFontTx/>
              <a:buNone/>
              <a:defRPr/>
            </a:pPr>
            <a:endParaRPr lang="cs-CZ" sz="800" dirty="0"/>
          </a:p>
          <a:p>
            <a:pPr>
              <a:spcBef>
                <a:spcPts val="384"/>
              </a:spcBef>
              <a:defRPr/>
            </a:pPr>
            <a:r>
              <a:rPr lang="cs-CZ" sz="1800" b="1" dirty="0">
                <a:solidFill>
                  <a:srgbClr val="FF0000"/>
                </a:solidFill>
              </a:rPr>
              <a:t>n-faktoriálem, neboli faktoriálem n čísel rozumíme symbol n!, kde </a:t>
            </a:r>
            <a:r>
              <a:rPr lang="cs-CZ" sz="1800" b="1" dirty="0" err="1">
                <a:solidFill>
                  <a:srgbClr val="FF0000"/>
                </a:solidFill>
              </a:rPr>
              <a:t>n</a:t>
            </a:r>
            <a:r>
              <a:rPr lang="cs-CZ" sz="1800" b="1" dirty="0" err="1">
                <a:solidFill>
                  <a:srgbClr val="FF0000"/>
                </a:solidFill>
                <a:sym typeface="Symbol" panose="05050102010706020507" pitchFamily="18" charset="2"/>
              </a:rPr>
              <a:t></a:t>
            </a:r>
            <a:r>
              <a:rPr lang="cs-CZ" sz="1800" b="1" dirty="0" err="1">
                <a:solidFill>
                  <a:srgbClr val="FF0000"/>
                </a:solidFill>
              </a:rPr>
              <a:t>N</a:t>
            </a:r>
            <a:r>
              <a:rPr lang="cs-CZ" sz="1800" b="1" dirty="0">
                <a:solidFill>
                  <a:srgbClr val="FF0000"/>
                </a:solidFill>
              </a:rPr>
              <a:t> (množina přirozených čísel) a n! znamená součin n čísel ve vzorci (vztahu</a:t>
            </a:r>
            <a:r>
              <a:rPr lang="cs-CZ" sz="1800" b="1" dirty="0" smtClean="0">
                <a:solidFill>
                  <a:srgbClr val="FF0000"/>
                </a:solidFill>
              </a:rPr>
              <a:t>):</a:t>
            </a:r>
            <a:endParaRPr lang="cs-CZ" sz="1800" b="1" dirty="0">
              <a:solidFill>
                <a:srgbClr val="FF0000"/>
              </a:solidFill>
            </a:endParaRPr>
          </a:p>
          <a:p>
            <a:pPr lvl="1">
              <a:spcBef>
                <a:spcPts val="384"/>
              </a:spcBef>
              <a:defRPr/>
            </a:pPr>
            <a:r>
              <a:rPr lang="cs-CZ" sz="1800" b="1" dirty="0">
                <a:solidFill>
                  <a:srgbClr val="000099"/>
                </a:solidFill>
              </a:rPr>
              <a:t>n! = n.(n-1).(n-2).(n-3</a:t>
            </a:r>
            <a:r>
              <a:rPr lang="cs-CZ" sz="1800" b="1" dirty="0" smtClean="0">
                <a:solidFill>
                  <a:srgbClr val="000099"/>
                </a:solidFill>
              </a:rPr>
              <a:t>).(n-4). ….. .3.2.1</a:t>
            </a:r>
            <a:endParaRPr lang="cs-CZ" sz="1800" b="1" dirty="0">
              <a:solidFill>
                <a:srgbClr val="000099"/>
              </a:solidFill>
            </a:endParaRPr>
          </a:p>
          <a:p>
            <a:pPr>
              <a:spcBef>
                <a:spcPts val="384"/>
              </a:spcBef>
              <a:defRPr/>
            </a:pPr>
            <a:endParaRPr lang="cs-CZ" sz="800" dirty="0"/>
          </a:p>
          <a:p>
            <a:pPr>
              <a:spcBef>
                <a:spcPts val="384"/>
              </a:spcBef>
              <a:defRPr/>
            </a:pPr>
            <a:r>
              <a:rPr lang="cs-CZ" sz="1800" b="1" dirty="0" smtClean="0">
                <a:solidFill>
                  <a:srgbClr val="006600"/>
                </a:solidFill>
              </a:rPr>
              <a:t>Například </a:t>
            </a:r>
          </a:p>
          <a:p>
            <a:pPr lvl="1">
              <a:spcBef>
                <a:spcPts val="384"/>
              </a:spcBef>
              <a:defRPr/>
            </a:pPr>
            <a:r>
              <a:rPr lang="cs-CZ" sz="1600" b="1" dirty="0" smtClean="0">
                <a:solidFill>
                  <a:srgbClr val="006600"/>
                </a:solidFill>
              </a:rPr>
              <a:t>4</a:t>
            </a:r>
            <a:r>
              <a:rPr lang="cs-CZ" sz="1600" b="1" dirty="0">
                <a:solidFill>
                  <a:srgbClr val="006600"/>
                </a:solidFill>
              </a:rPr>
              <a:t>! = </a:t>
            </a:r>
            <a:r>
              <a:rPr lang="cs-CZ" sz="1600" b="1" dirty="0" smtClean="0">
                <a:solidFill>
                  <a:srgbClr val="006600"/>
                </a:solidFill>
              </a:rPr>
              <a:t>4.3.2.1, takže hodnota </a:t>
            </a:r>
            <a:r>
              <a:rPr lang="cs-CZ" sz="1600" b="1" dirty="0">
                <a:solidFill>
                  <a:srgbClr val="006600"/>
                </a:solidFill>
              </a:rPr>
              <a:t>4! = 24.</a:t>
            </a:r>
          </a:p>
          <a:p>
            <a:pPr marL="0" indent="0" eaLnBrk="1" hangingPunct="1">
              <a:spcBef>
                <a:spcPts val="384"/>
              </a:spcBef>
              <a:buFontTx/>
              <a:buNone/>
              <a:defRPr/>
            </a:pPr>
            <a:endParaRPr lang="cs-CZ" sz="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cs-CZ" sz="4500" b="1" dirty="0">
                <a:solidFill>
                  <a:schemeClr val="bg1"/>
                </a:solidFill>
              </a:rPr>
              <a:t>Faktoriál a jeho </a:t>
            </a:r>
            <a:r>
              <a:rPr lang="cs-CZ" sz="4500" b="1" dirty="0" smtClean="0">
                <a:solidFill>
                  <a:schemeClr val="bg1"/>
                </a:solidFill>
              </a:rPr>
              <a:t>vlastnosti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(rovnice)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Vlastnosti</a:t>
                </a:r>
                <a:endParaRPr lang="cs-CZ" sz="1800" b="1" dirty="0">
                  <a:solidFill>
                    <a:srgbClr val="FF00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/>
                  <a:t>Platí:		</a:t>
                </a:r>
                <a:r>
                  <a:rPr lang="cs-CZ" sz="1600" dirty="0" smtClean="0"/>
                  <a:t>0</a:t>
                </a:r>
                <a:r>
                  <a:rPr lang="cs-CZ" sz="1600" dirty="0"/>
                  <a:t>! = 1, 1! = 1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Lze </a:t>
                </a:r>
                <a:r>
                  <a:rPr lang="cs-CZ" sz="1600" dirty="0"/>
                  <a:t>zapisovat:	</a:t>
                </a:r>
                <a:r>
                  <a:rPr lang="cs-CZ" sz="1600" dirty="0" smtClean="0"/>
                  <a:t>n</a:t>
                </a:r>
                <a:r>
                  <a:rPr lang="cs-CZ" sz="1600" dirty="0"/>
                  <a:t>! = n.(n-1)!, nebo n! = n.(n-1).(n-2)! </a:t>
                </a:r>
                <a:r>
                  <a:rPr lang="cs-CZ" sz="1600" dirty="0" smtClean="0"/>
                  <a:t>apod.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dirty="0" smtClean="0"/>
                  <a:t>			(</a:t>
                </a:r>
                <a:r>
                  <a:rPr lang="cs-CZ" sz="1600" dirty="0"/>
                  <a:t>n+1)! = (n+1).n.(n-1)! aj.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dirty="0" smtClean="0"/>
                  <a:t>			(</a:t>
                </a:r>
                <a:r>
                  <a:rPr lang="cs-CZ" sz="1600" dirty="0"/>
                  <a:t>n-2)! = (n-2).(n-1).(n-3).(n-4)! aj</a:t>
                </a:r>
                <a:r>
                  <a:rPr lang="cs-CZ" sz="1600" dirty="0" smtClean="0"/>
                  <a:t>.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endParaRPr lang="cs-CZ" sz="1600" dirty="0"/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rovnic s faktoriálem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/>
                  <a:t>Příklady k procvičení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/>
                  <a:t>Řešte v N.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/>
                  <a:t>a) 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cs-CZ" sz="1600" b="1" dirty="0"/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/>
                  <a:t>b) 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=−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cs-CZ" sz="1600" b="1" dirty="0"/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/>
                  <a:t>c) 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𝟏𝟔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𝟐𝟖</m:t>
                    </m:r>
                  </m:oMath>
                </a14:m>
                <a:endParaRPr lang="cs-CZ" sz="1600" b="1" dirty="0"/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/>
                  <a:t>d) 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𝟏𝟒</m:t>
                    </m:r>
                  </m:oMath>
                </a14:m>
                <a:endParaRPr lang="cs-CZ" sz="1600" b="1" dirty="0"/>
              </a:p>
              <a:p>
                <a:pPr>
                  <a:spcBef>
                    <a:spcPts val="384"/>
                  </a:spcBef>
                </a:pPr>
                <a:endParaRPr lang="cs-CZ" sz="1600" b="1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569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1577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cs-CZ" sz="4500" b="1" dirty="0">
                <a:solidFill>
                  <a:schemeClr val="bg1"/>
                </a:solidFill>
              </a:rPr>
              <a:t>Faktoriál a jeho </a:t>
            </a:r>
            <a:r>
              <a:rPr lang="cs-CZ" sz="4500" b="1" dirty="0" smtClean="0">
                <a:solidFill>
                  <a:schemeClr val="bg1"/>
                </a:solidFill>
              </a:rPr>
              <a:t>vlastnosti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(rovnice)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r>
                  <a:rPr lang="cs-CZ" sz="1800" b="1" dirty="0" smtClean="0">
                    <a:solidFill>
                      <a:srgbClr val="006600"/>
                    </a:solidFill>
                  </a:rPr>
                  <a:t>Vzorové ukázky řešení</a:t>
                </a:r>
                <a:endParaRPr lang="cs-CZ" sz="1800" b="1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600" b="1" dirty="0">
                    <a:solidFill>
                      <a:srgbClr val="006600"/>
                    </a:solidFill>
                  </a:rPr>
                  <a:t>b)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b="1" i="0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    </m:t>
                    </m:r>
                  </m:oMath>
                </a14:m>
                <a:r>
                  <a:rPr lang="cs-CZ" sz="1600" b="1" dirty="0" smtClean="0">
                    <a:solidFill>
                      <a:srgbClr val="006600"/>
                    </a:solidFill>
                  </a:rPr>
                  <a:t>Podmínka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, pak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endParaRPr lang="cs-CZ" sz="1600" b="1" i="1" dirty="0" smtClean="0">
                  <a:solidFill>
                    <a:srgbClr val="006600"/>
                  </a:solidFill>
                </a:endParaRPr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/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/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	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𝒂𝒄</m:t>
                            </m:r>
                          </m:e>
                        </m:rad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den>
                    </m:f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−(−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(−</m:t>
                                </m:r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</m:rad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 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𝟐𝟓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𝟏𝟔</m:t>
                            </m:r>
                          </m:e>
                        </m:rad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569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0043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cs-CZ" sz="4500" b="1" dirty="0">
                <a:solidFill>
                  <a:schemeClr val="bg1"/>
                </a:solidFill>
              </a:rPr>
              <a:t>Faktoriál a jeho </a:t>
            </a:r>
            <a:r>
              <a:rPr lang="cs-CZ" sz="4500" b="1" dirty="0" smtClean="0">
                <a:solidFill>
                  <a:schemeClr val="bg1"/>
                </a:solidFill>
              </a:rPr>
              <a:t>vlastnosti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(rovnice)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(vyhovuje podmínce)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(nevyhovuje podmínce)</a:t>
                </a:r>
              </a:p>
              <a:p>
                <a:pPr marL="0" indent="0">
                  <a:buNone/>
                </a:pP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914400" lvl="2" indent="0"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Zkouška:</a:t>
                </a:r>
              </a:p>
              <a:p>
                <a:pPr marL="0" indent="0"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L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= 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                             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0" indent="0"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P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0" indent="0"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L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= 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P</a:t>
                </a:r>
                <a:endParaRPr lang="cs-CZ" sz="1600" b="1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3843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cs-CZ" sz="4500" b="1" dirty="0">
                <a:solidFill>
                  <a:schemeClr val="bg1"/>
                </a:solidFill>
              </a:rPr>
              <a:t>Faktoriál a jeho </a:t>
            </a:r>
            <a:r>
              <a:rPr lang="cs-CZ" sz="4500" b="1" dirty="0" smtClean="0">
                <a:solidFill>
                  <a:schemeClr val="bg1"/>
                </a:solidFill>
              </a:rPr>
              <a:t>vlastnosti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(rovnice)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/>
                  <a:t>Závěr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>
                    <a:solidFill>
                      <a:srgbClr val="FF0000"/>
                    </a:solidFill>
                  </a:rPr>
                  <a:t>Domácí úkol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/>
                  <a:t>Řešte v množině N rovnici: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endParaRPr lang="cs-CZ" sz="1600" b="1" dirty="0" smtClean="0">
                  <a:solidFill>
                    <a:srgbClr val="FF0000"/>
                  </a:solidFill>
                </a:endParaRPr>
              </a:p>
              <a:p>
                <a:pPr marL="457200" lvl="1" indent="0"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Řešení: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             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	Podmínka: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, pak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0" indent="0"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0" indent="0"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0" indent="0"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00050" lvl="2" indent="0">
                  <a:buNone/>
                </a:pP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                   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𝟏𝟎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marL="457200" lvl="3" indent="0"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                  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(nevyhovuje podmínce)</a:t>
                </a:r>
              </a:p>
              <a:p>
                <a:pPr marL="457200" lvl="1" indent="0"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	</a:t>
                </a:r>
                <a:r>
                  <a:rPr lang="cs-CZ" sz="1600" dirty="0">
                    <a:solidFill>
                      <a:srgbClr val="006600"/>
                    </a:solidFill>
                  </a:rPr>
                  <a:t>Závěr:</a:t>
                </a:r>
              </a:p>
              <a:p>
                <a:pPr marL="0" indent="0">
                  <a:buNone/>
                </a:pPr>
                <a:r>
                  <a:rPr lang="cs-CZ" sz="1600" dirty="0">
                    <a:solidFill>
                      <a:srgbClr val="00660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∅ </m:t>
                    </m:r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(rovnice nemá žádné řešení v množině přirozených čísel).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600" b="1" dirty="0" smtClean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569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4923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PORUBSKÁ, Dr. Edita, Doc. dr. František LAMOŠ, CSC., Prof. dr. Václav MEDEK, Dr. Anna REHÁKOVÁ, CSC. a Dr. Ivan TRENČANSKÝ, CSC. </a:t>
            </a:r>
            <a:r>
              <a:rPr lang="cs-CZ" sz="1200" i="1" dirty="0" smtClean="0"/>
              <a:t>Matematika pro SO3 a studijní obory SOU 8. část</a:t>
            </a:r>
            <a:r>
              <a:rPr lang="cs-CZ" sz="1200" dirty="0" smtClean="0"/>
              <a:t>. 2. vydání. Praha: Státní pedagogické nakladatelství, n. p., 1987, učebnice pro střední školy.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KUBEŠOVÁ, PaedDr. Naděžda a Mgr. Eva CIBULKOVÁ. </a:t>
            </a:r>
            <a:r>
              <a:rPr lang="cs-CZ" sz="1200" i="1" dirty="0" smtClean="0"/>
              <a:t>Matematika přehled středoškolského učiva</a:t>
            </a:r>
            <a:r>
              <a:rPr lang="cs-CZ" sz="1200" dirty="0" smtClean="0"/>
              <a:t>. 2. vyd. Třebíč: Petra Mrákotová, 2007, 239 s. Maturita (Petra Mrákotová). ISBN 978-808-6873-053. 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JIRÁSEK, DRSC., Doc. RNDr. František, Karel BRANIŠ, PhDr. Stanislav HORÁK a RNDr. Milan VACEK. </a:t>
            </a:r>
            <a:r>
              <a:rPr lang="cs-CZ" sz="1200" i="1" dirty="0" smtClean="0"/>
              <a:t>Sbírka úloh z matematiky: pro SOŠ a studijní obory SOU</a:t>
            </a:r>
            <a:r>
              <a:rPr lang="cs-CZ" sz="1200" dirty="0" smtClean="0"/>
              <a:t>. 1. vyd. Praha: Státní pedagogické nakladatelství, 1989, 479 s. Učebnice pro střední školy (Státní pedagogické nakladatelství). ISBN 80-042-1341-3.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Zdroje vlastní.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Použité zdroje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4307</TotalTime>
  <Words>331</Words>
  <Application>Microsoft Office PowerPoint</Application>
  <PresentationFormat>Předvádění na obrazovce (4:3)</PresentationFormat>
  <Paragraphs>94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5" baseType="lpstr">
      <vt:lpstr>Arial</vt:lpstr>
      <vt:lpstr>Calibri</vt:lpstr>
      <vt:lpstr>Cambria Math</vt:lpstr>
      <vt:lpstr>Symbol</vt:lpstr>
      <vt:lpstr>Times New Roman</vt:lpstr>
      <vt:lpstr>Diseño predeterminado</vt:lpstr>
      <vt:lpstr>Faktoriál a jeho vlastnosti (rovnice)</vt:lpstr>
      <vt:lpstr>Záznamový list výukového materiálu</vt:lpstr>
      <vt:lpstr>Faktoriál  a jeho vlastnosti (rovnice)</vt:lpstr>
      <vt:lpstr>Faktoriál a jeho vlastnosti (rovnice)</vt:lpstr>
      <vt:lpstr>Faktoriál a jeho vlastnosti (rovnice)</vt:lpstr>
      <vt:lpstr>Faktoriál a jeho vlastnosti (rovnice)</vt:lpstr>
      <vt:lpstr>Faktoriál a jeho vlastnosti (rovnice)</vt:lpstr>
      <vt:lpstr>Faktoriál a jeho vlastnosti (rovnice)</vt:lpstr>
      <vt:lpstr>Použité zdroje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Vymlátil</cp:lastModifiedBy>
  <cp:revision>620</cp:revision>
  <dcterms:created xsi:type="dcterms:W3CDTF">2010-05-23T14:28:12Z</dcterms:created>
  <dcterms:modified xsi:type="dcterms:W3CDTF">2014-03-03T09:25:33Z</dcterms:modified>
</cp:coreProperties>
</file>