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0" r:id="rId5"/>
    <p:sldId id="271" r:id="rId6"/>
    <p:sldId id="272" r:id="rId7"/>
    <p:sldId id="276" r:id="rId8"/>
    <p:sldId id="273" r:id="rId9"/>
    <p:sldId id="275" r:id="rId10"/>
    <p:sldId id="267" r:id="rId11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1440036"/>
          </a:xfrm>
        </p:spPr>
        <p:txBody>
          <a:bodyPr/>
          <a:lstStyle/>
          <a:p>
            <a:pPr eaLnBrk="1" hangingPunct="1"/>
            <a:r>
              <a:rPr lang="cs-CZ" sz="4500" dirty="0" smtClean="0"/>
              <a:t>Binomická věta </a:t>
            </a:r>
            <a:br>
              <a:rPr lang="cs-CZ" sz="4500" dirty="0" smtClean="0"/>
            </a:br>
            <a:r>
              <a:rPr lang="cs-CZ" sz="4500" dirty="0" smtClean="0"/>
              <a:t>(mocniny dvojčlenů)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VY_32_INOVACE_057_Matematika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</a:t>
            </a:r>
            <a:r>
              <a:rPr lang="cs-CZ" sz="1200" smtClean="0"/>
              <a:t>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7721597"/>
              </p:ext>
            </p:extLst>
          </p:nvPr>
        </p:nvGraphicFramePr>
        <p:xfrm>
          <a:off x="1258888" y="1844675"/>
          <a:ext cx="7427912" cy="4815084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Binomická věta (mocniny dvojčlenů)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VY_32_INOVACE_057_Matematika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7. 1.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Definice binomické věty, Pascalův trojúhelník, umocňování dvojčlenů pomocí binomické věty.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-25758" y="1989139"/>
            <a:ext cx="5749886" cy="1799901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Binomická věta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(mocniny dvojčlenů)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Zavést </a:t>
                </a:r>
                <a:r>
                  <a:rPr lang="cs-CZ" sz="1600" dirty="0"/>
                  <a:t>v povědomí tuto větu a naučit se ji používat.</a:t>
                </a:r>
              </a:p>
              <a:p>
                <a:pPr lvl="1">
                  <a:spcBef>
                    <a:spcPts val="384"/>
                  </a:spcBef>
                </a:pPr>
                <a:endParaRPr lang="cs-CZ" sz="800" dirty="0" smtClean="0"/>
              </a:p>
              <a:p>
                <a:r>
                  <a:rPr lang="cs-CZ" sz="1600" dirty="0"/>
                  <a:t>Binomická věta je matematický vztah, který zobecňuje provádění výpočtu mocnin dvojčlenů. Pomocí této věty lze získávat výpočty mocnin typu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i="1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cs-CZ" sz="1600" dirty="0"/>
                  <a:t>, kde a, b </a:t>
                </a:r>
                <a:r>
                  <a:rPr lang="cs-CZ" sz="1600" dirty="0">
                    <a:sym typeface="Symbol" panose="05050102010706020507" pitchFamily="18" charset="2"/>
                  </a:rPr>
                  <a:t></a:t>
                </a:r>
                <a:r>
                  <a:rPr lang="cs-CZ" sz="1600" dirty="0"/>
                  <a:t> R </a:t>
                </a:r>
                <a:r>
                  <a:rPr lang="cs-CZ" sz="1600" dirty="0">
                    <a:sym typeface="Symbol" panose="05050102010706020507" pitchFamily="18" charset="2"/>
                  </a:rPr>
                  <a:t></a:t>
                </a:r>
                <a:r>
                  <a:rPr lang="cs-CZ" sz="1600" dirty="0"/>
                  <a:t> C </a:t>
                </a:r>
                <a:r>
                  <a:rPr lang="cs-CZ" sz="1600" dirty="0">
                    <a:sym typeface="Symbol" panose="05050102010706020507" pitchFamily="18" charset="2"/>
                  </a:rPr>
                  <a:t></a:t>
                </a:r>
                <a:r>
                  <a:rPr lang="cs-CZ" sz="1600" dirty="0"/>
                  <a:t> n </a:t>
                </a:r>
                <a:r>
                  <a:rPr lang="cs-CZ" sz="1600" dirty="0">
                    <a:sym typeface="Symbol" panose="05050102010706020507" pitchFamily="18" charset="2"/>
                  </a:rPr>
                  <a:t></a:t>
                </a:r>
                <a:r>
                  <a:rPr lang="cs-CZ" sz="1600" dirty="0"/>
                  <a:t> N.</a:t>
                </a:r>
              </a:p>
              <a:p>
                <a:r>
                  <a:rPr lang="cs-CZ" sz="1600" dirty="0"/>
                  <a:t>Učivo řadíme do kombinatoriky, protože se v binomické větě objevují čísla (koeficienty) v jednotlivých členech binomického rozvoje v podobě kombinačních čísel (či jejich hodnot</a:t>
                </a:r>
                <a:r>
                  <a:rPr lang="cs-CZ" sz="1600" dirty="0" smtClean="0"/>
                  <a:t>).</a:t>
                </a:r>
              </a:p>
              <a:p>
                <a:r>
                  <a:rPr lang="cs-CZ" sz="1600" b="1" u="sng" dirty="0" smtClean="0">
                    <a:solidFill>
                      <a:srgbClr val="006600"/>
                    </a:solidFill>
                  </a:rPr>
                  <a:t>Známe </a:t>
                </a:r>
                <a:r>
                  <a:rPr lang="cs-CZ" sz="1600" b="1" u="sng" dirty="0">
                    <a:solidFill>
                      <a:srgbClr val="006600"/>
                    </a:solidFill>
                  </a:rPr>
                  <a:t>(učíme se a používáme):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𝒂𝒃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cs-CZ" sz="1400" b="1" dirty="0">
                  <a:solidFill>
                    <a:srgbClr val="0066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𝒃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𝒂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cs-CZ" sz="1400" b="1" dirty="0"/>
              </a:p>
              <a:p>
                <a:r>
                  <a:rPr lang="cs-CZ" sz="1600" b="1" u="sng" dirty="0" smtClean="0">
                    <a:solidFill>
                      <a:srgbClr val="FF0000"/>
                    </a:solidFill>
                  </a:rPr>
                  <a:t>Neznáme </a:t>
                </a:r>
                <a:r>
                  <a:rPr lang="cs-CZ" sz="1600" b="1" u="sng" dirty="0">
                    <a:solidFill>
                      <a:srgbClr val="FF0000"/>
                    </a:solidFill>
                  </a:rPr>
                  <a:t>(neučíme se a nepoužíváme, stává se složité):</a:t>
                </a:r>
                <a:endParaRPr lang="cs-CZ" sz="1600" b="1" dirty="0">
                  <a:solidFill>
                    <a:srgbClr val="FF0000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cs-CZ" sz="1400" b="1" dirty="0">
                    <a:solidFill>
                      <a:srgbClr val="FF0000"/>
                    </a:solidFill>
                  </a:rPr>
                  <a:t>…..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cs-CZ" sz="1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cs-CZ" sz="1400" b="1" dirty="0">
                    <a:solidFill>
                      <a:srgbClr val="FF0000"/>
                    </a:solidFill>
                  </a:rPr>
                  <a:t>…..</a:t>
                </a:r>
              </a:p>
              <a:p>
                <a:pPr lvl="1"/>
                <a:r>
                  <a:rPr lang="cs-CZ" sz="1400" b="1" dirty="0">
                    <a:solidFill>
                      <a:srgbClr val="FF0000"/>
                    </a:solidFill>
                  </a:rPr>
                  <a:t>atd.</a:t>
                </a:r>
              </a:p>
              <a:p>
                <a:pPr marL="457200" lvl="1" indent="0">
                  <a:buNone/>
                </a:pPr>
                <a:endParaRPr lang="cs-CZ" sz="1800" b="1" dirty="0"/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  <a:p>
                <a:pPr>
                  <a:spcBef>
                    <a:spcPts val="384"/>
                  </a:spcBef>
                </a:pPr>
                <a:endParaRPr lang="cs-CZ" sz="1800" dirty="0" smtClean="0"/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dirty="0" smtClean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b="-256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Binomická věta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(mocniny dvojčlenů)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Pro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libovolná a, b </a:t>
                </a:r>
                <a:r>
                  <a:rPr lang="cs-CZ" sz="18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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R </a:t>
                </a:r>
                <a:r>
                  <a:rPr lang="cs-CZ" sz="18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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C </a:t>
                </a:r>
                <a:r>
                  <a:rPr lang="cs-CZ" sz="18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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n </a:t>
                </a:r>
                <a:r>
                  <a:rPr lang="cs-CZ" sz="18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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N platí: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cs-CZ" sz="18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8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den>
                            </m:f>
                          </m:e>
                        </m:d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8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8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8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 . . .  +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8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num>
                              <m:den>
                                <m:r>
                                  <a:rPr lang="cs-CZ" sz="1800" b="1" i="1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den>
                            </m:f>
                          </m:e>
                        </m:d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  <m:r>
                      <a:rPr lang="cs-CZ" sz="18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e>
                      <m:sup>
                        <m:r>
                          <a:rPr lang="cs-CZ" sz="18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p>
                  </m:oMath>
                </a14:m>
                <a:endParaRPr lang="cs-CZ" sz="1800" b="1" dirty="0"/>
              </a:p>
              <a:p>
                <a:endParaRPr lang="cs-CZ" sz="1800" dirty="0"/>
              </a:p>
              <a:p>
                <a:r>
                  <a:rPr lang="cs-CZ" sz="1800" b="1" u="sng" dirty="0">
                    <a:solidFill>
                      <a:srgbClr val="FF0000"/>
                    </a:solidFill>
                  </a:rPr>
                  <a:t>Pascalův </a:t>
                </a:r>
                <a:r>
                  <a:rPr lang="cs-CZ" sz="1800" b="1" u="sng" dirty="0" smtClean="0">
                    <a:solidFill>
                      <a:srgbClr val="FF0000"/>
                    </a:solidFill>
                  </a:rPr>
                  <a:t>trojúhelník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r>
                  <a:rPr lang="cs-CZ" sz="1800" dirty="0"/>
                  <a:t>Kombinační čísla vyskytující se v binomickém rozvoji binomické věty jsou soustavou n+1 koeficientů. </a:t>
                </a:r>
                <a:endParaRPr lang="cs-CZ" sz="1800" dirty="0" smtClean="0"/>
              </a:p>
              <a:p>
                <a:r>
                  <a:rPr lang="cs-CZ" sz="1800" dirty="0" smtClean="0"/>
                  <a:t>Všechny </a:t>
                </a:r>
                <a:r>
                  <a:rPr lang="cs-CZ" sz="1800" dirty="0"/>
                  <a:t>je pro libovolné mocniny uspořádal do jednoho útvaru pan </a:t>
                </a:r>
                <a:r>
                  <a:rPr lang="cs-CZ" sz="1800" dirty="0" smtClean="0"/>
                  <a:t>Pascal.</a:t>
                </a:r>
              </a:p>
              <a:p>
                <a:r>
                  <a:rPr lang="cs-CZ" sz="1800" dirty="0" smtClean="0"/>
                  <a:t>Provedl </a:t>
                </a:r>
                <a:r>
                  <a:rPr lang="cs-CZ" sz="1800" dirty="0"/>
                  <a:t>sestavení kombinačních čísel do řádků tak, aby v každém řádku byla všechna kombinační čísla pro daný exponent n, a tak z nich vznikl „Pascalův trojúhelník</a:t>
                </a:r>
                <a:r>
                  <a:rPr lang="cs-CZ" sz="1800" dirty="0" smtClean="0"/>
                  <a:t>“.</a:t>
                </a:r>
                <a:endParaRPr lang="cs-CZ" sz="1800" dirty="0"/>
              </a:p>
              <a:p>
                <a:pPr marL="457200" lvl="1" indent="0">
                  <a:buNone/>
                </a:pPr>
                <a:endParaRPr lang="cs-CZ" sz="2000" dirty="0"/>
              </a:p>
              <a:p>
                <a:endParaRPr lang="cs-CZ" sz="20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Binomická věta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(mocniny dvojčlenů)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241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Pascalův trojúhelník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600" b="1" smtClean="0"/>
                  <a:t>(</a:t>
                </a:r>
                <a:r>
                  <a:rPr lang="cs-CZ" sz="1600" b="1" dirty="0"/>
                  <a:t>v podobě </a:t>
                </a:r>
                <a:r>
                  <a:rPr lang="cs-CZ" sz="1600" b="1" dirty="0" smtClean="0"/>
                  <a:t>kombinačních </a:t>
                </a:r>
                <a:r>
                  <a:rPr lang="cs-CZ" sz="1600" b="1" dirty="0"/>
                  <a:t>čísel)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 smtClean="0">
                    <a:solidFill>
                      <a:srgbClr val="006600"/>
                    </a:solidFill>
                  </a:rPr>
                  <a:t>n=0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		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</m:oMath>
                </a14:m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>
                    <a:solidFill>
                      <a:srgbClr val="006600"/>
                    </a:solidFill>
                  </a:rPr>
                  <a:t>n=1		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>
                    <a:solidFill>
                      <a:srgbClr val="006600"/>
                    </a:solidFill>
                  </a:rPr>
                  <a:t>n=2		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cs-CZ" sz="18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    </m:t>
                    </m:r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endParaRPr lang="cs-CZ" sz="1800" b="1" dirty="0" smtClean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 smtClean="0">
                    <a:solidFill>
                      <a:srgbClr val="006600"/>
                    </a:solidFill>
                  </a:rPr>
                  <a:t>n=3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>
                    <a:solidFill>
                      <a:srgbClr val="006600"/>
                    </a:solidFill>
                  </a:rPr>
                  <a:t>n=4	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 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cs-CZ" sz="18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    </m:t>
                    </m:r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cs-CZ" sz="18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    </m:t>
                    </m:r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cs-CZ" sz="18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    </m:t>
                    </m:r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endParaRPr lang="cs-CZ" sz="1800" b="1" dirty="0" smtClean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 smtClean="0">
                    <a:solidFill>
                      <a:srgbClr val="006600"/>
                    </a:solidFill>
                  </a:rPr>
                  <a:t>n=5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</m:oMath>
                </a14:m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>
                    <a:solidFill>
                      <a:srgbClr val="006600"/>
                    </a:solidFill>
                  </a:rPr>
                  <a:t>atp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.</a:t>
                </a:r>
                <a:endParaRPr lang="cs-CZ" sz="18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Binomická věta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(mocniny dvojčlenů)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94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Pascalův trojúhelník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600" b="1" dirty="0" smtClean="0"/>
                  <a:t>(v podobě číselných hodnot kombinačních čísel)</a:t>
                </a:r>
                <a:endParaRPr lang="cs-CZ" sz="1600" b="1" dirty="0"/>
              </a:p>
              <a:p>
                <a:pPr lvl="1"/>
                <a:endParaRPr lang="cs-CZ" sz="1800" b="1" dirty="0" smtClean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 smtClean="0">
                    <a:solidFill>
                      <a:srgbClr val="006600"/>
                    </a:solidFill>
                  </a:rPr>
                  <a:t>n=0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	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        1</a:t>
                </a:r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>
                    <a:solidFill>
                      <a:srgbClr val="006600"/>
                    </a:solidFill>
                  </a:rPr>
                  <a:t>n=1		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1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1</a:t>
                </a:r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>
                    <a:solidFill>
                      <a:srgbClr val="006600"/>
                    </a:solidFill>
                  </a:rPr>
                  <a:t>n=2		     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  1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cs-CZ" sz="18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8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      </m:t>
                    </m:r>
                    <m:r>
                      <a:rPr lang="cs-CZ" sz="18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sz="1800" b="1" dirty="0" smtClean="0">
                    <a:solidFill>
                      <a:srgbClr val="006600"/>
                    </a:solidFill>
                  </a:rPr>
                  <a:t>	       1</a:t>
                </a:r>
              </a:p>
              <a:p>
                <a:pPr lvl="1"/>
                <a:r>
                  <a:rPr lang="cs-CZ" sz="1800" b="1" dirty="0" smtClean="0">
                    <a:solidFill>
                      <a:srgbClr val="006600"/>
                    </a:solidFill>
                  </a:rPr>
                  <a:t>n=3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1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3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3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1</a:t>
                </a:r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 smtClean="0">
                    <a:solidFill>
                      <a:srgbClr val="006600"/>
                    </a:solidFill>
                  </a:rPr>
                  <a:t>n=4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 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      1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       </a:t>
                </a:r>
                <a14:m>
                  <m:oMath xmlns:m="http://schemas.openxmlformats.org/officeDocument/2006/math">
                    <m:r>
                      <a:rPr lang="cs-CZ" sz="18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cs-CZ" sz="18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    </m:t>
                    </m:r>
                    <m:r>
                      <a:rPr lang="cs-CZ" sz="18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cs-CZ" sz="1800" b="1" dirty="0" smtClean="0">
                    <a:solidFill>
                      <a:srgbClr val="006600"/>
                    </a:solidFill>
                  </a:rPr>
                  <a:t>6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       4	      1</a:t>
                </a:r>
              </a:p>
              <a:p>
                <a:pPr lvl="1"/>
                <a:r>
                  <a:rPr lang="cs-CZ" sz="1800" b="1" dirty="0" smtClean="0">
                    <a:solidFill>
                      <a:srgbClr val="006600"/>
                    </a:solidFill>
                  </a:rPr>
                  <a:t>n=5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1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5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10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10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5</a:t>
                </a:r>
                <a:r>
                  <a:rPr lang="cs-CZ" sz="18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1</a:t>
                </a:r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800" b="1" dirty="0">
                    <a:solidFill>
                      <a:srgbClr val="006600"/>
                    </a:solidFill>
                  </a:rPr>
                  <a:t>atp</a:t>
                </a:r>
                <a:r>
                  <a:rPr lang="cs-CZ" sz="1800" b="1" dirty="0" smtClean="0">
                    <a:solidFill>
                      <a:srgbClr val="006600"/>
                    </a:solidFill>
                  </a:rPr>
                  <a:t>.</a:t>
                </a:r>
                <a:endParaRPr lang="cs-CZ" sz="18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Binomická věta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(mocniny dvojčlenů)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87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Výpočty mocnin pomocí binomické věty</a:t>
                </a:r>
                <a:endParaRPr lang="cs-CZ" sz="1600" b="1" dirty="0" smtClean="0">
                  <a:solidFill>
                    <a:srgbClr val="FFFF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600" b="1" dirty="0" smtClean="0"/>
                  <a:t>Příklady </a:t>
                </a:r>
                <a:r>
                  <a:rPr lang="cs-CZ" sz="1600" b="1" dirty="0"/>
                  <a:t>k procvičení</a:t>
                </a: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chemeClr val="tx1"/>
                    </a:solidFill>
                  </a:rPr>
                  <a:t>Vypočtěte </a:t>
                </a:r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cs-CZ" sz="1600" b="1" dirty="0">
                    <a:solidFill>
                      <a:schemeClr val="tx1"/>
                    </a:solidFill>
                  </a:rPr>
                  <a:t>a)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cs-CZ" sz="1600" b="1" dirty="0">
                    <a:solidFill>
                      <a:schemeClr val="tx1"/>
                    </a:solidFill>
                  </a:rPr>
                  <a:t>b)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cs-CZ" sz="1600" b="1" dirty="0">
                    <a:solidFill>
                      <a:schemeClr val="tx1"/>
                    </a:solidFill>
                  </a:rPr>
                  <a:t>c)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p>
                          <m:sSupPr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cs-CZ" sz="1600" b="1" dirty="0">
                    <a:solidFill>
                      <a:schemeClr val="tx1"/>
                    </a:solidFill>
                  </a:rPr>
                  <a:t>d)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cs-CZ" sz="1600" b="1" dirty="0">
                    <a:solidFill>
                      <a:schemeClr val="tx1"/>
                    </a:solidFill>
                  </a:rPr>
                  <a:t>e)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sSup>
                          <m:sSupPr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𝒛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cs-CZ" sz="1600" b="1" dirty="0">
                    <a:solidFill>
                      <a:schemeClr val="tx1"/>
                    </a:solidFill>
                  </a:rPr>
                  <a:t>f)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sup>
                    </m:sSup>
                  </m:oMath>
                </a14:m>
                <a:endParaRPr lang="cs-CZ" sz="1600" b="1" dirty="0" smtClean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006600"/>
                    </a:solidFill>
                  </a:rPr>
                  <a:t>Vzorová ukázka řešení</a:t>
                </a:r>
                <a:endParaRPr lang="cs-CZ" sz="1800" dirty="0">
                  <a:solidFill>
                    <a:srgbClr val="006600"/>
                  </a:solidFill>
                </a:endParaRPr>
              </a:p>
              <a:p>
                <a:pPr lvl="1"/>
                <a:r>
                  <a:rPr lang="cs-CZ" sz="1600" b="1" dirty="0">
                    <a:solidFill>
                      <a:srgbClr val="006600"/>
                    </a:solidFill>
                  </a:rPr>
                  <a:t>a)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den>
                            </m:f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den>
                            </m:f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𝟒</m:t>
                                </m:r>
                              </m:num>
                              <m:den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</m:den>
                            </m:f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</m:oMath>
                </a14:m>
                <a:endParaRPr lang="cs-CZ" sz="1600" b="1" i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6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lang="cs-CZ" sz="16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den>
                              </m:f>
                            </m:e>
                          </m:d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𝟑𝟐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𝟐𝟒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cs-CZ" sz="16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6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Binomická věta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>
                <a:solidFill>
                  <a:schemeClr val="bg1"/>
                </a:solidFill>
              </a:rPr>
              <a:t>(mocniny dvojčlenů)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933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Závěr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FF0000"/>
                    </a:solidFill>
                  </a:rPr>
                  <a:t>Domácí úkol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/>
                  <a:t>Vypočtěte </a:t>
                </a:r>
                <a:r>
                  <a:rPr lang="cs-CZ" sz="1600" b="1" dirty="0"/>
                  <a:t>pomocí binomické věty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cs-CZ" sz="1600" b="1" dirty="0"/>
                  <a:t>.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Řešení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:</a:t>
                </a:r>
              </a:p>
              <a:p>
                <a:pPr marL="457200" lvl="1" indent="0">
                  <a:buNone/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	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endParaRPr lang="cs-CZ" sz="1600" b="1" i="1" dirty="0" smtClean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endParaRPr lang="cs-CZ" sz="1100" b="1" i="1" dirty="0" smtClean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sz="11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1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den>
                              </m:f>
                            </m:e>
                          </m:d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cs-CZ" sz="11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(−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p>
                      </m:sSup>
                      <m:r>
                        <a:rPr lang="cs-CZ" sz="11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1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den>
                              </m:f>
                            </m:e>
                          </m:d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cs-CZ" sz="11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(−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r>
                        <a:rPr lang="cs-CZ" sz="11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1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den>
                              </m:f>
                            </m:e>
                          </m:d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.(−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cs-CZ" sz="11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1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den>
                              </m:f>
                            </m:e>
                          </m:d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cs-CZ" sz="11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(−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cs-CZ" sz="11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1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𝟒</m:t>
                                  </m:r>
                                </m:den>
                              </m:f>
                            </m:e>
                          </m:d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a:rPr lang="cs-CZ" sz="11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(−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a:rPr lang="cs-CZ" sz="11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cs-CZ" sz="1100" b="1" i="1">
                                  <a:solidFill>
                                    <a:srgbClr val="0066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noBar"/>
                                  <m:ctrlP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lang="cs-CZ" sz="1100" b="1" i="1">
                                      <a:solidFill>
                                        <a:srgbClr val="0066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den>
                              </m:f>
                            </m:e>
                          </m:d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cs-CZ" sz="1100" b="1" i="1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(−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cs-CZ" sz="1100" b="1" i="1">
                              <a:solidFill>
                                <a:srgbClr val="0066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sup>
                      </m:sSup>
                      <m:r>
                        <a:rPr lang="cs-CZ" sz="1100" b="1" i="1" smtClean="0">
                          <a:solidFill>
                            <a:srgbClr val="0066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cs-CZ" sz="1100" b="1" i="1" dirty="0" smtClean="0">
                  <a:solidFill>
                    <a:srgbClr val="006600"/>
                  </a:solidFill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endParaRPr lang="cs-CZ" sz="1100" b="1" i="1" dirty="0" smtClean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𝟏𝟔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 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𝟔𝟒</m:t>
                        </m:r>
                      </m:e>
                    </m:d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𝟐𝟓𝟔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  <m:r>
                      <a:rPr lang="cs-CZ" sz="14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4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𝟏𝟎𝟐𝟒</m:t>
                        </m:r>
                      </m:e>
                    </m:d>
                  </m:oMath>
                </a14:m>
                <a:r>
                  <a:rPr lang="cs-CZ" sz="1400" b="1" i="1" dirty="0" smtClean="0">
                    <a:solidFill>
                      <a:srgbClr val="0066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:endParaRPr lang="cs-CZ" sz="1200" b="1" i="1" dirty="0" smtClean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𝟏𝟔𝟎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𝟔𝟒𝟎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𝟏𝟐𝟖𝟎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𝟏𝟎𝟐𝟒</m:t>
                    </m:r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 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16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Binomická věta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(mocniny dvojčlenů)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39810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4712</TotalTime>
  <Words>369</Words>
  <Application>Microsoft Office PowerPoint</Application>
  <PresentationFormat>Předvádění na obrazovce (4:3)</PresentationFormat>
  <Paragraphs>117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6" baseType="lpstr">
      <vt:lpstr>Arial</vt:lpstr>
      <vt:lpstr>Calibri</vt:lpstr>
      <vt:lpstr>Cambria Math</vt:lpstr>
      <vt:lpstr>Symbol</vt:lpstr>
      <vt:lpstr>Times New Roman</vt:lpstr>
      <vt:lpstr>Diseño predeterminado</vt:lpstr>
      <vt:lpstr>Binomická věta  (mocniny dvojčlenů)</vt:lpstr>
      <vt:lpstr>Záznamový list výukového materiálu</vt:lpstr>
      <vt:lpstr>Binomická věta (mocniny dvojčlenů)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666</cp:revision>
  <dcterms:created xsi:type="dcterms:W3CDTF">2010-05-23T14:28:12Z</dcterms:created>
  <dcterms:modified xsi:type="dcterms:W3CDTF">2014-03-03T10:06:00Z</dcterms:modified>
</cp:coreProperties>
</file>