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8" r:id="rId5"/>
    <p:sldId id="279" r:id="rId6"/>
    <p:sldId id="280" r:id="rId7"/>
    <p:sldId id="286" r:id="rId8"/>
    <p:sldId id="282" r:id="rId9"/>
    <p:sldId id="283" r:id="rId10"/>
    <p:sldId id="287" r:id="rId11"/>
    <p:sldId id="284" r:id="rId12"/>
    <p:sldId id="285" r:id="rId13"/>
    <p:sldId id="267" r:id="rId14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99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52" autoAdjust="0"/>
  </p:normalViewPr>
  <p:slideViewPr>
    <p:cSldViewPr>
      <p:cViewPr varScale="1">
        <p:scale>
          <a:sx n="74" d="100"/>
          <a:sy n="74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50%20Prov&#283;rka%20-%20permutace.docx" TargetMode="External"/><Relationship Id="rId2" Type="http://schemas.openxmlformats.org/officeDocument/2006/relationships/hyperlink" Target="49%20Prov&#283;rka%20-%20permutace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1440036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Prověrka na počítání s permutacemi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VY_32_INOVACE_050_Matematika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B</a:t>
                </a:r>
                <a:endParaRPr lang="cs-CZ" sz="1600" b="1" dirty="0" smtClean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Př. 1)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řešení a výpočet: 4.P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	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Vysvětlení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Prvky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pro tvorbu skupin jsou sice čtyři, ale vždy jeden vynecháme a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využijeme zbylé tři</a:t>
                </a:r>
                <a:endParaRPr lang="cs-CZ" sz="1600" dirty="0">
                  <a:solidFill>
                    <a:srgbClr val="000099"/>
                  </a:solidFill>
                </a:endParaRPr>
              </a:p>
              <a:p>
                <a:pPr lvl="3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a)nepoužijeme-li </a:t>
                </a:r>
                <a:r>
                  <a:rPr lang="cs-CZ" sz="1600" dirty="0">
                    <a:solidFill>
                      <a:srgbClr val="000099"/>
                    </a:solidFill>
                  </a:rPr>
                  <a:t>G, pak máme A, C, E),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3,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b)nepoužijeme-li </a:t>
                </a:r>
                <a:r>
                  <a:rPr lang="cs-CZ" sz="1600" dirty="0">
                    <a:solidFill>
                      <a:srgbClr val="000099"/>
                    </a:solidFill>
                  </a:rPr>
                  <a:t>E, pak máme A, C, G),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3,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c)nepoužijeme-li </a:t>
                </a:r>
                <a:r>
                  <a:rPr lang="cs-CZ" sz="1600" dirty="0">
                    <a:solidFill>
                      <a:srgbClr val="000099"/>
                    </a:solidFill>
                  </a:rPr>
                  <a:t>C, pak máme A, E, G),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3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3,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d)nepoužijeme-li </a:t>
                </a:r>
                <a:r>
                  <a:rPr lang="cs-CZ" sz="1600" dirty="0">
                    <a:solidFill>
                      <a:srgbClr val="000099"/>
                    </a:solidFill>
                  </a:rPr>
                  <a:t>A, pak máme C, E, G),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4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3.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Popěvek </a:t>
                </a:r>
                <a:r>
                  <a:rPr lang="cs-CZ" sz="1600" dirty="0">
                    <a:solidFill>
                      <a:srgbClr val="000099"/>
                    </a:solidFill>
                  </a:rPr>
                  <a:t>je </a:t>
                </a:r>
                <a:r>
                  <a:rPr lang="cs-CZ" sz="1600" dirty="0" err="1">
                    <a:solidFill>
                      <a:srgbClr val="000099"/>
                    </a:solidFill>
                  </a:rPr>
                  <a:t>třítónový</a:t>
                </a:r>
                <a:r>
                  <a:rPr lang="cs-CZ" sz="1600" dirty="0">
                    <a:solidFill>
                      <a:srgbClr val="000099"/>
                    </a:solidFill>
                  </a:rPr>
                  <a:t>, tvoříme tedy trojice, proto k = 3.</a:t>
                </a:r>
              </a:p>
              <a:p>
                <a:pPr marL="914400" lvl="4" indent="0">
                  <a:spcBef>
                    <a:spcPts val="384"/>
                  </a:spcBef>
                  <a:buNone/>
                </a:pPr>
                <a:r>
                  <a:rPr lang="cs-CZ" sz="1600" dirty="0">
                    <a:solidFill>
                      <a:srgbClr val="000099"/>
                    </a:solidFill>
                  </a:rPr>
                  <a:t>Popěvky se liší sledem tónů. Takže záleží na pořadí prvků (např. jsou různé popěvky A, C, E a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 </a:t>
                </a:r>
                <a:r>
                  <a:rPr lang="cs-CZ" sz="1600" dirty="0" err="1" smtClean="0">
                    <a:solidFill>
                      <a:srgbClr val="000099"/>
                    </a:solidFill>
                  </a:rPr>
                  <a:t>A</a:t>
                </a:r>
                <a:r>
                  <a:rPr lang="cs-CZ" sz="1600" dirty="0">
                    <a:solidFill>
                      <a:srgbClr val="000099"/>
                    </a:solidFill>
                  </a:rPr>
                  <a:t>, E, C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).</a:t>
                </a:r>
              </a:p>
              <a:p>
                <a:pPr marL="914400" lvl="4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Tvoříme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tedy čtyři různé permutace bez opakování ze tří prvků.</a:t>
                </a:r>
              </a:p>
              <a:p>
                <a:pPr>
                  <a:spcBef>
                    <a:spcPts val="384"/>
                  </a:spcBef>
                </a:pPr>
                <a:endParaRPr lang="cs-CZ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5846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marL="800100" lvl="3" indent="-342900"/>
                <a:r>
                  <a:rPr lang="cs-CZ" sz="1600" dirty="0" smtClean="0">
                    <a:solidFill>
                      <a:srgbClr val="006600"/>
                    </a:solidFill>
                  </a:rPr>
                  <a:t>Př. 2)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Vzorec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𝟒𝟐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Výpočet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)!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42.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		</a:t>
                </a:r>
                <a:r>
                  <a:rPr lang="cs-CZ" sz="1600" dirty="0">
                    <a:solidFill>
                      <a:srgbClr val="006600"/>
                    </a:solidFill>
                  </a:rPr>
                  <a:t>Podmínka: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+2).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42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+3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−40= 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sup>
                                <m:r>
                                  <a:rPr lang="cs-CZ" sz="1600" b="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−4.1.(−40)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2.1</m:t>
                        </m:r>
                      </m:den>
                    </m:f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9</m:t>
                            </m:r>
                            <m:r>
                              <a:rPr lang="cs-CZ" sz="1600" b="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b="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160</m:t>
                            </m:r>
                          </m:e>
                        </m:rad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(vyhovuje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−3−13</m:t>
                        </m:r>
                      </m:num>
                      <m:den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=−8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(nevyhovuje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t="-3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929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 lvl="1">
                  <a:spcBef>
                    <a:spcPts val="384"/>
                  </a:spcBef>
                </a:pPr>
                <a:endParaRPr lang="cs-CZ" sz="1600" b="1" dirty="0" smtClean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Zkouška: 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cs-CZ" sz="1600" b="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6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cs-CZ" sz="1600" b="0" i="1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=5040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42.5!=42.5!=5040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P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Vztah platí pro pět prvků.</a:t>
                </a:r>
              </a:p>
              <a:p>
                <a:pPr marL="0" indent="0">
                  <a:buNone/>
                </a:pPr>
                <a:endParaRPr lang="cs-CZ" sz="18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492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037469"/>
              </p:ext>
            </p:extLst>
          </p:nvPr>
        </p:nvGraphicFramePr>
        <p:xfrm>
          <a:off x="1258888" y="1844675"/>
          <a:ext cx="7427912" cy="4684719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Prověrka na počítání s permutacemi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VY_32_INOVACE_050_Matematika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Prověření zvládnutí probraného učiva.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na počítání s permutacemi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>
              <a:hlinkClick r:id="rId2" action="ppaction://hlinkfile"/>
            </a:endParaRPr>
          </a:p>
          <a:p>
            <a:pPr marL="0" indent="0" algn="ctr">
              <a:buNone/>
            </a:pPr>
            <a:endParaRPr lang="cs-CZ" dirty="0" smtClean="0">
              <a:hlinkClick r:id="rId2" action="ppaction://hlinkfile"/>
            </a:endParaRPr>
          </a:p>
          <a:p>
            <a:pPr marL="0" indent="0" algn="ctr">
              <a:buNone/>
            </a:pPr>
            <a:r>
              <a:rPr lang="cs-CZ" smtClean="0">
                <a:hlinkClick r:id="rId3" action="ppaction://hlinkfile"/>
              </a:rPr>
              <a:t>50 Prověrka - permutace.docx</a:t>
            </a:r>
            <a:endParaRPr lang="cs-CZ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27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</a:t>
            </a:r>
            <a:r>
              <a:rPr lang="cs-CZ" sz="1800" b="1" dirty="0" smtClean="0"/>
              <a:t>cíl </a:t>
            </a:r>
          </a:p>
          <a:p>
            <a:pPr lvl="1">
              <a:spcBef>
                <a:spcPts val="384"/>
              </a:spcBef>
            </a:pPr>
            <a:r>
              <a:rPr lang="cs-CZ" sz="1600" dirty="0" smtClean="0"/>
              <a:t>Prověření </a:t>
            </a:r>
            <a:r>
              <a:rPr lang="cs-CZ" sz="1600" dirty="0"/>
              <a:t>a zdokonalení počítání permutací.</a:t>
            </a:r>
          </a:p>
          <a:p>
            <a:pPr>
              <a:spcBef>
                <a:spcPts val="384"/>
              </a:spcBef>
            </a:pPr>
            <a:endParaRPr lang="cs-CZ" sz="800" b="1" dirty="0" smtClean="0"/>
          </a:p>
          <a:p>
            <a:pPr>
              <a:spcBef>
                <a:spcPts val="384"/>
              </a:spcBef>
            </a:pPr>
            <a:r>
              <a:rPr lang="cs-CZ" sz="2000" b="1" dirty="0" smtClean="0">
                <a:solidFill>
                  <a:srgbClr val="FF0000"/>
                </a:solidFill>
              </a:rPr>
              <a:t>Varianta A</a:t>
            </a:r>
          </a:p>
          <a:p>
            <a:pPr lvl="1">
              <a:spcBef>
                <a:spcPts val="384"/>
              </a:spcBef>
            </a:pPr>
            <a:r>
              <a:rPr lang="cs-CZ" sz="1600" dirty="0"/>
              <a:t>Př. 1) V tělesné výchově stojí v řadě pět děvčat. Dvě z nich jsou sestry, které chtějí stát stále vedle sebe. Kolik existuje způsobů postavení děvčat v řadě za této podmínky?</a:t>
            </a:r>
          </a:p>
          <a:p>
            <a:pPr lvl="1">
              <a:spcBef>
                <a:spcPts val="384"/>
              </a:spcBef>
            </a:pPr>
            <a:endParaRPr lang="cs-CZ" sz="1600" dirty="0"/>
          </a:p>
          <a:p>
            <a:pPr lvl="1">
              <a:spcBef>
                <a:spcPts val="384"/>
              </a:spcBef>
            </a:pPr>
            <a:r>
              <a:rPr lang="cs-CZ" sz="1600" dirty="0"/>
              <a:t>Př. 2) Zmenšíme-li počet prvků o dva, zmenší se počet permutací bez opakování dvacetkrát. Pro jaký počet prvků to platí</a:t>
            </a:r>
            <a:r>
              <a:rPr lang="cs-CZ" sz="1600" dirty="0" smtClean="0"/>
              <a:t>?</a:t>
            </a:r>
            <a:endParaRPr lang="cs-CZ" sz="16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0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Řešení varianty A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Př. 1)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 a výpočet: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𝟒𝟖</m:t>
                    </m:r>
                  </m:oMath>
                </a14:m>
                <a:endParaRPr lang="cs-CZ" sz="1600" b="1" dirty="0">
                  <a:solidFill>
                    <a:srgbClr val="000099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Vysvětlení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0099"/>
                    </a:solidFill>
                  </a:rPr>
                  <a:t>První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prvky pro tvorbu skupin jsou čtyři (4 různé dívky, kde dvě sestry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jsou společnou </a:t>
                </a:r>
                <a:r>
                  <a:rPr lang="cs-CZ" sz="1600" dirty="0">
                    <a:solidFill>
                      <a:srgbClr val="000099"/>
                    </a:solidFill>
                  </a:rPr>
                  <a:t>dívkou – např. A, B, C,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D (</a:t>
                </a:r>
                <a:r>
                  <a:rPr lang="cs-CZ" sz="1600" dirty="0">
                    <a:solidFill>
                      <a:srgbClr val="000099"/>
                    </a:solidFill>
                  </a:rPr>
                  <a:t>S1+S2)),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5. Z</a:t>
                </a:r>
                <a:r>
                  <a:rPr lang="cs-CZ" sz="1600" dirty="0">
                    <a:solidFill>
                      <a:srgbClr val="000099"/>
                    </a:solidFill>
                  </a:rPr>
                  <a:t> různých dívek tvoříme řad o čtyřech osobách, tedy čtveřice, proto k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4. Vytvořený </a:t>
                </a:r>
                <a:r>
                  <a:rPr lang="cs-CZ" sz="1600" dirty="0">
                    <a:solidFill>
                      <a:srgbClr val="000099"/>
                    </a:solidFill>
                  </a:rPr>
                  <a:t>řad se různí, podle postavení jednotlivých dívek. Takže záleží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na pořadí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prvků (např. jsou různé řady A, B, C, D a B, A, C, D).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>
                    <a:solidFill>
                      <a:srgbClr val="000099"/>
                    </a:solidFill>
                  </a:rPr>
                  <a:t>Druhé prvky pro tvorbu skupin jsou dva (2 sestry – např. S1, S2), proto n</a:t>
                </a:r>
                <a:r>
                  <a:rPr lang="cs-CZ" sz="1600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>
                    <a:solidFill>
                      <a:srgbClr val="000099"/>
                    </a:solidFill>
                  </a:rPr>
                  <a:t> 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2. Ze </a:t>
                </a:r>
                <a:r>
                  <a:rPr lang="cs-CZ" sz="1600" dirty="0">
                    <a:solidFill>
                      <a:srgbClr val="000099"/>
                    </a:solidFill>
                  </a:rPr>
                  <a:t>dvou sester tvoříme v řadu dvojice, proto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k</a:t>
                </a:r>
                <a:r>
                  <a:rPr lang="cs-CZ" sz="1600" baseline="-25000" dirty="0" smtClean="0">
                    <a:solidFill>
                      <a:srgbClr val="000099"/>
                    </a:solidFill>
                  </a:rPr>
                  <a:t>2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 </a:t>
                </a:r>
                <a:r>
                  <a:rPr lang="cs-CZ" sz="1600" dirty="0">
                    <a:solidFill>
                      <a:srgbClr val="000099"/>
                    </a:solidFill>
                  </a:rPr>
                  <a:t>=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2. Vytvořená </a:t>
                </a:r>
                <a:r>
                  <a:rPr lang="cs-CZ" sz="1600" dirty="0">
                    <a:solidFill>
                      <a:srgbClr val="000099"/>
                    </a:solidFill>
                  </a:rPr>
                  <a:t>dvojice se různí, podle postavení sester. Takže záleží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na pořadí </a:t>
                </a:r>
                <a:r>
                  <a:rPr lang="cs-CZ" sz="1600" dirty="0">
                    <a:solidFill>
                      <a:srgbClr val="000099"/>
                    </a:solidFill>
                  </a:rPr>
                  <a:t>prvků (např. jsou různé postavení S1, S2 a S2, S1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). V</a:t>
                </a:r>
                <a:r>
                  <a:rPr lang="cs-CZ" sz="1600" dirty="0">
                    <a:solidFill>
                      <a:srgbClr val="000099"/>
                    </a:solidFill>
                  </a:rPr>
                  <a:t> řadu se nemůže vyskytovat jednotlivá dívka vícekrát. Takže prvky 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se neopakují </a:t>
                </a:r>
                <a:r>
                  <a:rPr lang="cs-CZ" sz="1600" dirty="0">
                    <a:solidFill>
                      <a:srgbClr val="000099"/>
                    </a:solidFill>
                  </a:rPr>
                  <a:t>(např. neexistuje A</a:t>
                </a:r>
                <a:r>
                  <a:rPr lang="cs-CZ" sz="1600" dirty="0" smtClean="0">
                    <a:solidFill>
                      <a:srgbClr val="000099"/>
                    </a:solidFill>
                  </a:rPr>
                  <a:t>, A, A, A).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Tvoříme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permutace bez opakování jednou ze čtyř prvků a podruhé ze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dvou prvků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. Výsledek vypočteme pomocí kombinatorického pravidla součinu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.</a:t>
                </a:r>
                <a:endParaRPr lang="cs-CZ" sz="1800" b="1" dirty="0"/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887" b="-2054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541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Př. 2)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𝟐𝟎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	Výpočet: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20.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e>
                    </m:d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dirty="0" smtClean="0">
                    <a:solidFill>
                      <a:srgbClr val="006600"/>
                    </a:solidFill>
                  </a:rPr>
                  <a:t>		</a:t>
                </a:r>
                <a:r>
                  <a:rPr lang="cs-CZ" sz="1600" dirty="0">
                    <a:solidFill>
                      <a:srgbClr val="006600"/>
                    </a:solidFill>
                  </a:rPr>
                  <a:t>Podmínka: </a:t>
                </a:r>
                <a14:m>
                  <m:oMath xmlns:m="http://schemas.openxmlformats.org/officeDocument/2006/math"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−2≥0, 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𝑝𝑎𝑘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≥2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−2</m:t>
                            </m:r>
                          </m:e>
                        </m:d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20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−20= 0</m:t>
                    </m:r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p>
                                <m: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−(−1)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(−1)</m:t>
                                </m:r>
                              </m:e>
                              <m:sup>
                                <m:r>
                                  <a:rPr lang="cs-CZ" sz="1600" i="1">
                                    <a:solidFill>
                                      <a:srgbClr val="0066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−4.1.(−20)</m:t>
                            </m:r>
                          </m:e>
                        </m:rad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2.1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cs-CZ" sz="1600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cs-CZ" sz="1600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80</m:t>
                            </m:r>
                          </m:e>
                        </m:rad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cs-CZ" sz="1600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(vyhovuje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podmínce)</a:t>
                </a:r>
                <a:endParaRPr lang="cs-CZ" sz="1600" dirty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cs-CZ" sz="160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1−9</m:t>
                        </m:r>
                      </m:num>
                      <m:den>
                        <m: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cs-CZ" sz="160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=−4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 (nevyhovuje </a:t>
                </a:r>
                <a:r>
                  <a:rPr lang="cs-CZ" sz="1600" dirty="0" smtClean="0">
                    <a:solidFill>
                      <a:srgbClr val="006600"/>
                    </a:solidFill>
                  </a:rPr>
                  <a:t>podmínce)</a:t>
                </a:r>
                <a:endParaRPr lang="cs-CZ" sz="1800" dirty="0">
                  <a:solidFill>
                    <a:srgbClr val="0066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b="1" dirty="0" smtClean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t="-38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	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Zkouška: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4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0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cs-CZ" sz="1600" b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0" i="0" smtClean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dirty="0">
                    <a:solidFill>
                      <a:srgbClr val="006600"/>
                    </a:solidFill>
                  </a:rPr>
                  <a:t>120</a:t>
                </a:r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P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</a:t>
                </a:r>
                <a14:m>
                  <m:oMath xmlns:m="http://schemas.openxmlformats.org/officeDocument/2006/math"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20.</m:t>
                    </m:r>
                    <m:d>
                      <m:dPr>
                        <m:ctrlPr>
                          <a:rPr lang="cs-CZ" sz="160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0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5−2</m:t>
                        </m:r>
                      </m:e>
                    </m:d>
                    <m:r>
                      <a:rPr lang="cs-CZ" sz="1600" b="0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!=20.3!=20.6=120</m:t>
                    </m:r>
                  </m:oMath>
                </a14:m>
                <a:endParaRPr lang="cs-CZ" sz="1600" dirty="0" smtClean="0">
                  <a:solidFill>
                    <a:srgbClr val="006600"/>
                  </a:solidFill>
                </a:endParaRPr>
              </a:p>
              <a:p>
                <a:pPr lvl="2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rgbClr val="006600"/>
                    </a:solidFill>
                  </a:rPr>
                  <a:t>L </a:t>
                </a:r>
                <a:r>
                  <a:rPr lang="cs-CZ" sz="1600" dirty="0">
                    <a:solidFill>
                      <a:srgbClr val="006600"/>
                    </a:solidFill>
                  </a:rPr>
                  <a:t>= P</a:t>
                </a: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Vztah platí pro pět prvků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.</a:t>
                </a:r>
                <a:endParaRPr lang="cs-CZ" sz="1600" b="1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44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3" y="1772816"/>
            <a:ext cx="7561089" cy="4752528"/>
          </a:xfrm>
        </p:spPr>
        <p:txBody>
          <a:bodyPr/>
          <a:lstStyle/>
          <a:p>
            <a:pPr>
              <a:spcBef>
                <a:spcPts val="384"/>
              </a:spcBef>
            </a:pPr>
            <a:r>
              <a:rPr lang="cs-CZ" sz="1800" b="1" dirty="0"/>
              <a:t>Vzdělávací cíl </a:t>
            </a:r>
          </a:p>
          <a:p>
            <a:pPr lvl="1">
              <a:spcBef>
                <a:spcPts val="384"/>
              </a:spcBef>
            </a:pPr>
            <a:r>
              <a:rPr lang="cs-CZ" sz="1600" dirty="0"/>
              <a:t>Prověření a zdokonalení počítání permutací.</a:t>
            </a:r>
          </a:p>
          <a:p>
            <a:pPr>
              <a:spcBef>
                <a:spcPts val="384"/>
              </a:spcBef>
            </a:pPr>
            <a:endParaRPr lang="cs-CZ" sz="800" b="1" dirty="0"/>
          </a:p>
          <a:p>
            <a:pPr>
              <a:spcBef>
                <a:spcPts val="384"/>
              </a:spcBef>
            </a:pPr>
            <a:r>
              <a:rPr lang="cs-CZ" sz="2000" b="1" dirty="0">
                <a:solidFill>
                  <a:srgbClr val="FF0000"/>
                </a:solidFill>
              </a:rPr>
              <a:t>Varianta </a:t>
            </a:r>
            <a:r>
              <a:rPr lang="cs-CZ" sz="2000" b="1" dirty="0" smtClean="0">
                <a:solidFill>
                  <a:srgbClr val="FF0000"/>
                </a:solidFill>
              </a:rPr>
              <a:t>B</a:t>
            </a:r>
            <a:endParaRPr lang="cs-CZ" sz="2000" b="1" dirty="0">
              <a:solidFill>
                <a:srgbClr val="FF0000"/>
              </a:solidFill>
            </a:endParaRPr>
          </a:p>
          <a:p>
            <a:pPr lvl="1">
              <a:spcBef>
                <a:spcPts val="384"/>
              </a:spcBef>
            </a:pPr>
            <a:r>
              <a:rPr lang="cs-CZ" sz="1600" dirty="0"/>
              <a:t>Př. 1) Kolik různých </a:t>
            </a:r>
            <a:r>
              <a:rPr lang="cs-CZ" sz="1600" dirty="0" err="1"/>
              <a:t>třítónových</a:t>
            </a:r>
            <a:r>
              <a:rPr lang="cs-CZ" sz="1600" dirty="0"/>
              <a:t> popěvků můžeme zazpívat pomocí tónů A, C, E, G, jestliže se jednotlivé tóny nesmí opakovat?</a:t>
            </a:r>
          </a:p>
          <a:p>
            <a:pPr lvl="1">
              <a:spcBef>
                <a:spcPts val="384"/>
              </a:spcBef>
            </a:pPr>
            <a:endParaRPr lang="cs-CZ" sz="1600" dirty="0"/>
          </a:p>
          <a:p>
            <a:pPr lvl="1">
              <a:spcBef>
                <a:spcPts val="384"/>
              </a:spcBef>
            </a:pPr>
            <a:r>
              <a:rPr lang="cs-CZ" sz="1600" dirty="0"/>
              <a:t>Př. 2) Zvětšíme-li počet prvků o dva, zvětší se počet permutací bez opakování </a:t>
            </a:r>
            <a:r>
              <a:rPr lang="cs-CZ" sz="1600" dirty="0" err="1"/>
              <a:t>čtyřicetdvakrát</a:t>
            </a:r>
            <a:r>
              <a:rPr lang="cs-CZ" sz="1600" dirty="0"/>
              <a:t>. Určete původní počet prvků?</a:t>
            </a:r>
            <a:endParaRPr lang="cs-CZ" sz="800" dirty="0"/>
          </a:p>
          <a:p>
            <a:pPr marL="0" indent="0">
              <a:spcBef>
                <a:spcPts val="384"/>
              </a:spcBef>
              <a:buNone/>
            </a:pPr>
            <a:endParaRPr lang="cs-CZ" sz="180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1223863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Prověrka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na počítání s permutacemi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13204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4682</TotalTime>
  <Words>403</Words>
  <Application>Microsoft Office PowerPoint</Application>
  <PresentationFormat>Předvádění na obrazovce (4:3)</PresentationFormat>
  <Paragraphs>116</Paragraphs>
  <Slides>13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Times New Roman</vt:lpstr>
      <vt:lpstr>Diseño predeterminado</vt:lpstr>
      <vt:lpstr>Prověrka na počítání s permutacemi</vt:lpstr>
      <vt:lpstr>Záznamový list výukového materiálu</vt:lpstr>
      <vt:lpstr>Prověrka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Prověrka  na počítání s permutacemi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647</cp:revision>
  <dcterms:created xsi:type="dcterms:W3CDTF">2010-05-23T14:28:12Z</dcterms:created>
  <dcterms:modified xsi:type="dcterms:W3CDTF">2014-03-03T09:59:10Z</dcterms:modified>
</cp:coreProperties>
</file>