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70" r:id="rId5"/>
    <p:sldId id="271" r:id="rId6"/>
    <p:sldId id="273" r:id="rId7"/>
    <p:sldId id="272" r:id="rId8"/>
    <p:sldId id="267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6600"/>
    <a:srgbClr val="422C16"/>
    <a:srgbClr val="0C788E"/>
    <a:srgbClr val="025198"/>
    <a:srgbClr val="1C1C1C"/>
    <a:srgbClr val="3366FF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52" autoAdjust="0"/>
  </p:normalViewPr>
  <p:slideViewPr>
    <p:cSldViewPr>
      <p:cViewPr varScale="1">
        <p:scale>
          <a:sx n="74" d="100"/>
          <a:sy n="74" d="100"/>
        </p:scale>
        <p:origin x="12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5D7B9-8175-43D9-9C74-AAA44CC51D9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5051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C7864-2AB1-4D7C-91C8-4D59759FCC3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1919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E2539-992A-4584-8B83-0E8F492D4C4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837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4CBB3-6E16-453D-A42E-256F9692B74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5105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92543-4DCE-423B-A4AB-F48DC2DF3AC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661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3CA187-4B10-440C-941B-C0C047607C6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3848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51B6EF-0F6E-477F-BAEE-606CBFFE2E8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9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B773-013B-4794-A471-7BCE1DD0840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57217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022D61-7F5C-43BB-A54C-3C108072D80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000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0D052-763A-49BB-BFB4-23A3D11027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711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C901-87E3-4D3C-9A8A-FAB570A7BD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6093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DC628F6F-230B-49BD-8B0B-6A5ED575F58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1"/>
          <p:cNvSpPr>
            <a:spLocks noGrp="1"/>
          </p:cNvSpPr>
          <p:nvPr>
            <p:ph type="ctrTitle"/>
          </p:nvPr>
        </p:nvSpPr>
        <p:spPr>
          <a:xfrm>
            <a:off x="684213" y="3213100"/>
            <a:ext cx="7772400" cy="969963"/>
          </a:xfrm>
        </p:spPr>
        <p:txBody>
          <a:bodyPr/>
          <a:lstStyle/>
          <a:p>
            <a:pPr eaLnBrk="1" hangingPunct="1"/>
            <a:r>
              <a:rPr lang="cs-CZ" sz="4500" dirty="0" smtClean="0"/>
              <a:t>Permutace bez opakování</a:t>
            </a:r>
          </a:p>
        </p:txBody>
      </p:sp>
      <p:pic>
        <p:nvPicPr>
          <p:cNvPr id="2051" name="Obrázek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763" y="115888"/>
            <a:ext cx="6083300" cy="14843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1800" b="1" dirty="0" smtClean="0">
                <a:latin typeface="Calibri" panose="020F0502020204030204" pitchFamily="34" charset="0"/>
              </a:rPr>
              <a:t>VY_32_INOVACE_048_Matematika</a:t>
            </a:r>
            <a:endParaRPr lang="cs-CZ" sz="1800" b="1" dirty="0">
              <a:latin typeface="Calibri" panose="020F0502020204030204" pitchFamily="34" charset="0"/>
            </a:endParaRPr>
          </a:p>
        </p:txBody>
      </p:sp>
      <p:sp>
        <p:nvSpPr>
          <p:cNvPr id="2053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sz="1800" dirty="0">
                <a:latin typeface="Calibri" panose="020F0502020204030204" pitchFamily="34" charset="0"/>
              </a:rPr>
              <a:t>Autor: Mgr. Radek </a:t>
            </a:r>
            <a:r>
              <a:rPr lang="cs-CZ" sz="1800" dirty="0" smtClean="0">
                <a:latin typeface="Calibri" panose="020F0502020204030204" pitchFamily="34" charset="0"/>
              </a:rPr>
              <a:t>Vymlátil</a:t>
            </a:r>
            <a:endParaRPr lang="cs-CZ" sz="18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2400" b="1" smtClean="0">
                <a:solidFill>
                  <a:schemeClr val="bg1"/>
                </a:solidFill>
              </a:rPr>
              <a:t>Záznamový list výukového materiálu</a:t>
            </a:r>
            <a:endParaRPr lang="cs-CZ" sz="2400" smtClean="0">
              <a:solidFill>
                <a:schemeClr val="bg1"/>
              </a:solidFill>
            </a:endParaRPr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6982246"/>
              </p:ext>
            </p:extLst>
          </p:nvPr>
        </p:nvGraphicFramePr>
        <p:xfrm>
          <a:off x="1258888" y="1844675"/>
          <a:ext cx="7427912" cy="4815084"/>
        </p:xfrm>
        <a:graphic>
          <a:graphicData uri="http://schemas.openxmlformats.org/drawingml/2006/table">
            <a:tbl>
              <a:tblPr/>
              <a:tblGrid>
                <a:gridCol w="2674937"/>
                <a:gridCol w="4752975"/>
              </a:tblGrid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SŠTZ Mohelnice, 1. máje 2, 789 85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Číslo projektu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CZ.1.07/1.5.00/34.0033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šablony klíčové aktivity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Inovace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Název výukového materiálu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Permutace bez opakování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Označení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VY_32_INOVACE_048_Matematika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Vzdělávací obor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64-41-L/51 Podnikání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Tematický okruh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Přírodovědné vzdělávání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Ročník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druhý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Autor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Mgr. Radek Vymlátil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Datum ověření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3. 12.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Anotace / metodický popis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Definice permutací bez opakování, vzorec pro výpočet, řešení příkladů pomocí vzorce.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autora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3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Podpis ředitele</a:t>
                      </a:r>
                      <a:endParaRPr kumimoji="0" lang="cs-CZ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179388" y="1989139"/>
            <a:ext cx="5400675" cy="2015926"/>
          </a:xfrm>
        </p:spPr>
        <p:txBody>
          <a:bodyPr anchor="ctr"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Permutace bez opakování</a:t>
            </a:r>
            <a:endParaRPr lang="es-ES" sz="4500" b="1" dirty="0" smtClean="0">
              <a:solidFill>
                <a:schemeClr val="bg1"/>
              </a:solidFill>
            </a:endParaRPr>
          </a:p>
        </p:txBody>
      </p:sp>
      <p:sp>
        <p:nvSpPr>
          <p:cNvPr id="4099" name="Rectangle 115"/>
          <p:cNvSpPr>
            <a:spLocks noGrp="1" noChangeArrowheads="1"/>
          </p:cNvSpPr>
          <p:nvPr>
            <p:ph type="subTitle" idx="1"/>
          </p:nvPr>
        </p:nvSpPr>
        <p:spPr>
          <a:xfrm>
            <a:off x="144463" y="6092825"/>
            <a:ext cx="3992562" cy="407988"/>
          </a:xfrm>
        </p:spPr>
        <p:txBody>
          <a:bodyPr/>
          <a:lstStyle/>
          <a:p>
            <a:pPr algn="l" eaLnBrk="1" hangingPunct="1"/>
            <a:r>
              <a:rPr lang="cs-CZ" sz="1800" smtClean="0">
                <a:solidFill>
                  <a:schemeClr val="bg1"/>
                </a:solidFill>
              </a:rPr>
              <a:t>Mgr. Radek Vymlátil</a:t>
            </a:r>
            <a:endParaRPr lang="es-ES" sz="180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/>
                  <a:t>Vzdělávací </a:t>
                </a:r>
                <a:r>
                  <a:rPr lang="cs-CZ" sz="1800" b="1" dirty="0" smtClean="0"/>
                  <a:t>cíl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Naučit </a:t>
                </a:r>
                <a:r>
                  <a:rPr lang="cs-CZ" sz="1600" dirty="0"/>
                  <a:t>požívat vzorec pro zjednodušení </a:t>
                </a:r>
                <a:r>
                  <a:rPr lang="cs-CZ" sz="1600" dirty="0" smtClean="0"/>
                  <a:t>výpočtu.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/>
                  <a:t>Objasnit </a:t>
                </a:r>
                <a:r>
                  <a:rPr lang="cs-CZ" sz="1600" dirty="0"/>
                  <a:t>vztah s variacemi.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Permutací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(z) n prvků bez opakování rozumíme skupinu n různých prvků (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n-</a:t>
                </a:r>
                <a:r>
                  <a:rPr lang="cs-CZ" sz="1800" b="1" dirty="0" err="1" smtClean="0">
                    <a:solidFill>
                      <a:srgbClr val="FF0000"/>
                    </a:solidFill>
                  </a:rPr>
                  <a:t>tici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)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vybraných </a:t>
                </a:r>
                <a:r>
                  <a:rPr lang="cs-CZ" sz="1800" b="1" dirty="0">
                    <a:solidFill>
                      <a:srgbClr val="FF0000"/>
                    </a:solidFill>
                  </a:rPr>
                  <a:t>z n prvkové množiny M, sestavených v určitém </a:t>
                </a:r>
                <a:r>
                  <a:rPr lang="cs-CZ" sz="1800" b="1" dirty="0" smtClean="0">
                    <a:solidFill>
                      <a:srgbClr val="FF0000"/>
                    </a:solidFill>
                  </a:rPr>
                  <a:t>pořadí.</a:t>
                </a:r>
              </a:p>
              <a:p>
                <a:pPr marL="0" indent="0">
                  <a:spcBef>
                    <a:spcPts val="384"/>
                  </a:spcBef>
                  <a:buNone/>
                </a:pPr>
                <a:r>
                  <a:rPr lang="cs-CZ" sz="1600" dirty="0" smtClean="0"/>
                  <a:t>Permutací </a:t>
                </a:r>
                <a:r>
                  <a:rPr lang="cs-CZ" sz="1600" dirty="0"/>
                  <a:t>rozumíme variaci n-té třídy z n prvků bez opakování. </a:t>
                </a:r>
                <a:r>
                  <a:rPr lang="cs-CZ" sz="1600" dirty="0" smtClean="0"/>
                  <a:t>Permutací </a:t>
                </a:r>
                <a:r>
                  <a:rPr lang="cs-CZ" sz="1600" dirty="0"/>
                  <a:t>se rozumí skupiny, ve kterých se vyskytují všechny </a:t>
                </a:r>
                <a:r>
                  <a:rPr lang="cs-CZ" sz="1600" dirty="0" smtClean="0"/>
                  <a:t>používané </a:t>
                </a:r>
                <a:r>
                  <a:rPr lang="cs-CZ" sz="1600" dirty="0"/>
                  <a:t>prvky.</a:t>
                </a:r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0099"/>
                    </a:solidFill>
                  </a:rPr>
                  <a:t>Platí vzorec:</a:t>
                </a:r>
              </a:p>
              <a:p>
                <a:pPr lvl="1">
                  <a:spcBef>
                    <a:spcPts val="384"/>
                  </a:spcBef>
                </a:pP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den>
                    </m:f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 =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, kde k, n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∈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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𝒌</m:t>
                    </m:r>
                  </m:oMath>
                </a14:m>
                <a:endParaRPr lang="cs-CZ" sz="1600" b="1" dirty="0"/>
              </a:p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006600"/>
                    </a:solidFill>
                  </a:rPr>
                  <a:t>Například </a:t>
                </a:r>
              </a:p>
              <a:p>
                <a:pPr lvl="1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6600"/>
                    </a:solidFill>
                  </a:rPr>
                  <a:t>budeme-li </a:t>
                </a:r>
                <a:r>
                  <a:rPr lang="cs-CZ" sz="1600" b="1" dirty="0">
                    <a:solidFill>
                      <a:srgbClr val="006600"/>
                    </a:solidFill>
                  </a:rPr>
                  <a:t>ze tří prvků vytvářet trojice, tedy permutace ze tří prvků bez opakování (variace třetí třídy ze tří prvků bez opakování), pak jejich počet zjistíme ze vzorce:</a:t>
                </a:r>
              </a:p>
              <a:p>
                <a:pPr lvl="2">
                  <a:spcBef>
                    <a:spcPts val="384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d>
                          <m:dPr>
                            <m:ctrlP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cs-CZ" sz="1600" b="1" i="1">
                                <a:solidFill>
                                  <a:srgbClr val="006600"/>
                                </a:solidFill>
                                <a:latin typeface="Cambria Math" panose="02040503050406030204" pitchFamily="18" charset="0"/>
                              </a:rPr>
                              <m:t>𝟑</m:t>
                            </m:r>
                          </m:e>
                        </m:d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cs-CZ" sz="1600" b="1">
                            <a:solidFill>
                              <a:srgbClr val="006600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!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𝟔</m:t>
                    </m:r>
                  </m:oMath>
                </a14:m>
                <a:r>
                  <a:rPr lang="cs-CZ" sz="1600" b="1" dirty="0">
                    <a:solidFill>
                      <a:srgbClr val="006600"/>
                    </a:solidFill>
                  </a:rPr>
                  <a:t> </a:t>
                </a:r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>
                  <a:spcBef>
                    <a:spcPts val="384"/>
                  </a:spcBef>
                </a:pPr>
                <a:endParaRPr lang="cs-CZ" sz="1800" dirty="0" smtClean="0"/>
              </a:p>
              <a:p>
                <a:pPr>
                  <a:spcBef>
                    <a:spcPts val="384"/>
                  </a:spcBef>
                </a:pPr>
                <a:endParaRPr lang="cs-CZ" sz="1800" dirty="0"/>
              </a:p>
              <a:p>
                <a:pPr marL="0" indent="0">
                  <a:spcBef>
                    <a:spcPts val="384"/>
                  </a:spcBef>
                  <a:buNone/>
                </a:pPr>
                <a:endParaRPr lang="cs-CZ" sz="1800" dirty="0" smtClean="0"/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8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>
                  <a:solidFill>
                    <a:schemeClr val="tx1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chemeClr val="tx1"/>
                    </a:solidFill>
                  </a:rPr>
                  <a:t>Kolik různých pěticiferných čísel lze vytvořit z číslic 4, 5, 6, 7, 8 nesmí-li se v čísle číslice opakovat?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</a:t>
                </a:r>
                <a:r>
                  <a:rPr lang="cs-CZ" sz="1600" b="1" dirty="0">
                    <a:solidFill>
                      <a:srgbClr val="000099"/>
                    </a:solidFill>
                  </a:rPr>
                  <a:t>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b>
                    </m:sSub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cs-CZ" sz="1600" b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)!</m:t>
                        </m:r>
                      </m:den>
                    </m:f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𝟏𝟐𝟎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>
                  <a:solidFill>
                    <a:schemeClr val="tx1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chemeClr val="tx1"/>
                    </a:solidFill>
                  </a:rPr>
                  <a:t>Kolik </a:t>
                </a:r>
                <a:r>
                  <a:rPr lang="cs-CZ" sz="1600" dirty="0">
                    <a:solidFill>
                      <a:schemeClr val="tx1"/>
                    </a:solidFill>
                  </a:rPr>
                  <a:t>čtyřciferných čísel lze zapsat z číslic 0, 1, 2, 3, jestliže se číslice v čísle neopakují?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 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𝟏𝟖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 smtClean="0">
                  <a:solidFill>
                    <a:schemeClr val="tx1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 smtClean="0">
                    <a:solidFill>
                      <a:schemeClr val="tx1"/>
                    </a:solidFill>
                  </a:rPr>
                  <a:t>V</a:t>
                </a:r>
                <a:r>
                  <a:rPr lang="cs-CZ" sz="1600" dirty="0">
                    <a:solidFill>
                      <a:schemeClr val="tx1"/>
                    </a:solidFill>
                  </a:rPr>
                  <a:t> lavici sedí čtyři žáci. Kolika způsoby se mohou rozsadit?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 smtClean="0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𝟐𝟒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66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pPr>
                  <a:spcBef>
                    <a:spcPts val="384"/>
                  </a:spcBef>
                </a:pPr>
                <a:r>
                  <a:rPr lang="cs-CZ" sz="1800" b="1" dirty="0" smtClean="0">
                    <a:solidFill>
                      <a:srgbClr val="FF0000"/>
                    </a:solidFill>
                  </a:rPr>
                  <a:t>Příklady k procvičení</a:t>
                </a:r>
              </a:p>
              <a:p>
                <a:pPr marL="457200" lvl="1" indent="0">
                  <a:spcBef>
                    <a:spcPts val="384"/>
                  </a:spcBef>
                  <a:buNone/>
                </a:pPr>
                <a:endParaRPr lang="cs-CZ" sz="1600" dirty="0" smtClean="0">
                  <a:solidFill>
                    <a:schemeClr val="tx1"/>
                  </a:solidFill>
                </a:endParaRPr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Mezi osmi knihami jsou tři historické romány, které chceme mít v knihovně vždy uloženy vedle sebe. Kolik existuje způsobů uložení knih v knihovně za splnění této podmínky?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𝟔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𝟕𝟐𝟎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𝟒𝟑𝟐𝟎</m:t>
                    </m:r>
                  </m:oMath>
                </a14:m>
                <a:r>
                  <a:rPr lang="cs-CZ" sz="1600" b="1" dirty="0">
                    <a:solidFill>
                      <a:srgbClr val="000099"/>
                    </a:solidFill>
                  </a:rPr>
                  <a:t>)</a:t>
                </a:r>
              </a:p>
              <a:p>
                <a:pPr lvl="1">
                  <a:spcBef>
                    <a:spcPts val="384"/>
                  </a:spcBef>
                </a:pPr>
                <a:endParaRPr lang="cs-CZ" sz="1600" dirty="0"/>
              </a:p>
              <a:p>
                <a:pPr lvl="1">
                  <a:spcBef>
                    <a:spcPts val="384"/>
                  </a:spcBef>
                </a:pPr>
                <a:r>
                  <a:rPr lang="cs-CZ" sz="1600" dirty="0"/>
                  <a:t>Zmenšíme-li počet prvků o dva, zmenší se počet permutací bez opakování 90 krát. Určete původní počet prvků?</a:t>
                </a:r>
              </a:p>
              <a:p>
                <a:pPr lvl="2">
                  <a:spcBef>
                    <a:spcPts val="384"/>
                  </a:spcBef>
                </a:pPr>
                <a:r>
                  <a:rPr lang="cs-CZ" sz="1600" b="1" dirty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d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bez opakování</a:t>
            </a:r>
            <a:endParaRPr lang="cs-CZ" sz="45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989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Zástupný symbol pro obsah 2"/>
              <p:cNvSpPr>
                <a:spLocks noGrp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</p:spPr>
            <p:txBody>
              <a:bodyPr/>
              <a:lstStyle/>
              <a:p>
                <a:r>
                  <a:rPr lang="cs-CZ" sz="1800" b="1" dirty="0" smtClean="0"/>
                  <a:t>Závěr</a:t>
                </a:r>
                <a:endParaRPr lang="cs-CZ" sz="1800" b="1" dirty="0"/>
              </a:p>
              <a:p>
                <a:pPr marL="457200" lvl="1" indent="0">
                  <a:buNone/>
                </a:pPr>
                <a:r>
                  <a:rPr lang="cs-CZ" sz="1600" b="1" dirty="0" smtClean="0">
                    <a:solidFill>
                      <a:srgbClr val="FF0000"/>
                    </a:solidFill>
                  </a:rPr>
                  <a:t>Domácí úkol</a:t>
                </a:r>
                <a:endParaRPr lang="cs-CZ" sz="1600" b="1" dirty="0">
                  <a:solidFill>
                    <a:srgbClr val="FF0000"/>
                  </a:solidFill>
                </a:endParaRPr>
              </a:p>
              <a:p>
                <a:pPr marL="457200" lvl="1" indent="0">
                  <a:buNone/>
                </a:pPr>
                <a:r>
                  <a:rPr lang="cs-CZ" sz="1600" b="1" dirty="0"/>
                  <a:t>Kolik přirozených čísel větších než 5000, lze zapsat z číslic 3,4,5,6, jestliže se číslice v čísle neopakují</a:t>
                </a:r>
                <a:r>
                  <a:rPr lang="cs-CZ" sz="1600" b="1" dirty="0" smtClean="0"/>
                  <a:t>?</a:t>
                </a:r>
                <a:endParaRPr lang="cs-CZ" sz="1600" b="1" dirty="0"/>
              </a:p>
              <a:p>
                <a:pPr marL="457200" lvl="1" indent="0">
                  <a:buNone/>
                </a:pPr>
                <a:r>
                  <a:rPr lang="cs-CZ" sz="1600" b="1" smtClean="0">
                    <a:solidFill>
                      <a:srgbClr val="006600"/>
                    </a:solidFill>
                  </a:rPr>
                  <a:t>	Řešení</a:t>
                </a:r>
                <a:endParaRPr lang="cs-CZ" sz="1600" b="1" dirty="0">
                  <a:solidFill>
                    <a:srgbClr val="006600"/>
                  </a:solidFill>
                </a:endParaRPr>
              </a:p>
              <a:p>
                <a:pPr lvl="2"/>
                <a:r>
                  <a:rPr lang="cs-CZ" sz="1600" b="1" dirty="0">
                    <a:solidFill>
                      <a:srgbClr val="006600"/>
                    </a:solidFill>
                  </a:rPr>
                  <a:t>Vytvářená čísla z číslic větší než 5000 jsou čtyřciferná a musí začínat číslicí pět nebo šest. Víme, že budeme tvořit permutace bez opakování ze tří prvků.</a:t>
                </a:r>
              </a:p>
              <a:p>
                <a:pPr lvl="2"/>
                <a:r>
                  <a:rPr lang="cs-CZ" sz="1600" b="1" dirty="0" smtClean="0">
                    <a:solidFill>
                      <a:srgbClr val="000099"/>
                    </a:solidFill>
                  </a:rPr>
                  <a:t>(vzorec řešení: </a:t>
                </a:r>
                <a14:m>
                  <m:oMath xmlns:m="http://schemas.openxmlformats.org/officeDocument/2006/math"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𝑷</m:t>
                    </m:r>
                    <m:d>
                      <m:dPr>
                        <m:ctrlP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cs-CZ" sz="1600" b="1" i="1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d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!=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𝟔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cs-CZ" sz="1600" b="1" i="1">
                        <a:solidFill>
                          <a:srgbClr val="000099"/>
                        </a:solidFill>
                        <a:latin typeface="Cambria Math" panose="02040503050406030204" pitchFamily="18" charset="0"/>
                      </a:rPr>
                      <m:t>𝟏𝟐</m:t>
                    </m:r>
                  </m:oMath>
                </a14:m>
                <a:r>
                  <a:rPr lang="cs-CZ" sz="1600" b="1" dirty="0" smtClean="0">
                    <a:solidFill>
                      <a:srgbClr val="000099"/>
                    </a:solidFill>
                  </a:rPr>
                  <a:t>)</a:t>
                </a:r>
                <a:endParaRPr lang="cs-CZ" sz="1600" b="1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3" name="Zástupný symbol pro obsah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87623" y="1772816"/>
                <a:ext cx="7561089" cy="4752528"/>
              </a:xfrm>
              <a:blipFill rotWithShape="0">
                <a:blip r:embed="rId2"/>
                <a:stretch>
                  <a:fillRect l="-565" t="-770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395288" y="188913"/>
            <a:ext cx="8353425" cy="935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sz="4500" b="1" dirty="0" smtClean="0">
                <a:solidFill>
                  <a:schemeClr val="bg1"/>
                </a:solidFill>
              </a:rPr>
              <a:t>Permutace bez opakování</a:t>
            </a:r>
          </a:p>
        </p:txBody>
      </p:sp>
    </p:spTree>
    <p:extLst>
      <p:ext uri="{BB962C8B-B14F-4D97-AF65-F5344CB8AC3E}">
        <p14:creationId xmlns:p14="http://schemas.microsoft.com/office/powerpoint/2010/main" val="262549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773238"/>
            <a:ext cx="7561263" cy="47513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PORUBSKÁ, Dr. Edita, Doc. dr. František LAMOŠ, CSC., Prof. dr. Václav MEDEK, Dr. Anna REHÁKOVÁ, CSC. a Dr. Ivan TRENČANSKÝ, CSC. </a:t>
            </a:r>
            <a:r>
              <a:rPr lang="cs-CZ" sz="1200" i="1" dirty="0" smtClean="0"/>
              <a:t>Matematika pro SO3 a studijní obory SOU 8. část</a:t>
            </a:r>
            <a:r>
              <a:rPr lang="cs-CZ" sz="1200" dirty="0" smtClean="0"/>
              <a:t>. 2. vydání. Praha: Státní pedagogické nakladatelství, n. p., 1987, učebnice pro střední školy.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KUBEŠOVÁ, PaedDr. Naděžda a Mgr. Eva CIBULKOVÁ. </a:t>
            </a:r>
            <a:r>
              <a:rPr lang="cs-CZ" sz="1200" i="1" dirty="0" smtClean="0"/>
              <a:t>Matematika přehled středoškolského učiva</a:t>
            </a:r>
            <a:r>
              <a:rPr lang="cs-CZ" sz="1200" dirty="0" smtClean="0"/>
              <a:t>. 2. vyd. Třebíč: Petra Mrákotová, 2007, 239 s. Maturita (Petra Mrákotová). ISBN 978-808-6873-053. 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JIRÁSEK, DRSC., Doc. RNDr. František, Karel BRANIŠ, PhDr. Stanislav HORÁK a RNDr. Milan VACEK. </a:t>
            </a:r>
            <a:r>
              <a:rPr lang="cs-CZ" sz="1200" i="1" dirty="0" smtClean="0"/>
              <a:t>Sbírka úloh z matematiky: pro SOŠ a studijní obory SOU</a:t>
            </a:r>
            <a:r>
              <a:rPr lang="cs-CZ" sz="1200" dirty="0" smtClean="0"/>
              <a:t>. 1. vyd. Praha: Státní pedagogické nakladatelství, 1989, 479 s. Učebnice pro střední školy (Státní pedagogické nakladatelství). ISBN 80-042-1341-3.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  <a:defRPr/>
            </a:pPr>
            <a:endParaRPr lang="cs-CZ" sz="12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cs-CZ" sz="1200" dirty="0" smtClean="0"/>
              <a:t>Zdroje vlastní.</a:t>
            </a:r>
          </a:p>
          <a:p>
            <a:pPr eaLnBrk="1" hangingPunct="1">
              <a:lnSpc>
                <a:spcPct val="80000"/>
              </a:lnSpc>
              <a:defRPr/>
            </a:pPr>
            <a:endParaRPr lang="cs-CZ" sz="1200" dirty="0" smtClean="0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353425" cy="981075"/>
          </a:xfrm>
        </p:spPr>
        <p:txBody>
          <a:bodyPr/>
          <a:lstStyle/>
          <a:p>
            <a:pPr eaLnBrk="1" hangingPunct="1"/>
            <a:r>
              <a:rPr lang="cs-CZ" sz="4500" b="1" dirty="0" smtClean="0">
                <a:solidFill>
                  <a:schemeClr val="bg1"/>
                </a:solidFill>
              </a:rPr>
              <a:t>Použité zdroje</a:t>
            </a:r>
            <a:endParaRPr lang="cs-CZ" sz="45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4605</TotalTime>
  <Words>324</Words>
  <Application>Microsoft Office PowerPoint</Application>
  <PresentationFormat>Předvádění na obrazovce (4:3)</PresentationFormat>
  <Paragraphs>78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4" baseType="lpstr">
      <vt:lpstr>Arial</vt:lpstr>
      <vt:lpstr>Calibri</vt:lpstr>
      <vt:lpstr>Cambria Math</vt:lpstr>
      <vt:lpstr>Symbol</vt:lpstr>
      <vt:lpstr>Times New Roman</vt:lpstr>
      <vt:lpstr>Diseño predeterminado</vt:lpstr>
      <vt:lpstr>Permutace bez opakování</vt:lpstr>
      <vt:lpstr>Záznamový list výukového materiálu</vt:lpstr>
      <vt:lpstr>Permutace bez opakování</vt:lpstr>
      <vt:lpstr>Prezentace aplikace PowerPoint</vt:lpstr>
      <vt:lpstr>Prezentace aplikace PowerPoint</vt:lpstr>
      <vt:lpstr>Prezentace aplikace PowerPoint</vt:lpstr>
      <vt:lpstr>Prezentace aplikace PowerPoint</vt:lpstr>
      <vt:lpstr>Použité zdroje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Vymlátil</cp:lastModifiedBy>
  <cp:revision>637</cp:revision>
  <dcterms:created xsi:type="dcterms:W3CDTF">2010-05-23T14:28:12Z</dcterms:created>
  <dcterms:modified xsi:type="dcterms:W3CDTF">2014-03-03T09:57:20Z</dcterms:modified>
</cp:coreProperties>
</file>