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73" r:id="rId5"/>
    <p:sldId id="275" r:id="rId6"/>
    <p:sldId id="276" r:id="rId7"/>
    <p:sldId id="282" r:id="rId8"/>
    <p:sldId id="283" r:id="rId9"/>
    <p:sldId id="284" r:id="rId10"/>
    <p:sldId id="285" r:id="rId11"/>
    <p:sldId id="267" r:id="rId12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99"/>
    <a:srgbClr val="422C16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52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2A174-B7E2-485C-B680-1AD5D65E025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191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65008-A86E-49EB-A60E-B6D053BAEF1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6061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BDD0C-F2E2-4912-8722-1507F84FBCA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1157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0F134-4E23-4025-A4F5-126332A0322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5268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A9280-465D-4953-B603-BDEB704FB09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6963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7225A-5926-43E9-923D-FA8C3CAF4B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7119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F83D8-E70C-49AF-BF81-08A626EB0BA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0471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6B5E8-73EE-402E-88EE-9038DC1F4B8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5370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9964E-877C-4402-A09E-A81FCB563A6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9917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331B9-E6DD-4FA0-B1E7-AB2569ACCF3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3917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D6216-B46B-4CBC-B12E-980BE6EAC42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4196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5B789AFA-B632-4537-A3BC-8FF42B83B47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44%20Prov&#283;rka%20-%20faktori&#225;l.docx" TargetMode="External"/><Relationship Id="rId2" Type="http://schemas.openxmlformats.org/officeDocument/2006/relationships/hyperlink" Target="43Prov&#283;rka%20-%20faktori&#225;l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13100"/>
            <a:ext cx="7772400" cy="1511300"/>
          </a:xfrm>
        </p:spPr>
        <p:txBody>
          <a:bodyPr/>
          <a:lstStyle/>
          <a:p>
            <a:pPr eaLnBrk="1" hangingPunct="1"/>
            <a:r>
              <a:rPr lang="cs-CZ" sz="4500" dirty="0" smtClean="0"/>
              <a:t>Prověrka na počítání </a:t>
            </a:r>
            <a:br>
              <a:rPr lang="cs-CZ" sz="4500" dirty="0" smtClean="0"/>
            </a:br>
            <a:r>
              <a:rPr lang="cs-CZ" sz="4500" dirty="0" smtClean="0"/>
              <a:t>s faktoriálem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VY_32_INOVACE_044_Matematika</a:t>
            </a:r>
            <a:endParaRPr lang="cs-CZ" sz="1800" b="1" dirty="0">
              <a:latin typeface="Calibri" panose="020F0502020204030204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>
                <a:solidFill>
                  <a:schemeClr val="bg1"/>
                </a:solidFill>
              </a:rPr>
              <a:t>Prověrka </a:t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</a:t>
            </a:r>
            <a:r>
              <a:rPr lang="cs-CZ" sz="4500" b="1" dirty="0">
                <a:solidFill>
                  <a:schemeClr val="bg1"/>
                </a:solidFill>
              </a:rPr>
              <a:t>počítání s </a:t>
            </a:r>
            <a:r>
              <a:rPr lang="cs-CZ" sz="4500" b="1" dirty="0" smtClean="0">
                <a:solidFill>
                  <a:schemeClr val="bg1"/>
                </a:solidFill>
              </a:rPr>
              <a:t>faktoriálem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varianty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C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:</a:t>
                </a:r>
              </a:p>
              <a:p>
                <a:pPr lvl="1"/>
                <a:r>
                  <a:rPr lang="cs-CZ" sz="1600" b="1" dirty="0" smtClean="0">
                    <a:solidFill>
                      <a:srgbClr val="000099"/>
                    </a:solidFill>
                  </a:rPr>
                  <a:t>Př.1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) Vypočtěte:</a:t>
                </a:r>
                <a:endParaRPr lang="cs-CZ" sz="1600" b="1" dirty="0" smtClean="0">
                  <a:solidFill>
                    <a:srgbClr val="000099"/>
                  </a:solidFill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10 + 126 – 14 = 122</a:t>
                </a:r>
              </a:p>
              <a:p>
                <a:pPr marL="0" indent="0">
                  <a:buNone/>
                </a:pPr>
                <a:endParaRPr lang="cs-CZ" sz="800" b="1" dirty="0">
                  <a:solidFill>
                    <a:srgbClr val="000099"/>
                  </a:solidFill>
                </a:endParaRPr>
              </a:p>
              <a:p>
                <a:pPr lvl="1"/>
                <a:r>
                  <a:rPr lang="cs-CZ" sz="1600" b="1" dirty="0" smtClean="0">
                    <a:solidFill>
                      <a:srgbClr val="006600"/>
                    </a:solidFill>
                  </a:rPr>
                  <a:t>Př.2) Upravte a stanovte, kdy má výraz smysl: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sSup>
                          <m:sSup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p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sSup>
                          <m:sSup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p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cs-CZ" sz="1600" b="1" dirty="0"/>
              </a:p>
              <a:p>
                <a:pPr marL="914400" lvl="2" indent="0"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Podmínka: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, pak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914400" lvl="2" indent="0"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, pak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, pak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≠±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569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6781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Použité zdroje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b="1" smtClean="0">
                <a:solidFill>
                  <a:schemeClr val="bg1"/>
                </a:solidFill>
              </a:rPr>
              <a:t>Záznamový list výukového materiálu</a:t>
            </a:r>
            <a:endParaRPr lang="cs-CZ" sz="240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4503787"/>
              </p:ext>
            </p:extLst>
          </p:nvPr>
        </p:nvGraphicFramePr>
        <p:xfrm>
          <a:off x="1258888" y="1844675"/>
          <a:ext cx="7427912" cy="4684719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Inovace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Prověrka na počítání s faktoriálem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VY_32_INOVACE_044_Matematika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druhý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22. 11.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Prověření zvládnutí probraného učiva.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79388" y="1989138"/>
            <a:ext cx="5400675" cy="2663825"/>
          </a:xfrm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počítání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s faktoriálem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sah 2"/>
          <p:cNvSpPr>
            <a:spLocks noGrp="1"/>
          </p:cNvSpPr>
          <p:nvPr>
            <p:ph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cs-CZ" dirty="0" smtClean="0">
              <a:hlinkClick r:id="rId2" action="ppaction://hlinkfile"/>
            </a:endParaRPr>
          </a:p>
          <a:p>
            <a:pPr marL="0" indent="0" algn="ctr">
              <a:buFontTx/>
              <a:buNone/>
            </a:pPr>
            <a:endParaRPr lang="cs-CZ" dirty="0" smtClean="0">
              <a:hlinkClick r:id="rId2" action="ppaction://hlinkfile"/>
            </a:endParaRPr>
          </a:p>
          <a:p>
            <a:pPr marL="0" indent="0" algn="ctr">
              <a:buFontTx/>
              <a:buNone/>
            </a:pPr>
            <a:endParaRPr lang="cs-CZ" dirty="0" smtClean="0">
              <a:hlinkClick r:id="rId2" action="ppaction://hlinkfile"/>
            </a:endParaRPr>
          </a:p>
          <a:p>
            <a:pPr marL="0" indent="0" algn="ctr">
              <a:buFontTx/>
              <a:buNone/>
            </a:pPr>
            <a:r>
              <a:rPr lang="cs-CZ" smtClean="0">
                <a:hlinkClick r:id="rId3" action="ppaction://hlinkfile"/>
              </a:rPr>
              <a:t>44 Prověrka - faktoriál.docx</a:t>
            </a:r>
            <a:endParaRPr lang="cs-CZ" dirty="0" smtClean="0"/>
          </a:p>
        </p:txBody>
      </p:sp>
      <p:sp>
        <p:nvSpPr>
          <p:cNvPr id="5123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Prověrka </a:t>
            </a:r>
            <a:endParaRPr lang="cs-CZ" sz="4500" b="1" dirty="0" smtClean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na </a:t>
            </a:r>
            <a:r>
              <a:rPr lang="cs-CZ" sz="4500" b="1" dirty="0">
                <a:solidFill>
                  <a:schemeClr val="bg1"/>
                </a:solidFill>
              </a:rPr>
              <a:t>počítání s faktoriálem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>
                <a:solidFill>
                  <a:schemeClr val="bg1"/>
                </a:solidFill>
              </a:rPr>
              <a:t>Prověrka </a:t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</a:t>
            </a:r>
            <a:r>
              <a:rPr lang="cs-CZ" sz="4500" b="1" dirty="0">
                <a:solidFill>
                  <a:schemeClr val="bg1"/>
                </a:solidFill>
              </a:rPr>
              <a:t>počítání s </a:t>
            </a:r>
            <a:r>
              <a:rPr lang="cs-CZ" sz="4500" b="1" dirty="0" smtClean="0">
                <a:solidFill>
                  <a:schemeClr val="bg1"/>
                </a:solidFill>
              </a:rPr>
              <a:t>faktoriálem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endParaRPr lang="cs-CZ" sz="1800" dirty="0" smtClean="0"/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Vzdělávací cíl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Prověření </a:t>
                </a:r>
                <a:r>
                  <a:rPr lang="cs-CZ" sz="1600" dirty="0"/>
                  <a:t>a zdokonalení počítání s faktoriálem.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r>
                  <a:rPr lang="cs-CZ" sz="1800" b="1" dirty="0"/>
                  <a:t> </a:t>
                </a:r>
              </a:p>
              <a:p>
                <a:pPr>
                  <a:spcBef>
                    <a:spcPts val="384"/>
                  </a:spcBef>
                </a:pPr>
                <a:r>
                  <a:rPr lang="cs-CZ" sz="2000" b="1" dirty="0">
                    <a:solidFill>
                      <a:srgbClr val="FF0000"/>
                    </a:solidFill>
                  </a:rPr>
                  <a:t>Varianta A</a:t>
                </a:r>
                <a:endParaRPr lang="cs-CZ" sz="2000" dirty="0">
                  <a:solidFill>
                    <a:srgbClr val="FF00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2000" dirty="0"/>
                  <a:t>Př. 1) Vypočtěte:	</a:t>
                </a:r>
                <a14:m>
                  <m:oMath xmlns:m="http://schemas.openxmlformats.org/officeDocument/2006/math">
                    <m:r>
                      <a:rPr lang="cs-CZ" sz="2000" i="1">
                        <a:latin typeface="Cambria Math" panose="02040503050406030204" pitchFamily="18" charset="0"/>
                      </a:rPr>
                      <m:t> 3. </m:t>
                    </m:r>
                    <m:f>
                      <m:f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000">
                            <a:latin typeface="Cambria Math" panose="02040503050406030204" pitchFamily="18" charset="0"/>
                          </a:rPr>
                          <m:t>6!</m:t>
                        </m:r>
                      </m:num>
                      <m:den>
                        <m:r>
                          <a:rPr lang="cs-CZ" sz="2000">
                            <a:latin typeface="Cambria Math" panose="02040503050406030204" pitchFamily="18" charset="0"/>
                          </a:rPr>
                          <m:t>4!</m:t>
                        </m:r>
                      </m:den>
                    </m:f>
                    <m:r>
                      <a:rPr lang="cs-CZ" sz="20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000">
                            <a:latin typeface="Cambria Math" panose="02040503050406030204" pitchFamily="18" charset="0"/>
                          </a:rPr>
                          <m:t>5!</m:t>
                        </m:r>
                      </m:num>
                      <m:den>
                        <m:r>
                          <a:rPr lang="cs-CZ" sz="2000">
                            <a:latin typeface="Cambria Math" panose="02040503050406030204" pitchFamily="18" charset="0"/>
                          </a:rPr>
                          <m:t>2!</m:t>
                        </m:r>
                      </m:den>
                    </m:f>
                  </m:oMath>
                </a14:m>
                <a:endParaRPr lang="cs-CZ" sz="2000" dirty="0"/>
              </a:p>
              <a:p>
                <a:pPr lvl="1">
                  <a:spcBef>
                    <a:spcPts val="384"/>
                  </a:spcBef>
                </a:pPr>
                <a:r>
                  <a:rPr lang="cs-CZ" sz="2000" dirty="0"/>
                  <a:t>Př. 2) Řešte v N:	 </a:t>
                </a:r>
                <a14:m>
                  <m:oMath xmlns:m="http://schemas.openxmlformats.org/officeDocument/2006/math">
                    <m:r>
                      <a:rPr lang="cs-CZ" sz="20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0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cs-CZ" sz="200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cs-CZ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2000">
                            <a:latin typeface="Cambria Math" panose="02040503050406030204" pitchFamily="18" charset="0"/>
                          </a:rPr>
                          <m:t>1)!</m:t>
                        </m:r>
                      </m:num>
                      <m:den>
                        <m:r>
                          <a:rPr lang="cs-CZ" sz="20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cs-CZ" sz="200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cs-CZ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2000">
                            <a:latin typeface="Cambria Math" panose="02040503050406030204" pitchFamily="18" charset="0"/>
                          </a:rPr>
                          <m:t>3)!</m:t>
                        </m:r>
                      </m:den>
                    </m:f>
                    <m:r>
                      <a:rPr lang="cs-CZ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cs-CZ" sz="200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p>
                        <m:r>
                          <a:rPr lang="cs-CZ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cs-CZ" sz="2000" i="1">
                        <a:latin typeface="Cambria Math" panose="02040503050406030204" pitchFamily="18" charset="0"/>
                      </a:rPr>
                      <m:t>−10</m:t>
                    </m:r>
                  </m:oMath>
                </a14:m>
                <a:endParaRPr lang="cs-CZ" sz="2000" dirty="0"/>
              </a:p>
              <a:p>
                <a:pPr>
                  <a:spcBef>
                    <a:spcPts val="384"/>
                  </a:spcBef>
                </a:pPr>
                <a:endParaRPr lang="cs-CZ" sz="1800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7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041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>
                <a:solidFill>
                  <a:schemeClr val="bg1"/>
                </a:solidFill>
              </a:rPr>
              <a:t>Prověrka </a:t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</a:t>
            </a:r>
            <a:r>
              <a:rPr lang="cs-CZ" sz="4500" b="1" dirty="0">
                <a:solidFill>
                  <a:schemeClr val="bg1"/>
                </a:solidFill>
              </a:rPr>
              <a:t>počítání s </a:t>
            </a:r>
            <a:r>
              <a:rPr lang="cs-CZ" sz="4500" b="1" dirty="0" smtClean="0">
                <a:solidFill>
                  <a:schemeClr val="bg1"/>
                </a:solidFill>
              </a:rPr>
              <a:t>faktoriálem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varianty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A:</a:t>
                </a:r>
                <a:endParaRPr lang="cs-CZ" sz="1800" dirty="0">
                  <a:solidFill>
                    <a:srgbClr val="FF00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Př. 1) Vypočtěte:</a:t>
                </a:r>
                <a:endParaRPr lang="cs-CZ" sz="1600" b="1" i="1" dirty="0" smtClean="0">
                  <a:solidFill>
                    <a:srgbClr val="000099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600" b="1" i="1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1600" b="1" i="1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  <m:f>
                        <m:fPr>
                          <m:ctrlP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r>
                        <a:rPr lang="cs-CZ" sz="1600" b="1" i="1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r>
                        <a:rPr lang="cs-CZ" sz="1600" b="1" i="1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r>
                        <a:rPr lang="cs-CZ" sz="1600" b="1" i="1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r>
                        <a:rPr lang="cs-CZ" sz="1600" b="1" i="1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  <m:r>
                        <a:rPr lang="cs-CZ" sz="1600" b="1" i="1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16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  <m:r>
                        <a:rPr lang="cs-CZ" sz="1600" b="1" i="1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1600" b="1" i="1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𝟗𝟎</m:t>
                      </m:r>
                      <m:r>
                        <a:rPr lang="cs-CZ" sz="1600" b="1" i="1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1600" b="1" i="1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𝟔𝟎</m:t>
                      </m:r>
                      <m:r>
                        <a:rPr lang="cs-CZ" sz="1600" b="1" i="1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1600" b="1" i="1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𝟑𝟎</m:t>
                      </m:r>
                    </m:oMath>
                  </m:oMathPara>
                </a14:m>
                <a:endParaRPr lang="cs-CZ" sz="1600" b="1" dirty="0">
                  <a:solidFill>
                    <a:srgbClr val="000099"/>
                  </a:solidFill>
                </a:endParaRP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800" b="1" dirty="0"/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Př. 2) Řešte v N: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14:m>
                  <m:oMath xmlns:m="http://schemas.openxmlformats.org/officeDocument/2006/math"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                  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𝟏𝟎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	Podmínka: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, pak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cs-CZ" sz="1600" b="1" dirty="0" smtClean="0">
                    <a:solidFill>
                      <a:srgbClr val="0066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𝟏𝟎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𝟏𝟎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𝟏𝟎</m:t>
                    </m:r>
                  </m:oMath>
                </a14:m>
                <a:endParaRPr lang="cs-CZ" sz="1600" b="1" i="1" dirty="0" smtClean="0">
                  <a:solidFill>
                    <a:srgbClr val="0066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                </a:t>
                </a:r>
                <a14:m>
                  <m:oMath xmlns:m="http://schemas.openxmlformats.org/officeDocument/2006/math">
                    <m:r>
                      <a:rPr lang="cs-CZ" sz="1600" b="1" i="0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0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𝟏𝟐</m:t>
                    </m:r>
                  </m:oMath>
                </a14:m>
                <a:endParaRPr lang="cs-CZ" sz="1600" b="1" dirty="0" smtClean="0">
                  <a:solidFill>
                    <a:srgbClr val="0066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14:m>
                  <m:oMath xmlns:m="http://schemas.openxmlformats.org/officeDocument/2006/math"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                         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(vyhovuje podmínce)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400" dirty="0" smtClean="0">
                    <a:solidFill>
                      <a:srgbClr val="006600"/>
                    </a:solidFill>
                  </a:rPr>
                  <a:t>	</a:t>
                </a:r>
                <a:r>
                  <a:rPr lang="cs-CZ" sz="1600" dirty="0" smtClean="0">
                    <a:solidFill>
                      <a:srgbClr val="006600"/>
                    </a:solidFill>
                  </a:rPr>
                  <a:t>Zkouška</a:t>
                </a:r>
                <a:r>
                  <a:rPr lang="cs-CZ" sz="1600" dirty="0">
                    <a:solidFill>
                      <a:srgbClr val="006600"/>
                    </a:solidFill>
                  </a:rPr>
                  <a:t>:	L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1)!</m:t>
                        </m:r>
                      </m:num>
                      <m:den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3)!</m:t>
                        </m:r>
                      </m:den>
                    </m:f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(4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1)!</m:t>
                        </m:r>
                      </m:num>
                      <m:den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(4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3)!</m:t>
                        </m:r>
                      </m:den>
                    </m:f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3!</m:t>
                        </m:r>
                      </m:num>
                      <m:den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1!</m:t>
                        </m:r>
                      </m:den>
                    </m:f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dirty="0">
                    <a:solidFill>
                      <a:srgbClr val="006600"/>
                    </a:solidFill>
                  </a:rPr>
                  <a:t>		P =</a:t>
                </a:r>
                <a14:m>
                  <m:oMath xmlns:m="http://schemas.openxmlformats.org/officeDocument/2006/math"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p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−10= </m:t>
                    </m:r>
                    <m:sSup>
                      <m:sSup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−10</m:t>
                    </m:r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= 16 – 10 = 6</a:t>
                </a:r>
              </a:p>
              <a:p>
                <a:pPr marL="914400" lvl="2" indent="0">
                  <a:spcBef>
                    <a:spcPts val="384"/>
                  </a:spcBef>
                  <a:buNone/>
                </a:pPr>
                <a:r>
                  <a:rPr lang="cs-CZ" sz="1600" dirty="0">
                    <a:solidFill>
                      <a:srgbClr val="006600"/>
                    </a:solidFill>
                  </a:rPr>
                  <a:t>	L = P</a:t>
                </a:r>
              </a:p>
              <a:p>
                <a:pPr>
                  <a:spcBef>
                    <a:spcPts val="384"/>
                  </a:spcBef>
                </a:pPr>
                <a:endParaRPr lang="cs-CZ" sz="1800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569" t="-770" b="-231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7842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>
                <a:solidFill>
                  <a:schemeClr val="bg1"/>
                </a:solidFill>
              </a:rPr>
              <a:t>Prověrka </a:t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</a:t>
            </a:r>
            <a:r>
              <a:rPr lang="cs-CZ" sz="4500" b="1" dirty="0">
                <a:solidFill>
                  <a:schemeClr val="bg1"/>
                </a:solidFill>
              </a:rPr>
              <a:t>počítání s </a:t>
            </a:r>
            <a:r>
              <a:rPr lang="cs-CZ" sz="4500" b="1" dirty="0" smtClean="0">
                <a:solidFill>
                  <a:schemeClr val="bg1"/>
                </a:solidFill>
              </a:rPr>
              <a:t>faktoriálem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endParaRPr lang="cs-CZ" sz="1800" dirty="0" smtClean="0"/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Vzdělávací cíl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Prověření </a:t>
                </a:r>
                <a:r>
                  <a:rPr lang="cs-CZ" sz="1600" dirty="0"/>
                  <a:t>a zdokonalení počítání s faktoriálem</a:t>
                </a:r>
                <a:r>
                  <a:rPr lang="cs-CZ" sz="1600" dirty="0" smtClean="0"/>
                  <a:t>.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800" b="1" dirty="0" smtClean="0"/>
              </a:p>
              <a:p>
                <a:r>
                  <a:rPr lang="cs-CZ" sz="2000" b="1" dirty="0">
                    <a:solidFill>
                      <a:srgbClr val="FF0000"/>
                    </a:solidFill>
                  </a:rPr>
                  <a:t>Varianta </a:t>
                </a:r>
                <a:r>
                  <a:rPr lang="cs-CZ" sz="2000" b="1" dirty="0" smtClean="0">
                    <a:solidFill>
                      <a:srgbClr val="FF0000"/>
                    </a:solidFill>
                  </a:rPr>
                  <a:t>B</a:t>
                </a:r>
                <a:endParaRPr lang="cs-CZ" sz="2000" dirty="0">
                  <a:solidFill>
                    <a:srgbClr val="FF0000"/>
                  </a:solidFill>
                </a:endParaRPr>
              </a:p>
              <a:p>
                <a:r>
                  <a:rPr lang="cs-CZ" sz="1800" dirty="0"/>
                  <a:t>Př. 1) Vypočtěte:</a:t>
                </a:r>
                <a:r>
                  <a:rPr lang="cs-CZ" sz="1800" dirty="0" smtClean="0"/>
                  <a:t> </a:t>
                </a:r>
                <a14:m>
                  <m:oMath xmlns:m="http://schemas.openxmlformats.org/officeDocument/2006/math">
                    <m:r>
                      <a:rPr lang="cs-CZ" sz="18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800">
                            <a:latin typeface="Cambria Math" panose="02040503050406030204" pitchFamily="18" charset="0"/>
                          </a:rPr>
                          <m:t>6!</m:t>
                        </m:r>
                      </m:num>
                      <m:den>
                        <m:r>
                          <a:rPr lang="cs-CZ" sz="1800">
                            <a:latin typeface="Cambria Math" panose="02040503050406030204" pitchFamily="18" charset="0"/>
                          </a:rPr>
                          <m:t>4!.3</m:t>
                        </m:r>
                      </m:den>
                    </m:f>
                    <m:r>
                      <a:rPr lang="cs-CZ" sz="18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800">
                            <a:latin typeface="Cambria Math" panose="02040503050406030204" pitchFamily="18" charset="0"/>
                          </a:rPr>
                          <m:t>7!</m:t>
                        </m:r>
                      </m:num>
                      <m:den>
                        <m:r>
                          <a:rPr lang="cs-CZ" sz="1800">
                            <a:latin typeface="Cambria Math" panose="02040503050406030204" pitchFamily="18" charset="0"/>
                          </a:rPr>
                          <m:t>3!.4!</m:t>
                        </m:r>
                      </m:den>
                    </m:f>
                  </m:oMath>
                </a14:m>
                <a:endParaRPr lang="cs-CZ" sz="1800" dirty="0"/>
              </a:p>
              <a:p>
                <a:r>
                  <a:rPr lang="cs-CZ" sz="1800" dirty="0"/>
                  <a:t>Př. 2) Zjednodušte a stanovte podmínky řešitelnosti:</a:t>
                </a:r>
                <a:r>
                  <a:rPr lang="cs-CZ" sz="1800" dirty="0" smtClean="0"/>
                  <a:t> </a:t>
                </a:r>
                <a:r>
                  <a:rPr lang="cs-CZ" sz="1800" dirty="0"/>
                  <a:t> </a:t>
                </a:r>
                <a14:m>
                  <m:oMath xmlns:m="http://schemas.openxmlformats.org/officeDocument/2006/math">
                    <m:r>
                      <a:rPr lang="cs-CZ" sz="18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cs-CZ" sz="180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cs-CZ" sz="1800">
                            <a:latin typeface="Cambria Math" panose="02040503050406030204" pitchFamily="18" charset="0"/>
                          </a:rPr>
                          <m:t>+1)!</m:t>
                        </m:r>
                      </m:num>
                      <m:den>
                        <m:r>
                          <a:rPr lang="cs-CZ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cs-CZ" sz="180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cs-CZ" sz="1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800">
                            <a:latin typeface="Cambria Math" panose="02040503050406030204" pitchFamily="18" charset="0"/>
                          </a:rPr>
                          <m:t>1)!</m:t>
                        </m:r>
                      </m:den>
                    </m:f>
                    <m:r>
                      <a:rPr lang="cs-CZ" sz="18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cs-CZ" sz="180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cs-CZ" sz="1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800">
                            <a:latin typeface="Cambria Math" panose="02040503050406030204" pitchFamily="18" charset="0"/>
                          </a:rPr>
                          <m:t>1)!</m:t>
                        </m:r>
                      </m:num>
                      <m:den>
                        <m:r>
                          <a:rPr lang="cs-CZ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cs-CZ" sz="180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cs-CZ" sz="1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800">
                            <a:latin typeface="Cambria Math" panose="02040503050406030204" pitchFamily="18" charset="0"/>
                          </a:rPr>
                          <m:t>3)!</m:t>
                        </m:r>
                      </m:den>
                    </m:f>
                  </m:oMath>
                </a14:m>
                <a:endParaRPr lang="cs-CZ" sz="1800" b="1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7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7046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>
                <a:solidFill>
                  <a:schemeClr val="bg1"/>
                </a:solidFill>
              </a:rPr>
              <a:t>Prověrka </a:t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</a:t>
            </a:r>
            <a:r>
              <a:rPr lang="cs-CZ" sz="4500" b="1" dirty="0">
                <a:solidFill>
                  <a:schemeClr val="bg1"/>
                </a:solidFill>
              </a:rPr>
              <a:t>počítání s </a:t>
            </a:r>
            <a:r>
              <a:rPr lang="cs-CZ" sz="4500" b="1" dirty="0" smtClean="0">
                <a:solidFill>
                  <a:schemeClr val="bg1"/>
                </a:solidFill>
              </a:rPr>
              <a:t>faktoriálem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varianty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B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:</a:t>
                </a:r>
              </a:p>
              <a:p>
                <a:pPr lvl="1"/>
                <a:r>
                  <a:rPr lang="cs-CZ" sz="1600" b="1" dirty="0" smtClean="0">
                    <a:solidFill>
                      <a:srgbClr val="000099"/>
                    </a:solidFill>
                  </a:rPr>
                  <a:t>Př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. 1) Vypočtěte:</a:t>
                </a:r>
                <a:endParaRPr lang="cs-CZ" sz="1600" b="1" i="1" dirty="0" smtClean="0">
                  <a:solidFill>
                    <a:srgbClr val="000099"/>
                  </a:solidFill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𝟑𝟓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𝟐𝟓</m:t>
                    </m:r>
                  </m:oMath>
                </a14:m>
                <a:endParaRPr lang="cs-CZ" sz="1600" b="1" dirty="0">
                  <a:solidFill>
                    <a:srgbClr val="000099"/>
                  </a:solidFill>
                </a:endParaRPr>
              </a:p>
              <a:p>
                <a:pPr marL="0" indent="0">
                  <a:buNone/>
                </a:pPr>
                <a:endParaRPr lang="cs-CZ" sz="800" dirty="0"/>
              </a:p>
              <a:p>
                <a:pPr lvl="1"/>
                <a:r>
                  <a:rPr lang="cs-CZ" sz="1600" b="1" dirty="0" smtClean="0">
                    <a:solidFill>
                      <a:srgbClr val="006600"/>
                    </a:solidFill>
                  </a:rPr>
                  <a:t>Př. 2) Zjednodušte a stanovte podmínky řešitelnosti: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−(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- 3n + 2)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3n – 2 = 4n – 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2</a:t>
                </a:r>
              </a:p>
              <a:p>
                <a:pPr marL="457200" lvl="1" indent="0">
                  <a:buNone/>
                </a:pP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914400" lvl="2" indent="0"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Podmínka:	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, pak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569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8065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>
                <a:solidFill>
                  <a:schemeClr val="bg1"/>
                </a:solidFill>
              </a:rPr>
              <a:t>Prověrka </a:t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</a:t>
            </a:r>
            <a:r>
              <a:rPr lang="cs-CZ" sz="4500" b="1" dirty="0">
                <a:solidFill>
                  <a:schemeClr val="bg1"/>
                </a:solidFill>
              </a:rPr>
              <a:t>počítání s </a:t>
            </a:r>
            <a:r>
              <a:rPr lang="cs-CZ" sz="4500" b="1" dirty="0" smtClean="0">
                <a:solidFill>
                  <a:schemeClr val="bg1"/>
                </a:solidFill>
              </a:rPr>
              <a:t>faktoriálem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endParaRPr lang="cs-CZ" sz="1800" dirty="0" smtClean="0"/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Vzdělávací cíl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Prověření </a:t>
                </a:r>
                <a:r>
                  <a:rPr lang="cs-CZ" sz="1600" dirty="0"/>
                  <a:t>a zdokonalení počítání s faktoriálem</a:t>
                </a:r>
                <a:r>
                  <a:rPr lang="cs-CZ" sz="1600" dirty="0" smtClean="0"/>
                  <a:t>.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800" b="1" dirty="0" smtClean="0"/>
              </a:p>
              <a:p>
                <a:r>
                  <a:rPr lang="cs-CZ" sz="2000" b="1" dirty="0">
                    <a:solidFill>
                      <a:srgbClr val="FF0000"/>
                    </a:solidFill>
                  </a:rPr>
                  <a:t>Varianta </a:t>
                </a:r>
                <a:r>
                  <a:rPr lang="cs-CZ" sz="2000" b="1" dirty="0" smtClean="0">
                    <a:solidFill>
                      <a:srgbClr val="FF0000"/>
                    </a:solidFill>
                  </a:rPr>
                  <a:t>C</a:t>
                </a:r>
                <a:endParaRPr lang="cs-CZ" sz="2000" dirty="0">
                  <a:solidFill>
                    <a:srgbClr val="FF0000"/>
                  </a:solidFill>
                </a:endParaRPr>
              </a:p>
              <a:p>
                <a:r>
                  <a:rPr lang="cs-CZ" sz="1800" dirty="0"/>
                  <a:t>Př. 1) Vypočtěte:	</a:t>
                </a:r>
                <a14:m>
                  <m:oMath xmlns:m="http://schemas.openxmlformats.org/officeDocument/2006/math">
                    <m:r>
                      <a:rPr lang="cs-CZ" sz="18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800">
                            <a:latin typeface="Cambria Math" panose="02040503050406030204" pitchFamily="18" charset="0"/>
                          </a:rPr>
                          <m:t>6!</m:t>
                        </m:r>
                      </m:num>
                      <m:den>
                        <m:r>
                          <a:rPr lang="cs-CZ" sz="1800">
                            <a:latin typeface="Cambria Math" panose="02040503050406030204" pitchFamily="18" charset="0"/>
                          </a:rPr>
                          <m:t>3.4!</m:t>
                        </m:r>
                      </m:den>
                    </m:f>
                    <m:r>
                      <a:rPr lang="cs-CZ" sz="1800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800">
                            <a:latin typeface="Cambria Math" panose="02040503050406030204" pitchFamily="18" charset="0"/>
                          </a:rPr>
                          <m:t>9!</m:t>
                        </m:r>
                      </m:num>
                      <m:den>
                        <m:r>
                          <a:rPr lang="cs-CZ" sz="1800">
                            <a:latin typeface="Cambria Math" panose="02040503050406030204" pitchFamily="18" charset="0"/>
                          </a:rPr>
                          <m:t>4!.5!</m:t>
                        </m:r>
                      </m:den>
                    </m:f>
                    <m:r>
                      <a:rPr lang="cs-CZ" sz="1800" i="1">
                        <a:latin typeface="Cambria Math" panose="02040503050406030204" pitchFamily="18" charset="0"/>
                      </a:rPr>
                      <m:t>−2.</m:t>
                    </m:r>
                    <m:f>
                      <m:fPr>
                        <m:ctrlPr>
                          <a:rPr lang="cs-CZ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800">
                            <a:latin typeface="Cambria Math" panose="02040503050406030204" pitchFamily="18" charset="0"/>
                          </a:rPr>
                          <m:t>7!</m:t>
                        </m:r>
                      </m:num>
                      <m:den>
                        <m:r>
                          <a:rPr lang="cs-CZ" sz="1800">
                            <a:latin typeface="Cambria Math" panose="02040503050406030204" pitchFamily="18" charset="0"/>
                          </a:rPr>
                          <m:t>5!.6</m:t>
                        </m:r>
                      </m:den>
                    </m:f>
                  </m:oMath>
                </a14:m>
                <a:endParaRPr lang="cs-CZ" sz="1800" dirty="0"/>
              </a:p>
              <a:p>
                <a:r>
                  <a:rPr lang="cs-CZ" sz="1800" dirty="0"/>
                  <a:t>Př. 2) Upravte a stanovte, kdy má výraz smysl:	</a:t>
                </a:r>
                <a14:m>
                  <m:oMath xmlns:m="http://schemas.openxmlformats.org/officeDocument/2006/math">
                    <m:r>
                      <a:rPr lang="cs-CZ" sz="18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cs-CZ" sz="180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cs-CZ" sz="1800">
                            <a:latin typeface="Cambria Math" panose="02040503050406030204" pitchFamily="18" charset="0"/>
                          </a:rPr>
                          <m:t>+3)!</m:t>
                        </m:r>
                      </m:num>
                      <m:den>
                        <m:d>
                          <m:dPr>
                            <m:ctrlPr>
                              <a:rPr lang="cs-CZ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cs-CZ" sz="1800">
                                <a:latin typeface="Cambria Math" panose="02040503050406030204" pitchFamily="18" charset="0"/>
                              </a:rPr>
                              <m:t>n</m:t>
                            </m:r>
                            <m:r>
                              <a:rPr lang="cs-CZ" sz="180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  <m:r>
                          <a:rPr lang="cs-CZ" sz="1800">
                            <a:latin typeface="Cambria Math" panose="02040503050406030204" pitchFamily="18" charset="0"/>
                          </a:rPr>
                          <m:t>!.(</m:t>
                        </m:r>
                        <m:sSup>
                          <m:sSupPr>
                            <m:ctrlPr>
                              <a:rPr lang="cs-CZ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8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cs-CZ" sz="1800" i="1">
                                <a:latin typeface="Cambria Math" panose="02040503050406030204" pitchFamily="18" charset="0"/>
                              </a:rPr>
                              <m:t>2−</m:t>
                            </m:r>
                          </m:sup>
                        </m:sSup>
                        <m:r>
                          <a:rPr lang="cs-CZ" sz="1800">
                            <a:latin typeface="Cambria Math" panose="02040503050406030204" pitchFamily="18" charset="0"/>
                          </a:rPr>
                          <m:t>4)</m:t>
                        </m:r>
                      </m:den>
                    </m:f>
                  </m:oMath>
                </a14:m>
                <a:endParaRPr lang="cs-CZ" sz="1800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7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4428265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4419</TotalTime>
  <Words>335</Words>
  <Application>Microsoft Office PowerPoint</Application>
  <PresentationFormat>Předvádění na obrazovce (4:3)</PresentationFormat>
  <Paragraphs>100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 Math</vt:lpstr>
      <vt:lpstr>Times New Roman</vt:lpstr>
      <vt:lpstr>Diseño predeterminado</vt:lpstr>
      <vt:lpstr>Prověrka na počítání  s faktoriálem</vt:lpstr>
      <vt:lpstr>Záznamový list výukového materiálu</vt:lpstr>
      <vt:lpstr>Prověrka  na počítání  s faktoriálem</vt:lpstr>
      <vt:lpstr>Prezentace aplikace PowerPoint</vt:lpstr>
      <vt:lpstr>Prověrka  na počítání s faktoriálem</vt:lpstr>
      <vt:lpstr>Prověrka  na počítání s faktoriálem</vt:lpstr>
      <vt:lpstr>Prověrka  na počítání s faktoriálem</vt:lpstr>
      <vt:lpstr>Prověrka  na počítání s faktoriálem</vt:lpstr>
      <vt:lpstr>Prověrka  na počítání s faktoriálem</vt:lpstr>
      <vt:lpstr>Prověrka  na počítání s faktoriálem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633</cp:revision>
  <dcterms:created xsi:type="dcterms:W3CDTF">2010-05-23T14:28:12Z</dcterms:created>
  <dcterms:modified xsi:type="dcterms:W3CDTF">2014-03-03T09:51:35Z</dcterms:modified>
</cp:coreProperties>
</file>