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9" r:id="rId3"/>
    <p:sldId id="256" r:id="rId4"/>
    <p:sldId id="278" r:id="rId5"/>
    <p:sldId id="279" r:id="rId6"/>
    <p:sldId id="286" r:id="rId7"/>
    <p:sldId id="290" r:id="rId8"/>
    <p:sldId id="289" r:id="rId9"/>
    <p:sldId id="291" r:id="rId10"/>
    <p:sldId id="292" r:id="rId11"/>
    <p:sldId id="267" r:id="rId12"/>
  </p:sldIdLst>
  <p:sldSz cx="9144000" cy="6858000" type="screen4x3"/>
  <p:notesSz cx="6858000" cy="9144000"/>
  <p:defaultTextStyle>
    <a:defPPr>
      <a:defRPr lang="es-E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00"/>
    <a:srgbClr val="000099"/>
    <a:srgbClr val="422C16"/>
    <a:srgbClr val="0C788E"/>
    <a:srgbClr val="025198"/>
    <a:srgbClr val="1C1C1C"/>
    <a:srgbClr val="3366FF"/>
    <a:srgbClr val="99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809" autoAdjust="0"/>
    <p:restoredTop sz="94652" autoAdjust="0"/>
  </p:normalViewPr>
  <p:slideViewPr>
    <p:cSldViewPr>
      <p:cViewPr varScale="1">
        <p:scale>
          <a:sx n="74" d="100"/>
          <a:sy n="74" d="100"/>
        </p:scale>
        <p:origin x="1050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35D7B9-8175-43D9-9C74-AAA44CC51D98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250519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DC7864-2AB1-4D7C-91C8-4D59759FCC3F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319191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CE2539-992A-4584-8B83-0E8F492D4C48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2683780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04CBB3-6E16-453D-A42E-256F9692B740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6751054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792543-4DCE-423B-A4AB-F48DC2DF3ACA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066143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3CA187-4B10-440C-941B-C0C047607C6D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138487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51B6EF-0F6E-477F-BAEE-606CBFFE2E88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06979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BB773-013B-4794-A471-7BCE1DD0840B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572176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022D61-7F5C-43BB-A54C-3C108072D80E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200060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10D052-763A-49BB-BFB4-23A3D1102708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2171183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cs-CZ" noProof="0" smtClean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2DC901-87E3-4D3C-9A8A-FAB570A7BD27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960939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cambiar el estilo de título	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pPr>
              <a:defRPr/>
            </a:pPr>
            <a:fld id="{DC628F6F-230B-49BD-8B0B-6A5ED575F589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53%20Prov&#283;rka%20-%20kombina&#269;n&#237;%20&#269;&#237;sla.docx" TargetMode="External"/><Relationship Id="rId2" Type="http://schemas.openxmlformats.org/officeDocument/2006/relationships/hyperlink" Target="49%20Prov&#283;rka%20-%20permutace.docx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Nadpis 1"/>
          <p:cNvSpPr>
            <a:spLocks noGrp="1"/>
          </p:cNvSpPr>
          <p:nvPr>
            <p:ph type="ctrTitle"/>
          </p:nvPr>
        </p:nvSpPr>
        <p:spPr>
          <a:xfrm>
            <a:off x="684213" y="3213100"/>
            <a:ext cx="7772400" cy="1440036"/>
          </a:xfrm>
        </p:spPr>
        <p:txBody>
          <a:bodyPr/>
          <a:lstStyle/>
          <a:p>
            <a:pPr eaLnBrk="1" hangingPunct="1"/>
            <a:r>
              <a:rPr lang="cs-CZ" sz="4500" dirty="0" smtClean="0"/>
              <a:t>Prověrka na počítání</a:t>
            </a:r>
            <a:br>
              <a:rPr lang="cs-CZ" sz="4500" dirty="0" smtClean="0"/>
            </a:br>
            <a:r>
              <a:rPr lang="cs-CZ" sz="4500" dirty="0" smtClean="0"/>
              <a:t>s kombinačními čísly</a:t>
            </a:r>
          </a:p>
        </p:txBody>
      </p:sp>
      <p:pic>
        <p:nvPicPr>
          <p:cNvPr id="2051" name="Obrázek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8763" y="115888"/>
            <a:ext cx="6083300" cy="1484312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2" name="TextovéPole 4"/>
          <p:cNvSpPr txBox="1">
            <a:spLocks noChangeArrowheads="1"/>
          </p:cNvSpPr>
          <p:nvPr/>
        </p:nvSpPr>
        <p:spPr bwMode="auto">
          <a:xfrm>
            <a:off x="2195513" y="2636838"/>
            <a:ext cx="496887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cs-CZ" sz="1800" b="1" dirty="0" smtClean="0">
                <a:latin typeface="Calibri" panose="020F0502020204030204" pitchFamily="34" charset="0"/>
              </a:rPr>
              <a:t>VY_32_INOVACE_053_Matematika</a:t>
            </a:r>
            <a:endParaRPr lang="cs-CZ" sz="1800" b="1" dirty="0">
              <a:latin typeface="Calibri" panose="020F0502020204030204" pitchFamily="34" charset="0"/>
            </a:endParaRPr>
          </a:p>
        </p:txBody>
      </p:sp>
      <p:sp>
        <p:nvSpPr>
          <p:cNvPr id="2053" name="TextovéPole 5"/>
          <p:cNvSpPr txBox="1">
            <a:spLocks noChangeArrowheads="1"/>
          </p:cNvSpPr>
          <p:nvPr/>
        </p:nvSpPr>
        <p:spPr bwMode="auto">
          <a:xfrm>
            <a:off x="5724525" y="5589588"/>
            <a:ext cx="3024188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cs-CZ" sz="1800" dirty="0">
                <a:latin typeface="Calibri" panose="020F0502020204030204" pitchFamily="34" charset="0"/>
              </a:rPr>
              <a:t>Autor: Mgr. Radek </a:t>
            </a:r>
            <a:r>
              <a:rPr lang="cs-CZ" sz="1800" dirty="0" smtClean="0">
                <a:latin typeface="Calibri" panose="020F0502020204030204" pitchFamily="34" charset="0"/>
              </a:rPr>
              <a:t>Vymlátil</a:t>
            </a:r>
            <a:endParaRPr lang="cs-CZ" sz="1800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Zástupný symbol pro obsah 2"/>
              <p:cNvSpPr>
                <a:spLocks noGrp="1"/>
              </p:cNvSpPr>
              <p:nvPr>
                <p:ph idx="1"/>
              </p:nvPr>
            </p:nvSpPr>
            <p:spPr>
              <a:xfrm>
                <a:off x="1187623" y="1844824"/>
                <a:ext cx="7561089" cy="4680520"/>
              </a:xfrm>
            </p:spPr>
            <p:txBody>
              <a:bodyPr/>
              <a:lstStyle/>
              <a:p>
                <a:r>
                  <a:rPr lang="cs-CZ" sz="1800" b="1" dirty="0" smtClean="0">
                    <a:solidFill>
                      <a:srgbClr val="FF0000"/>
                    </a:solidFill>
                  </a:rPr>
                  <a:t>Řešení </a:t>
                </a:r>
                <a:r>
                  <a:rPr lang="cs-CZ" sz="1800" b="1" dirty="0">
                    <a:solidFill>
                      <a:srgbClr val="FF0000"/>
                    </a:solidFill>
                  </a:rPr>
                  <a:t>varianty </a:t>
                </a:r>
                <a:r>
                  <a:rPr lang="cs-CZ" sz="1800" b="1" dirty="0" smtClean="0">
                    <a:solidFill>
                      <a:srgbClr val="FF0000"/>
                    </a:solidFill>
                  </a:rPr>
                  <a:t>B</a:t>
                </a:r>
                <a:endParaRPr lang="cs-CZ" sz="1800" dirty="0">
                  <a:solidFill>
                    <a:srgbClr val="FF0000"/>
                  </a:solidFill>
                </a:endParaRPr>
              </a:p>
              <a:p>
                <a:pPr marL="457200" lvl="1" indent="0">
                  <a:buNone/>
                </a:pPr>
                <a:r>
                  <a:rPr lang="cs-CZ" sz="1600" b="1" dirty="0" smtClean="0">
                    <a:solidFill>
                      <a:srgbClr val="006600"/>
                    </a:solidFill>
                  </a:rPr>
                  <a:t>Zkouška</a:t>
                </a:r>
                <a:r>
                  <a:rPr lang="cs-CZ" sz="1600" b="1" dirty="0">
                    <a:solidFill>
                      <a:srgbClr val="006600"/>
                    </a:solidFill>
                  </a:rPr>
                  <a:t>:</a:t>
                </a:r>
              </a:p>
              <a:p>
                <a:pPr marL="457200" lvl="1" indent="0">
                  <a:buNone/>
                </a:pPr>
                <a:r>
                  <a:rPr lang="cs-CZ" sz="1600" b="1" dirty="0">
                    <a:solidFill>
                      <a:srgbClr val="006600"/>
                    </a:solidFill>
                  </a:rPr>
                  <a:t>L =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type m:val="noBar"/>
                            <m:ctrlP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𝒙</m:t>
                            </m:r>
                            <m: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+</m:t>
                            </m:r>
                            <m: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𝟏</m:t>
                            </m:r>
                          </m:num>
                          <m:den>
                            <m: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𝟐</m:t>
                            </m:r>
                          </m:den>
                        </m:f>
                      </m:e>
                    </m:d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+</m:t>
                    </m:r>
                    <m:d>
                      <m:dPr>
                        <m:ctrlP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type m:val="noBar"/>
                            <m:ctrlP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𝒙</m:t>
                            </m:r>
                          </m:num>
                          <m:den>
                            <m: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𝟐</m:t>
                            </m:r>
                          </m:den>
                        </m:f>
                      </m:e>
                    </m:d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ctrlP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type m:val="noBar"/>
                            <m:ctrlP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𝟐</m:t>
                            </m:r>
                            <m: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+</m:t>
                            </m:r>
                            <m: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𝟏</m:t>
                            </m:r>
                          </m:num>
                          <m:den>
                            <m: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𝟐</m:t>
                            </m:r>
                          </m:den>
                        </m:f>
                      </m:e>
                    </m:d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+</m:t>
                    </m:r>
                    <m:d>
                      <m:dPr>
                        <m:ctrlP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type m:val="noBar"/>
                            <m:ctrlP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𝟐</m:t>
                            </m:r>
                          </m:num>
                          <m:den>
                            <m: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𝟐</m:t>
                            </m:r>
                          </m:den>
                        </m:f>
                      </m:e>
                    </m:d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𝟑</m:t>
                    </m:r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+</m:t>
                    </m:r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𝟏</m:t>
                    </m:r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𝟒</m:t>
                    </m:r>
                  </m:oMath>
                </a14:m>
                <a:endParaRPr lang="cs-CZ" sz="1600" b="1" dirty="0">
                  <a:solidFill>
                    <a:srgbClr val="006600"/>
                  </a:solidFill>
                </a:endParaRPr>
              </a:p>
              <a:p>
                <a:pPr marL="457200" lvl="1" indent="0">
                  <a:buNone/>
                </a:pPr>
                <a:r>
                  <a:rPr lang="cs-CZ" sz="1600" b="1" dirty="0">
                    <a:solidFill>
                      <a:srgbClr val="006600"/>
                    </a:solidFill>
                  </a:rPr>
                  <a:t>P = </a:t>
                </a:r>
                <a14:m>
                  <m:oMath xmlns:m="http://schemas.openxmlformats.org/officeDocument/2006/math"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𝟒</m:t>
                    </m:r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.</m:t>
                    </m:r>
                    <m:d>
                      <m:dPr>
                        <m:ctrlP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type m:val="noBar"/>
                            <m:ctrlP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𝟑</m:t>
                            </m:r>
                          </m:num>
                          <m:den>
                            <m: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𝟑</m:t>
                            </m:r>
                          </m:den>
                        </m:f>
                      </m:e>
                    </m:d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𝟒</m:t>
                    </m:r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.</m:t>
                    </m:r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𝟏</m:t>
                    </m:r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𝟒</m:t>
                    </m:r>
                  </m:oMath>
                </a14:m>
                <a:endParaRPr lang="cs-CZ" sz="1600" b="1" dirty="0">
                  <a:solidFill>
                    <a:srgbClr val="006600"/>
                  </a:solidFill>
                </a:endParaRPr>
              </a:p>
              <a:p>
                <a:pPr marL="457200" lvl="1" indent="0">
                  <a:buNone/>
                </a:pPr>
                <a:r>
                  <a:rPr lang="cs-CZ" sz="1600" b="1" dirty="0" smtClean="0">
                    <a:solidFill>
                      <a:srgbClr val="006600"/>
                    </a:solidFill>
                  </a:rPr>
                  <a:t>L = P</a:t>
                </a:r>
                <a:endParaRPr lang="cs-CZ" sz="1600" b="1" dirty="0">
                  <a:solidFill>
                    <a:srgbClr val="006600"/>
                  </a:solidFill>
                </a:endParaRPr>
              </a:p>
              <a:p>
                <a:pPr>
                  <a:spcBef>
                    <a:spcPts val="384"/>
                  </a:spcBef>
                </a:pPr>
                <a:endParaRPr lang="cs-CZ" sz="1800" dirty="0">
                  <a:solidFill>
                    <a:srgbClr val="000099"/>
                  </a:solidFill>
                </a:endParaRPr>
              </a:p>
              <a:p>
                <a:pPr marL="0" indent="0">
                  <a:buNone/>
                </a:pPr>
                <a:endParaRPr lang="cs-CZ" dirty="0"/>
              </a:p>
            </p:txBody>
          </p:sp>
        </mc:Choice>
        <mc:Fallback xmlns="">
          <p:sp>
            <p:nvSpPr>
              <p:cNvPr id="3" name="Zástupný symbol pro obsah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187623" y="1844824"/>
                <a:ext cx="7561089" cy="4680520"/>
              </a:xfrm>
              <a:blipFill rotWithShape="0">
                <a:blip r:embed="rId2"/>
                <a:stretch>
                  <a:fillRect l="-565" t="-782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188913"/>
            <a:ext cx="8353425" cy="1511895"/>
          </a:xfrm>
        </p:spPr>
        <p:txBody>
          <a:bodyPr/>
          <a:lstStyle/>
          <a:p>
            <a:pPr eaLnBrk="1" hangingPunct="1"/>
            <a:r>
              <a:rPr lang="cs-CZ" sz="4500" b="1" dirty="0" smtClean="0">
                <a:solidFill>
                  <a:schemeClr val="bg1"/>
                </a:solidFill>
              </a:rPr>
              <a:t>Prověrka </a:t>
            </a:r>
            <a:br>
              <a:rPr lang="cs-CZ" sz="4500" b="1" dirty="0" smtClean="0">
                <a:solidFill>
                  <a:schemeClr val="bg1"/>
                </a:solidFill>
              </a:rPr>
            </a:br>
            <a:r>
              <a:rPr lang="cs-CZ" sz="4000" b="1" dirty="0" smtClean="0">
                <a:solidFill>
                  <a:schemeClr val="bg1"/>
                </a:solidFill>
              </a:rPr>
              <a:t>na počítání s kombinačními čísly</a:t>
            </a:r>
            <a:endParaRPr lang="cs-CZ" sz="4000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328449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87450" y="1773238"/>
            <a:ext cx="7561263" cy="4751387"/>
          </a:xfrm>
        </p:spPr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r>
              <a:rPr lang="cs-CZ" sz="1200" dirty="0" smtClean="0"/>
              <a:t>PORUBSKÁ, Dr. Edita, Doc. dr. František LAMOŠ, CSC., Prof. dr. Václav MEDEK, Dr. Anna REHÁKOVÁ, CSC. a Dr. Ivan TRENČANSKÝ, CSC. </a:t>
            </a:r>
            <a:r>
              <a:rPr lang="cs-CZ" sz="1200" i="1" dirty="0" smtClean="0"/>
              <a:t>Matematika pro SO3 a studijní obory SOU 8. část</a:t>
            </a:r>
            <a:r>
              <a:rPr lang="cs-CZ" sz="1200" dirty="0" smtClean="0"/>
              <a:t>. 2. vydání. Praha: Státní pedagogické nakladatelství, n. p., 1987, učebnice pro střední školy.</a:t>
            </a:r>
          </a:p>
          <a:p>
            <a:pPr eaLnBrk="1" hangingPunct="1">
              <a:lnSpc>
                <a:spcPct val="80000"/>
              </a:lnSpc>
              <a:defRPr/>
            </a:pPr>
            <a:endParaRPr lang="cs-CZ" sz="1200" dirty="0" smtClean="0"/>
          </a:p>
          <a:p>
            <a:pPr eaLnBrk="1" hangingPunct="1">
              <a:lnSpc>
                <a:spcPct val="80000"/>
              </a:lnSpc>
              <a:defRPr/>
            </a:pPr>
            <a:r>
              <a:rPr lang="cs-CZ" sz="1200" dirty="0" smtClean="0"/>
              <a:t>KUBEŠOVÁ, PaedDr. Naděžda a Mgr. Eva CIBULKOVÁ. </a:t>
            </a:r>
            <a:r>
              <a:rPr lang="cs-CZ" sz="1200" i="1" dirty="0" smtClean="0"/>
              <a:t>Matematika přehled středoškolského učiva</a:t>
            </a:r>
            <a:r>
              <a:rPr lang="cs-CZ" sz="1200" dirty="0" smtClean="0"/>
              <a:t>. 2. vyd. Třebíč: Petra Mrákotová, 2007, 239 s. Maturita (Petra Mrákotová). ISBN 978-808-6873-053. </a:t>
            </a:r>
          </a:p>
          <a:p>
            <a:pPr eaLnBrk="1" hangingPunct="1">
              <a:lnSpc>
                <a:spcPct val="80000"/>
              </a:lnSpc>
              <a:defRPr/>
            </a:pPr>
            <a:endParaRPr lang="cs-CZ" sz="1200" dirty="0" smtClean="0"/>
          </a:p>
          <a:p>
            <a:pPr eaLnBrk="1" hangingPunct="1">
              <a:lnSpc>
                <a:spcPct val="80000"/>
              </a:lnSpc>
              <a:defRPr/>
            </a:pPr>
            <a:r>
              <a:rPr lang="cs-CZ" sz="1200" dirty="0" smtClean="0"/>
              <a:t>JIRÁSEK, DRSC., Doc. RNDr. František, Karel BRANIŠ, PhDr. Stanislav HORÁK a RNDr. Milan VACEK. </a:t>
            </a:r>
            <a:r>
              <a:rPr lang="cs-CZ" sz="1200" i="1" dirty="0" smtClean="0"/>
              <a:t>Sbírka úloh z matematiky: pro SOŠ a studijní obory SOU</a:t>
            </a:r>
            <a:r>
              <a:rPr lang="cs-CZ" sz="1200" dirty="0" smtClean="0"/>
              <a:t>. 1. vyd. Praha: Státní pedagogické nakladatelství, 1989, 479 s. Učebnice pro střední školy (Státní pedagogické nakladatelství). ISBN 80-042-1341-3</a:t>
            </a:r>
            <a:r>
              <a:rPr lang="cs-CZ" sz="1200" smtClean="0"/>
              <a:t>. </a:t>
            </a:r>
          </a:p>
          <a:p>
            <a:pPr marL="0" indent="0" eaLnBrk="1" hangingPunct="1">
              <a:lnSpc>
                <a:spcPct val="80000"/>
              </a:lnSpc>
              <a:buFontTx/>
              <a:buNone/>
              <a:defRPr/>
            </a:pPr>
            <a:endParaRPr lang="cs-CZ" sz="1200" dirty="0" smtClean="0"/>
          </a:p>
          <a:p>
            <a:pPr eaLnBrk="1" hangingPunct="1">
              <a:lnSpc>
                <a:spcPct val="80000"/>
              </a:lnSpc>
              <a:defRPr/>
            </a:pPr>
            <a:r>
              <a:rPr lang="cs-CZ" sz="1200" dirty="0" smtClean="0"/>
              <a:t>Zdroje vlastní.</a:t>
            </a:r>
          </a:p>
          <a:p>
            <a:pPr eaLnBrk="1" hangingPunct="1">
              <a:lnSpc>
                <a:spcPct val="80000"/>
              </a:lnSpc>
              <a:defRPr/>
            </a:pPr>
            <a:endParaRPr lang="cs-CZ" sz="1200" dirty="0" smtClean="0"/>
          </a:p>
        </p:txBody>
      </p:sp>
      <p:sp>
        <p:nvSpPr>
          <p:cNvPr id="11267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188913"/>
            <a:ext cx="8353425" cy="981075"/>
          </a:xfrm>
        </p:spPr>
        <p:txBody>
          <a:bodyPr/>
          <a:lstStyle/>
          <a:p>
            <a:pPr eaLnBrk="1" hangingPunct="1"/>
            <a:r>
              <a:rPr lang="cs-CZ" sz="4500" b="1" dirty="0" smtClean="0">
                <a:solidFill>
                  <a:schemeClr val="bg1"/>
                </a:solidFill>
              </a:rPr>
              <a:t>Použité zdroje</a:t>
            </a:r>
            <a:endParaRPr lang="cs-CZ" sz="4500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sz="2400" b="1" smtClean="0">
                <a:solidFill>
                  <a:schemeClr val="bg1"/>
                </a:solidFill>
              </a:rPr>
              <a:t>Záznamový list výukového materiálu</a:t>
            </a:r>
            <a:endParaRPr lang="cs-CZ" sz="2400" smtClean="0">
              <a:solidFill>
                <a:schemeClr val="bg1"/>
              </a:solidFill>
            </a:endParaRPr>
          </a:p>
        </p:txBody>
      </p:sp>
      <p:graphicFrame>
        <p:nvGraphicFramePr>
          <p:cNvPr id="3122" name="Group 50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34642101"/>
              </p:ext>
            </p:extLst>
          </p:nvPr>
        </p:nvGraphicFramePr>
        <p:xfrm>
          <a:off x="1258888" y="1844675"/>
          <a:ext cx="7427912" cy="4684719"/>
        </p:xfrm>
        <a:graphic>
          <a:graphicData uri="http://schemas.openxmlformats.org/drawingml/2006/table">
            <a:tbl>
              <a:tblPr/>
              <a:tblGrid>
                <a:gridCol w="2674937"/>
                <a:gridCol w="4752975"/>
              </a:tblGrid>
              <a:tr h="3603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Název školy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SŠTZ Mohelnice, 1. máje 2, 789 85 Mohelnice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3603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Číslo projektu</a:t>
                      </a:r>
                      <a:endParaRPr kumimoji="0" lang="cs-CZ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CZ.1.07/1.5.00/34.0033</a:t>
                      </a:r>
                      <a:endParaRPr kumimoji="0" lang="cs-CZ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603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Název šablony klíčové aktivity</a:t>
                      </a:r>
                      <a:endParaRPr kumimoji="0" lang="cs-CZ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Inovace </a:t>
                      </a: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 zkvalitnění výuky prostřednictvím ICT (III/2) 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603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Název výukového materiálu</a:t>
                      </a:r>
                      <a:endParaRPr kumimoji="0" lang="cs-CZ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Prověrka na počítání s kombinačními čísly</a:t>
                      </a:r>
                      <a:endParaRPr kumimoji="0" lang="cs-CZ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603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Označení</a:t>
                      </a:r>
                      <a:endParaRPr kumimoji="0" lang="cs-CZ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VY_32_INOVACE_053_Matematika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603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Vzdělávací obor</a:t>
                      </a:r>
                      <a:endParaRPr kumimoji="0" lang="cs-CZ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64-41-L/51 Podnikání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603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Tematický okruh</a:t>
                      </a:r>
                      <a:endParaRPr kumimoji="0" lang="cs-CZ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Přírodovědné vzdělávání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603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Ročník</a:t>
                      </a:r>
                      <a:endParaRPr kumimoji="0" lang="cs-CZ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druhý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603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Autor</a:t>
                      </a:r>
                      <a:endParaRPr kumimoji="0" lang="cs-CZ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Mgr. Radek Vymlátil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603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Datum ověření</a:t>
                      </a:r>
                      <a:endParaRPr kumimoji="0" lang="cs-CZ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13. 12. </a:t>
                      </a:r>
                      <a:r>
                        <a:rPr kumimoji="0" lang="cs-CZ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2013</a:t>
                      </a:r>
                      <a:endParaRPr kumimoji="0" lang="cs-CZ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603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Anotace / metodický popis</a:t>
                      </a:r>
                      <a:endParaRPr kumimoji="0" lang="cs-CZ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cs-CZ" sz="14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Prověření zvládnutí probraného učiva.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603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Podpis autora</a:t>
                      </a:r>
                      <a:endParaRPr kumimoji="0" lang="cs-CZ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603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Podpis ředitele</a:t>
                      </a:r>
                      <a:endParaRPr kumimoji="0" lang="cs-CZ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110"/>
          <p:cNvSpPr>
            <a:spLocks noGrp="1" noChangeArrowheads="1"/>
          </p:cNvSpPr>
          <p:nvPr>
            <p:ph type="ctrTitle"/>
          </p:nvPr>
        </p:nvSpPr>
        <p:spPr>
          <a:xfrm>
            <a:off x="179388" y="1989138"/>
            <a:ext cx="5400675" cy="3168053"/>
          </a:xfrm>
        </p:spPr>
        <p:txBody>
          <a:bodyPr anchor="ctr"/>
          <a:lstStyle/>
          <a:p>
            <a:pPr eaLnBrk="1" hangingPunct="1"/>
            <a:r>
              <a:rPr lang="cs-CZ" sz="4500" b="1" dirty="0" smtClean="0">
                <a:solidFill>
                  <a:schemeClr val="bg1"/>
                </a:solidFill>
              </a:rPr>
              <a:t>Prověrka na počítání s kombinačními čísly</a:t>
            </a:r>
            <a:endParaRPr lang="es-ES" sz="4500" b="1" dirty="0" smtClean="0">
              <a:solidFill>
                <a:schemeClr val="bg1"/>
              </a:solidFill>
            </a:endParaRPr>
          </a:p>
        </p:txBody>
      </p:sp>
      <p:sp>
        <p:nvSpPr>
          <p:cNvPr id="4099" name="Rectangle 115"/>
          <p:cNvSpPr>
            <a:spLocks noGrp="1" noChangeArrowheads="1"/>
          </p:cNvSpPr>
          <p:nvPr>
            <p:ph type="subTitle" idx="1"/>
          </p:nvPr>
        </p:nvSpPr>
        <p:spPr>
          <a:xfrm>
            <a:off x="144463" y="6092825"/>
            <a:ext cx="3992562" cy="407988"/>
          </a:xfrm>
        </p:spPr>
        <p:txBody>
          <a:bodyPr/>
          <a:lstStyle/>
          <a:p>
            <a:pPr algn="l" eaLnBrk="1" hangingPunct="1"/>
            <a:r>
              <a:rPr lang="cs-CZ" sz="1800" smtClean="0">
                <a:solidFill>
                  <a:schemeClr val="bg1"/>
                </a:solidFill>
              </a:rPr>
              <a:t>Mgr. Radek Vymlátil</a:t>
            </a:r>
            <a:endParaRPr lang="es-ES" sz="180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187623" y="1772816"/>
            <a:ext cx="7561089" cy="4752528"/>
          </a:xfrm>
        </p:spPr>
        <p:txBody>
          <a:bodyPr/>
          <a:lstStyle/>
          <a:p>
            <a:pPr marL="0" indent="0" algn="ctr">
              <a:buNone/>
            </a:pPr>
            <a:endParaRPr lang="cs-CZ" dirty="0" smtClean="0">
              <a:hlinkClick r:id="rId2" action="ppaction://hlinkfile"/>
            </a:endParaRPr>
          </a:p>
          <a:p>
            <a:pPr marL="0" indent="0" algn="ctr">
              <a:buNone/>
            </a:pPr>
            <a:endParaRPr lang="cs-CZ" dirty="0">
              <a:hlinkClick r:id="rId2" action="ppaction://hlinkfile"/>
            </a:endParaRPr>
          </a:p>
          <a:p>
            <a:pPr marL="0" indent="0" algn="ctr">
              <a:buNone/>
            </a:pPr>
            <a:endParaRPr lang="cs-CZ" dirty="0" smtClean="0">
              <a:hlinkClick r:id="rId2" action="ppaction://hlinkfile"/>
            </a:endParaRPr>
          </a:p>
          <a:p>
            <a:pPr marL="0" indent="0" algn="ctr">
              <a:buNone/>
            </a:pPr>
            <a:r>
              <a:rPr lang="cs-CZ" smtClean="0">
                <a:hlinkClick r:id="rId3" action="ppaction://hlinkfile"/>
              </a:rPr>
              <a:t>53 Prověrka - kombinační čísla.docx</a:t>
            </a:r>
            <a:endParaRPr lang="cs-CZ" dirty="0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188913"/>
            <a:ext cx="8353425" cy="1511895"/>
          </a:xfrm>
        </p:spPr>
        <p:txBody>
          <a:bodyPr/>
          <a:lstStyle/>
          <a:p>
            <a:pPr eaLnBrk="1" hangingPunct="1"/>
            <a:r>
              <a:rPr lang="cs-CZ" sz="4500" b="1" dirty="0" smtClean="0">
                <a:solidFill>
                  <a:schemeClr val="bg1"/>
                </a:solidFill>
              </a:rPr>
              <a:t>Prověrka </a:t>
            </a:r>
            <a:br>
              <a:rPr lang="cs-CZ" sz="4500" b="1" dirty="0" smtClean="0">
                <a:solidFill>
                  <a:schemeClr val="bg1"/>
                </a:solidFill>
              </a:rPr>
            </a:br>
            <a:r>
              <a:rPr lang="cs-CZ" sz="4000" b="1" dirty="0" smtClean="0">
                <a:solidFill>
                  <a:schemeClr val="bg1"/>
                </a:solidFill>
              </a:rPr>
              <a:t>na počítání s kombinačními čísly</a:t>
            </a:r>
            <a:endParaRPr lang="cs-CZ" sz="4000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2717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Zástupný symbol pro obsah 2"/>
              <p:cNvSpPr>
                <a:spLocks noGrp="1"/>
              </p:cNvSpPr>
              <p:nvPr>
                <p:ph idx="1"/>
              </p:nvPr>
            </p:nvSpPr>
            <p:spPr>
              <a:xfrm>
                <a:off x="1187623" y="1772816"/>
                <a:ext cx="7561089" cy="4752528"/>
              </a:xfrm>
            </p:spPr>
            <p:txBody>
              <a:bodyPr/>
              <a:lstStyle/>
              <a:p>
                <a:pPr>
                  <a:spcBef>
                    <a:spcPts val="384"/>
                  </a:spcBef>
                </a:pPr>
                <a:r>
                  <a:rPr lang="cs-CZ" sz="1800" b="1" dirty="0" smtClean="0"/>
                  <a:t>Vzdělávací cíl </a:t>
                </a:r>
              </a:p>
              <a:p>
                <a:pPr lvl="1">
                  <a:spcBef>
                    <a:spcPts val="384"/>
                  </a:spcBef>
                </a:pPr>
                <a:r>
                  <a:rPr lang="cs-CZ" sz="1600" dirty="0"/>
                  <a:t>Prověření a zdokonalení počítání s kombinačním číslem.</a:t>
                </a:r>
              </a:p>
              <a:p>
                <a:pPr>
                  <a:spcBef>
                    <a:spcPts val="384"/>
                  </a:spcBef>
                </a:pPr>
                <a:endParaRPr lang="cs-CZ" sz="800" b="1" dirty="0" smtClean="0"/>
              </a:p>
              <a:p>
                <a:pPr>
                  <a:spcBef>
                    <a:spcPts val="384"/>
                  </a:spcBef>
                </a:pPr>
                <a:endParaRPr lang="cs-CZ" sz="1800" b="1" dirty="0" smtClean="0">
                  <a:solidFill>
                    <a:srgbClr val="FF0000"/>
                  </a:solidFill>
                </a:endParaRPr>
              </a:p>
              <a:p>
                <a:pPr>
                  <a:spcBef>
                    <a:spcPts val="384"/>
                  </a:spcBef>
                </a:pPr>
                <a:r>
                  <a:rPr lang="cs-CZ" sz="2000" b="1" dirty="0" smtClean="0">
                    <a:solidFill>
                      <a:srgbClr val="FF0000"/>
                    </a:solidFill>
                  </a:rPr>
                  <a:t>Varianta A</a:t>
                </a:r>
              </a:p>
              <a:p>
                <a:pPr lvl="1">
                  <a:spcBef>
                    <a:spcPts val="384"/>
                  </a:spcBef>
                </a:pPr>
                <a:r>
                  <a:rPr lang="cs-CZ" sz="1600" b="1" dirty="0" smtClean="0">
                    <a:solidFill>
                      <a:schemeClr val="tx1"/>
                    </a:solidFill>
                  </a:rPr>
                  <a:t>Př. 1) </a:t>
                </a:r>
                <a:r>
                  <a:rPr lang="cs-CZ" sz="1600" b="1" dirty="0">
                    <a:solidFill>
                      <a:schemeClr val="tx1"/>
                    </a:solidFill>
                  </a:rPr>
                  <a:t>Vypočtěte:	</a:t>
                </a:r>
                <a14:m>
                  <m:oMath xmlns:m="http://schemas.openxmlformats.org/officeDocument/2006/math">
                    <m:r>
                      <a:rPr lang="cs-CZ" sz="1600" b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</m:t>
                    </m:r>
                    <m:d>
                      <m:dPr>
                        <m:ctrlPr>
                          <a:rPr lang="cs-CZ" sz="16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type m:val="noBar"/>
                            <m:ctrlPr>
                              <a:rPr lang="cs-CZ" sz="16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cs-CZ" sz="16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𝟏𝟎</m:t>
                            </m:r>
                          </m:num>
                          <m:den>
                            <m:r>
                              <a:rPr lang="cs-CZ" sz="16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𝟑</m:t>
                            </m:r>
                          </m:den>
                        </m:f>
                      </m:e>
                    </m:d>
                    <m:r>
                      <a:rPr lang="cs-CZ" sz="16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−</m:t>
                    </m:r>
                    <m:r>
                      <a:rPr lang="cs-CZ" sz="16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𝟓</m:t>
                    </m:r>
                    <m:r>
                      <a:rPr lang="cs-CZ" sz="16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.</m:t>
                    </m:r>
                    <m:d>
                      <m:dPr>
                        <m:ctrlPr>
                          <a:rPr lang="cs-CZ" sz="16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type m:val="noBar"/>
                            <m:ctrlPr>
                              <a:rPr lang="cs-CZ" sz="16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cs-CZ" sz="16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𝟖</m:t>
                            </m:r>
                          </m:num>
                          <m:den>
                            <m:r>
                              <a:rPr lang="cs-CZ" sz="16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𝟔</m:t>
                            </m:r>
                          </m:den>
                        </m:f>
                      </m:e>
                    </m:d>
                  </m:oMath>
                </a14:m>
                <a:endParaRPr lang="cs-CZ" sz="1600" b="1" dirty="0" smtClean="0">
                  <a:solidFill>
                    <a:schemeClr val="tx1"/>
                  </a:solidFill>
                </a:endParaRPr>
              </a:p>
              <a:p>
                <a:pPr>
                  <a:spcBef>
                    <a:spcPts val="384"/>
                  </a:spcBef>
                </a:pPr>
                <a:endParaRPr lang="cs-CZ" sz="1600" b="1" dirty="0">
                  <a:solidFill>
                    <a:schemeClr val="tx1"/>
                  </a:solidFill>
                </a:endParaRPr>
              </a:p>
              <a:p>
                <a:pPr lvl="1"/>
                <a:r>
                  <a:rPr lang="cs-CZ" sz="1600" b="1" dirty="0" smtClean="0">
                    <a:solidFill>
                      <a:schemeClr val="tx1"/>
                    </a:solidFill>
                  </a:rPr>
                  <a:t>Př. 2) Řešte </a:t>
                </a:r>
                <a:r>
                  <a:rPr lang="cs-CZ" sz="1600" b="1" dirty="0">
                    <a:solidFill>
                      <a:schemeClr val="tx1"/>
                    </a:solidFill>
                  </a:rPr>
                  <a:t>v N:	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cs-CZ" sz="16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type m:val="noBar"/>
                            <m:ctrlPr>
                              <a:rPr lang="cs-CZ" sz="16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cs-CZ" sz="16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𝒙</m:t>
                            </m:r>
                          </m:num>
                          <m:den>
                            <m:r>
                              <a:rPr lang="cs-CZ" sz="16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𝟐</m:t>
                            </m:r>
                          </m:den>
                        </m:f>
                      </m:e>
                    </m:d>
                    <m:r>
                      <a:rPr lang="cs-CZ" sz="1600" b="1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+</m:t>
                    </m:r>
                    <m:d>
                      <m:dPr>
                        <m:ctrlPr>
                          <a:rPr lang="cs-CZ" sz="16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type m:val="noBar"/>
                            <m:ctrlPr>
                              <a:rPr lang="cs-CZ" sz="16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cs-CZ" sz="16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𝒙</m:t>
                            </m:r>
                            <m:r>
                              <a:rPr lang="cs-CZ" sz="16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+</m:t>
                            </m:r>
                            <m:r>
                              <a:rPr lang="cs-CZ" sz="16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𝟑</m:t>
                            </m:r>
                          </m:num>
                          <m:den>
                            <m:r>
                              <a:rPr lang="cs-CZ" sz="16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𝟐</m:t>
                            </m:r>
                          </m:den>
                        </m:f>
                      </m:e>
                    </m:d>
                    <m:r>
                      <a:rPr lang="cs-CZ" sz="1600" b="1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cs-CZ" sz="1600" b="1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𝟐</m:t>
                    </m:r>
                  </m:oMath>
                </a14:m>
                <a:endParaRPr lang="cs-CZ" sz="1600" b="1" dirty="0">
                  <a:solidFill>
                    <a:schemeClr val="tx1"/>
                  </a:solidFill>
                </a:endParaRPr>
              </a:p>
              <a:p>
                <a:pPr lvl="1"/>
                <a:endParaRPr lang="cs-CZ" sz="16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3" name="Zástupný symbol pro obsah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187623" y="1772816"/>
                <a:ext cx="7561089" cy="4752528"/>
              </a:xfrm>
              <a:blipFill rotWithShape="0">
                <a:blip r:embed="rId2"/>
                <a:stretch>
                  <a:fillRect l="-726" t="-77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188913"/>
            <a:ext cx="8353425" cy="1511895"/>
          </a:xfrm>
        </p:spPr>
        <p:txBody>
          <a:bodyPr/>
          <a:lstStyle/>
          <a:p>
            <a:pPr eaLnBrk="1" hangingPunct="1"/>
            <a:r>
              <a:rPr lang="cs-CZ" sz="4500" b="1" dirty="0" smtClean="0">
                <a:solidFill>
                  <a:schemeClr val="bg1"/>
                </a:solidFill>
              </a:rPr>
              <a:t>Prověrka </a:t>
            </a:r>
            <a:br>
              <a:rPr lang="cs-CZ" sz="4500" b="1" dirty="0" smtClean="0">
                <a:solidFill>
                  <a:schemeClr val="bg1"/>
                </a:solidFill>
              </a:rPr>
            </a:br>
            <a:r>
              <a:rPr lang="cs-CZ" sz="4000" b="1" dirty="0" smtClean="0">
                <a:solidFill>
                  <a:schemeClr val="bg1"/>
                </a:solidFill>
              </a:rPr>
              <a:t>na počítání s kombinačními čísly</a:t>
            </a:r>
            <a:endParaRPr lang="cs-CZ" sz="4000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2006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Zástupný symbol pro obsah 2"/>
              <p:cNvSpPr>
                <a:spLocks noGrp="1"/>
              </p:cNvSpPr>
              <p:nvPr>
                <p:ph idx="1"/>
              </p:nvPr>
            </p:nvSpPr>
            <p:spPr>
              <a:xfrm>
                <a:off x="1187623" y="1844824"/>
                <a:ext cx="7561089" cy="4680520"/>
              </a:xfrm>
            </p:spPr>
            <p:txBody>
              <a:bodyPr/>
              <a:lstStyle/>
              <a:p>
                <a:r>
                  <a:rPr lang="cs-CZ" sz="1800" b="1" dirty="0" smtClean="0">
                    <a:solidFill>
                      <a:srgbClr val="FF0000"/>
                    </a:solidFill>
                  </a:rPr>
                  <a:t>Řešení </a:t>
                </a:r>
                <a:r>
                  <a:rPr lang="cs-CZ" sz="1800" b="1" dirty="0">
                    <a:solidFill>
                      <a:srgbClr val="FF0000"/>
                    </a:solidFill>
                  </a:rPr>
                  <a:t>varianty A</a:t>
                </a:r>
                <a:endParaRPr lang="cs-CZ" sz="1800" dirty="0">
                  <a:solidFill>
                    <a:srgbClr val="FF0000"/>
                  </a:solidFill>
                </a:endParaRPr>
              </a:p>
              <a:p>
                <a:pPr lvl="1"/>
                <a:r>
                  <a:rPr lang="cs-CZ" sz="1600" b="1" dirty="0" smtClean="0">
                    <a:solidFill>
                      <a:srgbClr val="000099"/>
                    </a:solidFill>
                  </a:rPr>
                  <a:t>Př. 1) Vypočtěte:</a:t>
                </a:r>
              </a:p>
              <a:p>
                <a:pPr marL="457200" lvl="1" indent="0">
                  <a:buNone/>
                </a:pPr>
                <a14:m>
                  <m:oMath xmlns:m="http://schemas.openxmlformats.org/officeDocument/2006/math">
                    <m:d>
                      <m:dPr>
                        <m:ctrlP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type m:val="noBar"/>
                            <m:ctrlPr>
                              <a:rPr lang="cs-CZ" sz="1600" b="1" i="1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cs-CZ" sz="1600" b="1" i="1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</a:rPr>
                              <m:t>𝟏𝟎</m:t>
                            </m:r>
                          </m:num>
                          <m:den>
                            <m:r>
                              <a:rPr lang="cs-CZ" sz="1600" b="1" i="1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</a:rPr>
                              <m:t>𝟑</m:t>
                            </m:r>
                          </m:den>
                        </m:f>
                      </m:e>
                    </m:d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−</m:t>
                    </m:r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𝟓</m:t>
                    </m:r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.</m:t>
                    </m:r>
                    <m:d>
                      <m:dPr>
                        <m:ctrlP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type m:val="noBar"/>
                            <m:ctrlPr>
                              <a:rPr lang="cs-CZ" sz="1600" b="1" i="1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cs-CZ" sz="1600" b="1" i="1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</a:rPr>
                              <m:t>𝟖</m:t>
                            </m:r>
                          </m:num>
                          <m:den>
                            <m:r>
                              <a:rPr lang="cs-CZ" sz="1600" b="1" i="1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</a:rPr>
                              <m:t>𝟔</m:t>
                            </m:r>
                          </m:den>
                        </m:f>
                      </m:e>
                    </m:d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𝟏𝟎</m:t>
                        </m:r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!</m:t>
                        </m:r>
                      </m:num>
                      <m:den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𝟑</m:t>
                        </m:r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!.</m:t>
                        </m:r>
                        <m:d>
                          <m:dPr>
                            <m:ctrlPr>
                              <a:rPr lang="cs-CZ" sz="1600" b="1" i="1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cs-CZ" sz="1600" b="1" i="1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</a:rPr>
                              <m:t>𝟏𝟎</m:t>
                            </m:r>
                            <m:r>
                              <a:rPr lang="cs-CZ" sz="1600" b="1" i="1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cs-CZ" sz="1600" b="1" i="1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</a:rPr>
                              <m:t>𝟑</m:t>
                            </m:r>
                          </m:e>
                        </m:d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!</m:t>
                        </m:r>
                      </m:den>
                    </m:f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−</m:t>
                    </m:r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𝟓</m:t>
                    </m:r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.</m:t>
                    </m:r>
                    <m:d>
                      <m:dPr>
                        <m:ctrlP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type m:val="noBar"/>
                            <m:ctrlPr>
                              <a:rPr lang="cs-CZ" sz="1600" b="1" i="1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cs-CZ" sz="1600" b="1" i="1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</a:rPr>
                              <m:t>𝟖</m:t>
                            </m:r>
                          </m:num>
                          <m:den>
                            <m:r>
                              <a:rPr lang="cs-CZ" sz="1600" b="1" i="1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</a:rPr>
                              <m:t>𝟐</m:t>
                            </m:r>
                          </m:den>
                        </m:f>
                      </m:e>
                    </m:d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𝟏𝟎</m:t>
                        </m:r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𝟗</m:t>
                        </m:r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𝟖</m:t>
                        </m:r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𝟕</m:t>
                        </m:r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!</m:t>
                        </m:r>
                      </m:num>
                      <m:den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𝟑</m:t>
                        </m:r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𝟕</m:t>
                        </m:r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!</m:t>
                        </m:r>
                      </m:den>
                    </m:f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−</m:t>
                    </m:r>
                    <m:f>
                      <m:fPr>
                        <m:ctrlP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𝟓</m:t>
                        </m:r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𝟖</m:t>
                        </m:r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𝟕</m:t>
                        </m:r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𝟔</m:t>
                        </m:r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!</m:t>
                        </m:r>
                      </m:num>
                      <m:den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!.</m:t>
                        </m:r>
                        <m:d>
                          <m:dPr>
                            <m:ctrlPr>
                              <a:rPr lang="cs-CZ" sz="1600" b="1" i="1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cs-CZ" sz="1600" b="1" i="1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</a:rPr>
                              <m:t>𝟖</m:t>
                            </m:r>
                            <m:r>
                              <a:rPr lang="cs-CZ" sz="1600" b="1" i="1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cs-CZ" sz="1600" b="1" i="1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</a:rPr>
                              <m:t>𝟐</m:t>
                            </m:r>
                          </m:e>
                        </m:d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!</m:t>
                        </m:r>
                      </m:den>
                    </m:f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𝟓</m:t>
                    </m:r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.</m:t>
                    </m:r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𝟑</m:t>
                    </m:r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.</m:t>
                    </m:r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𝟖</m:t>
                    </m:r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−</m:t>
                    </m:r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𝟓</m:t>
                    </m:r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.</m:t>
                    </m:r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𝟒</m:t>
                    </m:r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.</m:t>
                    </m:r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𝟕</m:t>
                    </m:r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𝟏𝟐𝟎</m:t>
                    </m:r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−</m:t>
                    </m:r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𝟏𝟒𝟎</m:t>
                    </m:r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=−</m:t>
                    </m:r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𝟐𝟎</m:t>
                    </m:r>
                  </m:oMath>
                </a14:m>
                <a:r>
                  <a:rPr lang="cs-CZ" sz="1600" b="1" dirty="0">
                    <a:solidFill>
                      <a:srgbClr val="000099"/>
                    </a:solidFill>
                  </a:rPr>
                  <a:t> </a:t>
                </a:r>
              </a:p>
              <a:p>
                <a:r>
                  <a:rPr lang="cs-CZ" sz="1600" b="1" dirty="0">
                    <a:solidFill>
                      <a:srgbClr val="000099"/>
                    </a:solidFill>
                  </a:rPr>
                  <a:t> </a:t>
                </a:r>
              </a:p>
              <a:p>
                <a:pPr lvl="1"/>
                <a:r>
                  <a:rPr lang="cs-CZ" sz="1600" b="1" dirty="0" smtClean="0">
                    <a:solidFill>
                      <a:srgbClr val="006600"/>
                    </a:solidFill>
                  </a:rPr>
                  <a:t>Př. 2) Řešte v N:</a:t>
                </a:r>
              </a:p>
              <a:p>
                <a:pPr marL="457200" lvl="1" indent="0">
                  <a:buNone/>
                </a:pPr>
                <a14:m>
                  <m:oMath xmlns:m="http://schemas.openxmlformats.org/officeDocument/2006/math">
                    <m:d>
                      <m:dPr>
                        <m:ctrlP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type m:val="noBar"/>
                            <m:ctrlP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𝒙</m:t>
                            </m:r>
                          </m:num>
                          <m:den>
                            <m: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𝟐</m:t>
                            </m:r>
                          </m:den>
                        </m:f>
                      </m:e>
                    </m:d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+</m:t>
                    </m:r>
                    <m:d>
                      <m:dPr>
                        <m:ctrlP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type m:val="noBar"/>
                            <m:ctrlP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𝒙</m:t>
                            </m:r>
                            <m: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+</m:t>
                            </m:r>
                            <m: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𝟑</m:t>
                            </m:r>
                          </m:num>
                          <m:den>
                            <m: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𝟐</m:t>
                            </m:r>
                          </m:den>
                        </m:f>
                      </m:e>
                    </m:d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𝟐</m:t>
                    </m:r>
                  </m:oMath>
                </a14:m>
                <a:r>
                  <a:rPr lang="cs-CZ" sz="1600" b="1" dirty="0">
                    <a:solidFill>
                      <a:srgbClr val="006600"/>
                    </a:solidFill>
                  </a:rPr>
                  <a:t>	Podmínka: </a:t>
                </a:r>
                <a14:m>
                  <m:oMath xmlns:m="http://schemas.openxmlformats.org/officeDocument/2006/math"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𝒙</m:t>
                    </m:r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≥</m:t>
                    </m:r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𝟐</m:t>
                    </m:r>
                  </m:oMath>
                </a14:m>
                <a:endParaRPr lang="cs-CZ" sz="1600" b="1" dirty="0">
                  <a:solidFill>
                    <a:srgbClr val="006600"/>
                  </a:solidFill>
                </a:endParaRPr>
              </a:p>
              <a:p>
                <a:pPr marL="457200" lvl="1" indent="0">
                  <a:buNone/>
                </a:pPr>
                <a14:m>
                  <m:oMath xmlns:m="http://schemas.openxmlformats.org/officeDocument/2006/math">
                    <m:f>
                      <m:fPr>
                        <m:ctrlP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𝐱</m:t>
                        </m:r>
                        <m:r>
                          <a:rPr lang="cs-CZ" sz="1600" b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!</m:t>
                        </m:r>
                      </m:num>
                      <m:den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  <m:r>
                          <a:rPr lang="cs-CZ" sz="1600" b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!.(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𝒙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  <m:r>
                          <a:rPr lang="cs-CZ" sz="1600" b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)!</m:t>
                        </m:r>
                      </m:den>
                    </m:f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+</m:t>
                    </m:r>
                    <m:f>
                      <m:fPr>
                        <m:ctrlP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d>
                          <m:dPr>
                            <m:ctrlP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𝐱</m:t>
                            </m:r>
                            <m:r>
                              <a:rPr lang="cs-CZ" sz="1600" b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+</m:t>
                            </m:r>
                            <m: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𝟑</m:t>
                            </m:r>
                          </m:e>
                        </m:d>
                        <m:r>
                          <a:rPr lang="cs-CZ" sz="1600" b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!</m:t>
                        </m:r>
                      </m:num>
                      <m:den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  <m:r>
                          <a:rPr lang="cs-CZ" sz="1600" b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!.</m:t>
                        </m:r>
                        <m:d>
                          <m:dPr>
                            <m:ctrlP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𝐱</m:t>
                            </m:r>
                            <m:r>
                              <a:rPr lang="cs-CZ" sz="1600" b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+</m:t>
                            </m:r>
                            <m: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𝟑</m:t>
                            </m:r>
                            <m: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𝟐</m:t>
                            </m:r>
                          </m:e>
                        </m:d>
                        <m:r>
                          <a:rPr lang="cs-CZ" sz="1600" b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!</m:t>
                        </m:r>
                      </m:den>
                    </m:f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𝟐</m:t>
                    </m:r>
                  </m:oMath>
                </a14:m>
                <a:r>
                  <a:rPr lang="cs-CZ" sz="1600" b="1" dirty="0">
                    <a:solidFill>
                      <a:srgbClr val="006600"/>
                    </a:solidFill>
                  </a:rPr>
                  <a:t> </a:t>
                </a:r>
              </a:p>
              <a:p>
                <a:pPr marL="457200" lvl="1" indent="0">
                  <a:buNone/>
                </a:pPr>
                <a14:m>
                  <m:oMath xmlns:m="http://schemas.openxmlformats.org/officeDocument/2006/math">
                    <m:f>
                      <m:fPr>
                        <m:ctrlP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𝐱</m:t>
                        </m:r>
                        <m:r>
                          <a:rPr lang="cs-CZ" sz="1600" b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d>
                          <m:dPr>
                            <m:ctrlP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𝒙</m:t>
                            </m:r>
                            <m: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𝟏</m:t>
                            </m:r>
                          </m:e>
                        </m:d>
                        <m:r>
                          <a:rPr lang="cs-CZ" sz="1600" b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.(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𝒙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  <m:r>
                          <a:rPr lang="cs-CZ" sz="1600" b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)!</m:t>
                        </m:r>
                      </m:num>
                      <m:den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  <m:r>
                          <a:rPr lang="cs-CZ" sz="1600" b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.(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𝒙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  <m:r>
                          <a:rPr lang="cs-CZ" sz="1600" b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)!</m:t>
                        </m:r>
                      </m:den>
                    </m:f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+</m:t>
                    </m:r>
                    <m:f>
                      <m:fPr>
                        <m:ctrlP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d>
                          <m:dPr>
                            <m:ctrlP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𝐱</m:t>
                            </m:r>
                            <m:r>
                              <a:rPr lang="cs-CZ" sz="1600" b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+</m:t>
                            </m:r>
                            <m: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𝟑</m:t>
                            </m:r>
                          </m:e>
                        </m:d>
                        <m:r>
                          <a:rPr lang="cs-CZ" sz="1600" b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d>
                          <m:dPr>
                            <m:ctrlP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𝐱</m:t>
                            </m:r>
                            <m:r>
                              <a:rPr lang="cs-CZ" sz="1600" b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+</m:t>
                            </m:r>
                            <m: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𝟐</m:t>
                            </m:r>
                          </m:e>
                        </m:d>
                        <m:r>
                          <a:rPr lang="cs-CZ" sz="1600" b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.(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𝐱</m:t>
                        </m:r>
                        <m:r>
                          <a:rPr lang="cs-CZ" sz="1600" b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  <m:r>
                          <a:rPr lang="cs-CZ" sz="1600" b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)!</m:t>
                        </m:r>
                      </m:num>
                      <m:den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  <m:r>
                          <a:rPr lang="cs-CZ" sz="1600" b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d>
                          <m:dPr>
                            <m:ctrlP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𝐱</m:t>
                            </m:r>
                            <m:r>
                              <a:rPr lang="cs-CZ" sz="1600" b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+</m:t>
                            </m:r>
                            <m: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𝟏</m:t>
                            </m:r>
                          </m:e>
                        </m:d>
                        <m:r>
                          <a:rPr lang="cs-CZ" sz="1600" b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!</m:t>
                        </m:r>
                      </m:den>
                    </m:f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𝟐</m:t>
                    </m:r>
                  </m:oMath>
                </a14:m>
                <a:r>
                  <a:rPr lang="cs-CZ" sz="1600" b="1" dirty="0">
                    <a:solidFill>
                      <a:srgbClr val="006600"/>
                    </a:solidFill>
                  </a:rPr>
                  <a:t> </a:t>
                </a:r>
              </a:p>
              <a:p>
                <a:pPr marL="457200" lvl="1" indent="0">
                  <a:buNone/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𝒙</m:t>
                        </m:r>
                      </m:e>
                      <m:sup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sup>
                    </m:sSup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−</m:t>
                    </m:r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𝒙</m:t>
                    </m:r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+</m:t>
                    </m:r>
                    <m:sSup>
                      <m:sSupPr>
                        <m:ctrlP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𝒙</m:t>
                        </m:r>
                      </m:e>
                      <m:sup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sup>
                    </m:sSup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+</m:t>
                    </m:r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𝟓</m:t>
                    </m:r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𝒙</m:t>
                    </m:r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+</m:t>
                    </m:r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𝟔</m:t>
                    </m:r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𝟒</m:t>
                    </m:r>
                  </m:oMath>
                </a14:m>
                <a:r>
                  <a:rPr lang="cs-CZ" sz="1600" b="1" dirty="0">
                    <a:solidFill>
                      <a:srgbClr val="006600"/>
                    </a:solidFill>
                  </a:rPr>
                  <a:t> </a:t>
                </a:r>
              </a:p>
              <a:p>
                <a:pPr marL="457200" lvl="1" indent="0">
                  <a:buNone/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𝒙</m:t>
                        </m:r>
                      </m:e>
                      <m:sup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sup>
                    </m:sSup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+</m:t>
                    </m:r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𝟒</m:t>
                    </m:r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𝒙</m:t>
                    </m:r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+</m:t>
                    </m:r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𝟐</m:t>
                    </m:r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𝟎</m:t>
                    </m:r>
                  </m:oMath>
                </a14:m>
                <a:r>
                  <a:rPr lang="cs-CZ" sz="1600" b="1" dirty="0">
                    <a:solidFill>
                      <a:srgbClr val="006600"/>
                    </a:solidFill>
                  </a:rPr>
                  <a:t> </a:t>
                </a:r>
              </a:p>
              <a:p>
                <a:pPr marL="457200" lvl="1" indent="0">
                  <a:buNone/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𝒙</m:t>
                        </m:r>
                      </m:e>
                      <m:sup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sup>
                    </m:sSup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+</m:t>
                    </m:r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𝟐</m:t>
                    </m:r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𝒙</m:t>
                    </m:r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+</m:t>
                    </m:r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𝟏</m:t>
                    </m:r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𝟎</m:t>
                    </m:r>
                  </m:oMath>
                </a14:m>
                <a:r>
                  <a:rPr lang="cs-CZ" sz="1600" b="1" dirty="0">
                    <a:solidFill>
                      <a:srgbClr val="006600"/>
                    </a:solidFill>
                  </a:rPr>
                  <a:t> </a:t>
                </a:r>
              </a:p>
              <a:p>
                <a:pPr>
                  <a:spcBef>
                    <a:spcPts val="384"/>
                  </a:spcBef>
                </a:pPr>
                <a:endParaRPr lang="cs-CZ" sz="1800" dirty="0">
                  <a:solidFill>
                    <a:srgbClr val="000099"/>
                  </a:solidFill>
                </a:endParaRPr>
              </a:p>
              <a:p>
                <a:pPr marL="0" indent="0">
                  <a:buNone/>
                </a:pPr>
                <a:endParaRPr lang="cs-CZ" dirty="0"/>
              </a:p>
            </p:txBody>
          </p:sp>
        </mc:Choice>
        <mc:Fallback xmlns="">
          <p:sp>
            <p:nvSpPr>
              <p:cNvPr id="3" name="Zástupný symbol pro obsah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187623" y="1844824"/>
                <a:ext cx="7561089" cy="4680520"/>
              </a:xfrm>
              <a:blipFill rotWithShape="0">
                <a:blip r:embed="rId2"/>
                <a:stretch>
                  <a:fillRect l="-565" t="-782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188913"/>
            <a:ext cx="8353425" cy="1511895"/>
          </a:xfrm>
        </p:spPr>
        <p:txBody>
          <a:bodyPr/>
          <a:lstStyle/>
          <a:p>
            <a:pPr eaLnBrk="1" hangingPunct="1"/>
            <a:r>
              <a:rPr lang="cs-CZ" sz="4500" b="1" dirty="0" smtClean="0">
                <a:solidFill>
                  <a:schemeClr val="bg1"/>
                </a:solidFill>
              </a:rPr>
              <a:t>Prověrka </a:t>
            </a:r>
            <a:br>
              <a:rPr lang="cs-CZ" sz="4500" b="1" dirty="0" smtClean="0">
                <a:solidFill>
                  <a:schemeClr val="bg1"/>
                </a:solidFill>
              </a:rPr>
            </a:br>
            <a:r>
              <a:rPr lang="cs-CZ" sz="4000" b="1" dirty="0" smtClean="0">
                <a:solidFill>
                  <a:schemeClr val="bg1"/>
                </a:solidFill>
              </a:rPr>
              <a:t>na počítání s kombinačními čísly</a:t>
            </a:r>
            <a:endParaRPr lang="cs-CZ" sz="4000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324294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Zástupný symbol pro obsah 2"/>
              <p:cNvSpPr>
                <a:spLocks noGrp="1"/>
              </p:cNvSpPr>
              <p:nvPr>
                <p:ph idx="1"/>
              </p:nvPr>
            </p:nvSpPr>
            <p:spPr>
              <a:xfrm>
                <a:off x="1187623" y="1772816"/>
                <a:ext cx="7561089" cy="4752528"/>
              </a:xfrm>
            </p:spPr>
            <p:txBody>
              <a:bodyPr/>
              <a:lstStyle/>
              <a:p>
                <a:r>
                  <a:rPr lang="cs-CZ" sz="1800" b="1" dirty="0" smtClean="0">
                    <a:solidFill>
                      <a:srgbClr val="FF0000"/>
                    </a:solidFill>
                  </a:rPr>
                  <a:t>Řešení </a:t>
                </a:r>
                <a:r>
                  <a:rPr lang="cs-CZ" sz="1800" b="1" dirty="0">
                    <a:solidFill>
                      <a:srgbClr val="FF0000"/>
                    </a:solidFill>
                  </a:rPr>
                  <a:t>varianty A</a:t>
                </a:r>
                <a:endParaRPr lang="cs-CZ" sz="1800" dirty="0">
                  <a:solidFill>
                    <a:srgbClr val="FF0000"/>
                  </a:solidFill>
                </a:endParaRPr>
              </a:p>
              <a:p>
                <a:pPr marL="457200" lvl="1" indent="0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cs-CZ" sz="1600" b="1" i="1" smtClean="0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𝒙</m:t>
                        </m:r>
                      </m:e>
                      <m:sub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sub>
                    </m:sSub>
                    <m:r>
                      <a:rPr lang="cs-CZ" sz="1600" b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𝒃</m:t>
                        </m:r>
                        <m:r>
                          <a:rPr lang="cs-CZ" sz="1600" b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±</m:t>
                        </m:r>
                        <m:rad>
                          <m:radPr>
                            <m:degHide m:val="on"/>
                            <m:ctrlP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sSup>
                              <m:sSupPr>
                                <m:ctrlPr>
                                  <a:rPr lang="cs-CZ" sz="1600" b="1" i="1">
                                    <a:solidFill>
                                      <a:srgbClr val="0066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cs-CZ" sz="1600" b="1" i="1">
                                    <a:solidFill>
                                      <a:srgbClr val="006600"/>
                                    </a:solidFill>
                                    <a:latin typeface="Cambria Math" panose="02040503050406030204" pitchFamily="18" charset="0"/>
                                  </a:rPr>
                                  <m:t>𝒃</m:t>
                                </m:r>
                              </m:e>
                              <m:sup>
                                <m:r>
                                  <a:rPr lang="cs-CZ" sz="1600" b="1" i="1">
                                    <a:solidFill>
                                      <a:srgbClr val="006600"/>
                                    </a:solidFill>
                                    <a:latin typeface="Cambria Math" panose="02040503050406030204" pitchFamily="18" charset="0"/>
                                  </a:rPr>
                                  <m:t>𝟐</m:t>
                                </m:r>
                              </m:sup>
                            </m:sSup>
                            <m: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𝟒</m:t>
                            </m:r>
                            <m: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𝒂𝒄</m:t>
                            </m:r>
                          </m:e>
                        </m:rad>
                      </m:num>
                      <m:den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𝒂</m:t>
                        </m:r>
                      </m:den>
                    </m:f>
                  </m:oMath>
                </a14:m>
                <a:r>
                  <a:rPr lang="cs-CZ" sz="1600" b="1" dirty="0" smtClean="0">
                    <a:solidFill>
                      <a:srgbClr val="006600"/>
                    </a:solidFill>
                  </a:rPr>
                  <a:t> </a:t>
                </a:r>
                <a:endParaRPr lang="cs-CZ" sz="1600" b="1" dirty="0">
                  <a:solidFill>
                    <a:srgbClr val="006600"/>
                  </a:solidFill>
                </a:endParaRPr>
              </a:p>
              <a:p>
                <a:pPr marL="457200" lvl="1" indent="0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𝒙</m:t>
                        </m:r>
                      </m:e>
                      <m:sub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sub>
                    </m:sSub>
                    <m:r>
                      <a:rPr lang="cs-CZ" sz="1600" b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  <m:r>
                          <a:rPr lang="cs-CZ" sz="1600" b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±</m:t>
                        </m:r>
                        <m:rad>
                          <m:radPr>
                            <m:degHide m:val="on"/>
                            <m:ctrlP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sSup>
                              <m:sSupPr>
                                <m:ctrlPr>
                                  <a:rPr lang="cs-CZ" sz="1600" b="1" i="1">
                                    <a:solidFill>
                                      <a:srgbClr val="0066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cs-CZ" sz="1600" b="1" i="1">
                                    <a:solidFill>
                                      <a:srgbClr val="006600"/>
                                    </a:solidFill>
                                    <a:latin typeface="Cambria Math" panose="02040503050406030204" pitchFamily="18" charset="0"/>
                                  </a:rPr>
                                  <m:t>𝟐</m:t>
                                </m:r>
                              </m:e>
                              <m:sup>
                                <m:r>
                                  <a:rPr lang="cs-CZ" sz="1600" b="1" i="1">
                                    <a:solidFill>
                                      <a:srgbClr val="006600"/>
                                    </a:solidFill>
                                    <a:latin typeface="Cambria Math" panose="02040503050406030204" pitchFamily="18" charset="0"/>
                                  </a:rPr>
                                  <m:t>𝟐</m:t>
                                </m:r>
                              </m:sup>
                            </m:sSup>
                            <m: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𝟒</m:t>
                            </m:r>
                            <m: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.</m:t>
                            </m:r>
                            <m: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𝟏</m:t>
                            </m:r>
                            <m: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.</m:t>
                            </m:r>
                            <m: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𝟏</m:t>
                            </m:r>
                          </m:e>
                        </m:rad>
                      </m:num>
                      <m:den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</m:den>
                    </m:f>
                  </m:oMath>
                </a14:m>
                <a:r>
                  <a:rPr lang="cs-CZ" sz="1600" b="1" dirty="0" smtClean="0">
                    <a:solidFill>
                      <a:srgbClr val="006600"/>
                    </a:solidFill>
                  </a:rPr>
                  <a:t> </a:t>
                </a:r>
                <a:endParaRPr lang="cs-CZ" sz="1600" b="1" dirty="0">
                  <a:solidFill>
                    <a:srgbClr val="006600"/>
                  </a:solidFill>
                </a:endParaRPr>
              </a:p>
              <a:p>
                <a:pPr marL="457200" lvl="1" indent="0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𝒙</m:t>
                        </m:r>
                      </m:e>
                      <m:sub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sub>
                    </m:sSub>
                    <m:r>
                      <a:rPr lang="cs-CZ" sz="1600" b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  <m:r>
                          <a:rPr lang="cs-CZ" sz="1600" b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±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𝟎</m:t>
                        </m:r>
                      </m:num>
                      <m:den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cs-CZ" sz="1600" b="1" dirty="0" smtClean="0">
                    <a:solidFill>
                      <a:srgbClr val="006600"/>
                    </a:solidFill>
                  </a:rPr>
                  <a:t> </a:t>
                </a:r>
                <a:endParaRPr lang="cs-CZ" sz="1600" b="1" dirty="0">
                  <a:solidFill>
                    <a:srgbClr val="006600"/>
                  </a:solidFill>
                </a:endParaRPr>
              </a:p>
              <a:p>
                <a:pPr marL="457200" lvl="1" indent="0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𝒙</m:t>
                        </m:r>
                      </m:e>
                      <m:sub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sub>
                    </m:sSub>
                    <m:r>
                      <a:rPr lang="cs-CZ" sz="1600" b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−</m:t>
                    </m:r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𝟏</m:t>
                    </m:r>
                  </m:oMath>
                </a14:m>
                <a:r>
                  <a:rPr lang="cs-CZ" sz="1600" b="1" dirty="0">
                    <a:solidFill>
                      <a:srgbClr val="006600"/>
                    </a:solidFill>
                  </a:rPr>
                  <a:t> (nevyhovuje podmínce)</a:t>
                </a:r>
              </a:p>
              <a:p>
                <a:r>
                  <a:rPr lang="cs-CZ" sz="1600" b="1" dirty="0">
                    <a:solidFill>
                      <a:srgbClr val="006600"/>
                    </a:solidFill>
                  </a:rPr>
                  <a:t> </a:t>
                </a:r>
              </a:p>
              <a:p>
                <a:pPr marL="457200" lvl="1" indent="0">
                  <a:buNone/>
                </a:pPr>
                <a:r>
                  <a:rPr lang="cs-CZ" sz="1600" b="1" dirty="0">
                    <a:solidFill>
                      <a:srgbClr val="006600"/>
                    </a:solidFill>
                  </a:rPr>
                  <a:t>Závěr: Rovnice nemá řešení.</a:t>
                </a:r>
              </a:p>
              <a:p>
                <a:pPr>
                  <a:spcBef>
                    <a:spcPts val="384"/>
                  </a:spcBef>
                </a:pPr>
                <a:endParaRPr lang="cs-CZ" sz="1800" dirty="0">
                  <a:solidFill>
                    <a:srgbClr val="000099"/>
                  </a:solidFill>
                </a:endParaRPr>
              </a:p>
              <a:p>
                <a:pPr marL="0" indent="0">
                  <a:buNone/>
                </a:pPr>
                <a:endParaRPr lang="cs-CZ" dirty="0"/>
              </a:p>
            </p:txBody>
          </p:sp>
        </mc:Choice>
        <mc:Fallback xmlns="">
          <p:sp>
            <p:nvSpPr>
              <p:cNvPr id="3" name="Zástupný symbol pro obsah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187623" y="1772816"/>
                <a:ext cx="7561089" cy="4752528"/>
              </a:xfrm>
              <a:blipFill rotWithShape="0">
                <a:blip r:embed="rId2"/>
                <a:stretch>
                  <a:fillRect l="-565" t="-77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188913"/>
            <a:ext cx="8353425" cy="1511895"/>
          </a:xfrm>
        </p:spPr>
        <p:txBody>
          <a:bodyPr/>
          <a:lstStyle/>
          <a:p>
            <a:pPr eaLnBrk="1" hangingPunct="1"/>
            <a:r>
              <a:rPr lang="cs-CZ" sz="4500" b="1" dirty="0" smtClean="0">
                <a:solidFill>
                  <a:schemeClr val="bg1"/>
                </a:solidFill>
              </a:rPr>
              <a:t>Prověrka </a:t>
            </a:r>
            <a:br>
              <a:rPr lang="cs-CZ" sz="4500" b="1" dirty="0" smtClean="0">
                <a:solidFill>
                  <a:schemeClr val="bg1"/>
                </a:solidFill>
              </a:rPr>
            </a:br>
            <a:r>
              <a:rPr lang="cs-CZ" sz="4000" b="1" dirty="0" smtClean="0">
                <a:solidFill>
                  <a:schemeClr val="bg1"/>
                </a:solidFill>
              </a:rPr>
              <a:t>na počítání s kombinačními čísly</a:t>
            </a:r>
            <a:endParaRPr lang="cs-CZ" sz="4000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103817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Zástupný symbol pro obsah 2"/>
              <p:cNvSpPr>
                <a:spLocks noGrp="1"/>
              </p:cNvSpPr>
              <p:nvPr>
                <p:ph idx="1"/>
              </p:nvPr>
            </p:nvSpPr>
            <p:spPr>
              <a:xfrm>
                <a:off x="1187623" y="1772816"/>
                <a:ext cx="7561089" cy="4752528"/>
              </a:xfrm>
            </p:spPr>
            <p:txBody>
              <a:bodyPr/>
              <a:lstStyle/>
              <a:p>
                <a:pPr>
                  <a:spcBef>
                    <a:spcPts val="384"/>
                  </a:spcBef>
                </a:pPr>
                <a:r>
                  <a:rPr lang="cs-CZ" sz="1800" b="1" dirty="0" smtClean="0"/>
                  <a:t>Vzdělávací cíl </a:t>
                </a:r>
              </a:p>
              <a:p>
                <a:pPr lvl="1">
                  <a:spcBef>
                    <a:spcPts val="384"/>
                  </a:spcBef>
                </a:pPr>
                <a:r>
                  <a:rPr lang="cs-CZ" sz="1600" dirty="0"/>
                  <a:t>Prověření a zdokonalení počítání s kombinačním číslem.</a:t>
                </a:r>
              </a:p>
              <a:p>
                <a:pPr>
                  <a:spcBef>
                    <a:spcPts val="384"/>
                  </a:spcBef>
                </a:pPr>
                <a:endParaRPr lang="cs-CZ" sz="800" b="1" dirty="0" smtClean="0"/>
              </a:p>
              <a:p>
                <a:pPr>
                  <a:spcBef>
                    <a:spcPts val="384"/>
                  </a:spcBef>
                </a:pPr>
                <a:endParaRPr lang="cs-CZ" sz="1800" b="1" dirty="0" smtClean="0">
                  <a:solidFill>
                    <a:srgbClr val="FF0000"/>
                  </a:solidFill>
                </a:endParaRPr>
              </a:p>
              <a:p>
                <a:pPr>
                  <a:spcBef>
                    <a:spcPts val="384"/>
                  </a:spcBef>
                </a:pPr>
                <a:r>
                  <a:rPr lang="cs-CZ" sz="2000" b="1" dirty="0" smtClean="0">
                    <a:solidFill>
                      <a:srgbClr val="FF0000"/>
                    </a:solidFill>
                  </a:rPr>
                  <a:t>Varianta B</a:t>
                </a:r>
              </a:p>
              <a:p>
                <a:pPr lvl="1">
                  <a:spcBef>
                    <a:spcPts val="384"/>
                  </a:spcBef>
                </a:pPr>
                <a:r>
                  <a:rPr lang="cs-CZ" sz="1600" b="1" dirty="0" smtClean="0">
                    <a:solidFill>
                      <a:schemeClr val="tx1"/>
                    </a:solidFill>
                  </a:rPr>
                  <a:t>Př. 1) </a:t>
                </a:r>
                <a:r>
                  <a:rPr lang="cs-CZ" sz="1600" b="1" dirty="0">
                    <a:solidFill>
                      <a:schemeClr val="tx1"/>
                    </a:solidFill>
                  </a:rPr>
                  <a:t>Vypočtěte:	</a:t>
                </a:r>
                <a14:m>
                  <m:oMath xmlns:m="http://schemas.openxmlformats.org/officeDocument/2006/math">
                    <m:r>
                      <a:rPr lang="cs-CZ" sz="1600" b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cs-CZ" sz="1600" b="1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𝟑</m:t>
                    </m:r>
                    <m:r>
                      <a:rPr lang="cs-CZ" sz="1600" b="1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.</m:t>
                    </m:r>
                    <m:d>
                      <m:dPr>
                        <m:ctrlPr>
                          <a:rPr lang="cs-CZ" sz="16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type m:val="noBar"/>
                            <m:ctrlPr>
                              <a:rPr lang="cs-CZ" sz="16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cs-CZ" sz="16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𝟔</m:t>
                            </m:r>
                          </m:num>
                          <m:den>
                            <m:r>
                              <a:rPr lang="cs-CZ" sz="16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𝟐</m:t>
                            </m:r>
                          </m:den>
                        </m:f>
                      </m:e>
                    </m:d>
                    <m:r>
                      <a:rPr lang="cs-CZ" sz="16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−</m:t>
                    </m:r>
                    <m:d>
                      <m:dPr>
                        <m:ctrlPr>
                          <a:rPr lang="cs-CZ" sz="16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type m:val="noBar"/>
                            <m:ctrlPr>
                              <a:rPr lang="cs-CZ" sz="16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cs-CZ" sz="16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𝟗</m:t>
                            </m:r>
                          </m:num>
                          <m:den>
                            <m:r>
                              <a:rPr lang="cs-CZ" sz="16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𝟕</m:t>
                            </m:r>
                          </m:den>
                        </m:f>
                      </m:e>
                    </m:d>
                  </m:oMath>
                </a14:m>
                <a:endParaRPr lang="cs-CZ" sz="1600" b="1" dirty="0" smtClean="0">
                  <a:solidFill>
                    <a:schemeClr val="tx1"/>
                  </a:solidFill>
                </a:endParaRPr>
              </a:p>
              <a:p>
                <a:pPr>
                  <a:spcBef>
                    <a:spcPts val="384"/>
                  </a:spcBef>
                </a:pPr>
                <a:endParaRPr lang="cs-CZ" sz="1600" b="1" dirty="0">
                  <a:solidFill>
                    <a:schemeClr val="tx1"/>
                  </a:solidFill>
                </a:endParaRPr>
              </a:p>
              <a:p>
                <a:pPr lvl="1"/>
                <a:r>
                  <a:rPr lang="cs-CZ" sz="1600" b="1" dirty="0" smtClean="0">
                    <a:solidFill>
                      <a:schemeClr val="tx1"/>
                    </a:solidFill>
                  </a:rPr>
                  <a:t>Př. 2) Řešte </a:t>
                </a:r>
                <a:r>
                  <a:rPr lang="cs-CZ" sz="1600" b="1" dirty="0">
                    <a:solidFill>
                      <a:schemeClr val="tx1"/>
                    </a:solidFill>
                  </a:rPr>
                  <a:t>v N:	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cs-CZ" sz="16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type m:val="noBar"/>
                            <m:ctrlPr>
                              <a:rPr lang="cs-CZ" sz="16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cs-CZ" sz="16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𝒙</m:t>
                            </m:r>
                            <m:r>
                              <a:rPr lang="cs-CZ" sz="16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+</m:t>
                            </m:r>
                            <m:r>
                              <a:rPr lang="cs-CZ" sz="16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𝟏</m:t>
                            </m:r>
                          </m:num>
                          <m:den>
                            <m:r>
                              <a:rPr lang="cs-CZ" sz="16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𝟐</m:t>
                            </m:r>
                          </m:den>
                        </m:f>
                      </m:e>
                    </m:d>
                    <m:r>
                      <a:rPr lang="cs-CZ" sz="1600" b="1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+</m:t>
                    </m:r>
                    <m:d>
                      <m:dPr>
                        <m:ctrlPr>
                          <a:rPr lang="cs-CZ" sz="16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type m:val="noBar"/>
                            <m:ctrlPr>
                              <a:rPr lang="cs-CZ" sz="16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cs-CZ" sz="16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𝒙</m:t>
                            </m:r>
                          </m:num>
                          <m:den>
                            <m:r>
                              <a:rPr lang="cs-CZ" sz="16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𝟐</m:t>
                            </m:r>
                          </m:den>
                        </m:f>
                      </m:e>
                    </m:d>
                    <m:r>
                      <a:rPr lang="cs-CZ" sz="1600" b="1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cs-CZ" sz="1600" b="1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𝟒</m:t>
                    </m:r>
                    <m:r>
                      <a:rPr lang="cs-CZ" sz="1600" b="1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.</m:t>
                    </m:r>
                    <m:d>
                      <m:dPr>
                        <m:ctrlPr>
                          <a:rPr lang="cs-CZ" sz="16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type m:val="noBar"/>
                            <m:ctrlPr>
                              <a:rPr lang="cs-CZ" sz="16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cs-CZ" sz="16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𝟑</m:t>
                            </m:r>
                          </m:num>
                          <m:den>
                            <m:r>
                              <a:rPr lang="cs-CZ" sz="16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𝟑</m:t>
                            </m:r>
                          </m:den>
                        </m:f>
                      </m:e>
                    </m:d>
                  </m:oMath>
                </a14:m>
                <a:endParaRPr lang="cs-CZ" sz="1600" b="1" dirty="0">
                  <a:solidFill>
                    <a:schemeClr val="tx1"/>
                  </a:solidFill>
                </a:endParaRPr>
              </a:p>
              <a:p>
                <a:endParaRPr lang="cs-CZ" sz="1600" b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3" name="Zástupný symbol pro obsah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187623" y="1772816"/>
                <a:ext cx="7561089" cy="4752528"/>
              </a:xfrm>
              <a:blipFill rotWithShape="0">
                <a:blip r:embed="rId2"/>
                <a:stretch>
                  <a:fillRect l="-726" t="-77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188913"/>
            <a:ext cx="8353425" cy="1511895"/>
          </a:xfrm>
        </p:spPr>
        <p:txBody>
          <a:bodyPr/>
          <a:lstStyle/>
          <a:p>
            <a:pPr eaLnBrk="1" hangingPunct="1"/>
            <a:r>
              <a:rPr lang="cs-CZ" sz="4500" b="1" dirty="0" smtClean="0">
                <a:solidFill>
                  <a:schemeClr val="bg1"/>
                </a:solidFill>
              </a:rPr>
              <a:t>Prověrka </a:t>
            </a:r>
            <a:br>
              <a:rPr lang="cs-CZ" sz="4500" b="1" dirty="0" smtClean="0">
                <a:solidFill>
                  <a:schemeClr val="bg1"/>
                </a:solidFill>
              </a:rPr>
            </a:br>
            <a:r>
              <a:rPr lang="cs-CZ" sz="4000" b="1" dirty="0" smtClean="0">
                <a:solidFill>
                  <a:schemeClr val="bg1"/>
                </a:solidFill>
              </a:rPr>
              <a:t>na počítání s kombinačními čísly</a:t>
            </a:r>
            <a:endParaRPr lang="cs-CZ" sz="4000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5377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Zástupný symbol pro obsah 2"/>
              <p:cNvSpPr>
                <a:spLocks noGrp="1"/>
              </p:cNvSpPr>
              <p:nvPr>
                <p:ph idx="1"/>
              </p:nvPr>
            </p:nvSpPr>
            <p:spPr>
              <a:xfrm>
                <a:off x="1187623" y="1844824"/>
                <a:ext cx="7561089" cy="4680520"/>
              </a:xfrm>
            </p:spPr>
            <p:txBody>
              <a:bodyPr/>
              <a:lstStyle/>
              <a:p>
                <a:r>
                  <a:rPr lang="cs-CZ" sz="1800" b="1" dirty="0" smtClean="0">
                    <a:solidFill>
                      <a:srgbClr val="FF0000"/>
                    </a:solidFill>
                  </a:rPr>
                  <a:t>Řešení </a:t>
                </a:r>
                <a:r>
                  <a:rPr lang="cs-CZ" sz="1800" b="1" dirty="0">
                    <a:solidFill>
                      <a:srgbClr val="FF0000"/>
                    </a:solidFill>
                  </a:rPr>
                  <a:t>varianty </a:t>
                </a:r>
                <a:r>
                  <a:rPr lang="cs-CZ" sz="1800" b="1" dirty="0" smtClean="0">
                    <a:solidFill>
                      <a:srgbClr val="FF0000"/>
                    </a:solidFill>
                  </a:rPr>
                  <a:t>B</a:t>
                </a:r>
                <a:endParaRPr lang="cs-CZ" sz="1800" dirty="0">
                  <a:solidFill>
                    <a:srgbClr val="FF0000"/>
                  </a:solidFill>
                </a:endParaRPr>
              </a:p>
              <a:p>
                <a:pPr lvl="1"/>
                <a:r>
                  <a:rPr lang="cs-CZ" sz="1600" b="1" dirty="0" smtClean="0">
                    <a:solidFill>
                      <a:srgbClr val="000099"/>
                    </a:solidFill>
                  </a:rPr>
                  <a:t>Př. 1) Vypočtěte:</a:t>
                </a:r>
              </a:p>
              <a:p>
                <a:pPr marL="457200" lvl="1" indent="0">
                  <a:buNone/>
                </a:pPr>
                <a:r>
                  <a:rPr lang="cs-CZ" sz="1600" b="1" dirty="0" smtClean="0">
                    <a:solidFill>
                      <a:srgbClr val="000099"/>
                    </a:solidFill>
                  </a:rPr>
                  <a:t> </a:t>
                </a:r>
                <a14:m>
                  <m:oMath xmlns:m="http://schemas.openxmlformats.org/officeDocument/2006/math"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𝟑</m:t>
                    </m:r>
                    <m:r>
                      <a:rPr lang="cs-CZ" sz="1600" b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.</m:t>
                    </m:r>
                    <m:d>
                      <m:dPr>
                        <m:ctrlP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type m:val="noBar"/>
                            <m:ctrlPr>
                              <a:rPr lang="cs-CZ" sz="1600" b="1" i="1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cs-CZ" sz="1600" b="1" i="1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</a:rPr>
                              <m:t>𝟔</m:t>
                            </m:r>
                          </m:num>
                          <m:den>
                            <m:r>
                              <a:rPr lang="cs-CZ" sz="1600" b="1" i="1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</a:rPr>
                              <m:t>𝟐</m:t>
                            </m:r>
                          </m:den>
                        </m:f>
                      </m:e>
                    </m:d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−</m:t>
                    </m:r>
                    <m:d>
                      <m:dPr>
                        <m:ctrlP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type m:val="noBar"/>
                            <m:ctrlPr>
                              <a:rPr lang="cs-CZ" sz="1600" b="1" i="1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cs-CZ" sz="1600" b="1" i="1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</a:rPr>
                              <m:t>𝟗</m:t>
                            </m:r>
                          </m:num>
                          <m:den>
                            <m:r>
                              <a:rPr lang="cs-CZ" sz="1600" b="1" i="1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</a:rPr>
                              <m:t>𝟕</m:t>
                            </m:r>
                          </m:den>
                        </m:f>
                      </m:e>
                    </m:d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𝟑</m:t>
                    </m:r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.</m:t>
                    </m:r>
                    <m:f>
                      <m:fPr>
                        <m:ctrlP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𝟔</m:t>
                        </m:r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!</m:t>
                        </m:r>
                      </m:num>
                      <m:den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!.</m:t>
                        </m:r>
                        <m:d>
                          <m:dPr>
                            <m:ctrlPr>
                              <a:rPr lang="cs-CZ" sz="1600" b="1" i="1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cs-CZ" sz="1600" b="1" i="1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</a:rPr>
                              <m:t>𝟔</m:t>
                            </m:r>
                            <m:r>
                              <a:rPr lang="cs-CZ" sz="1600" b="1" i="1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cs-CZ" sz="1600" b="1" i="1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</a:rPr>
                              <m:t>𝟐</m:t>
                            </m:r>
                          </m:e>
                        </m:d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!</m:t>
                        </m:r>
                      </m:den>
                    </m:f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−</m:t>
                    </m:r>
                    <m:d>
                      <m:dPr>
                        <m:ctrlP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type m:val="noBar"/>
                            <m:ctrlPr>
                              <a:rPr lang="cs-CZ" sz="1600" b="1" i="1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cs-CZ" sz="1600" b="1" i="1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</a:rPr>
                              <m:t>𝟗</m:t>
                            </m:r>
                          </m:num>
                          <m:den>
                            <m:r>
                              <a:rPr lang="cs-CZ" sz="1600" b="1" i="1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</a:rPr>
                              <m:t>𝟐</m:t>
                            </m:r>
                          </m:den>
                        </m:f>
                      </m:e>
                    </m:d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𝟑</m:t>
                    </m:r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.</m:t>
                    </m:r>
                    <m:f>
                      <m:fPr>
                        <m:ctrlP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𝟔</m:t>
                        </m:r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𝟓</m:t>
                        </m:r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𝟒</m:t>
                        </m:r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!</m:t>
                        </m:r>
                      </m:num>
                      <m:den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𝟒</m:t>
                        </m:r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!</m:t>
                        </m:r>
                      </m:den>
                    </m:f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−</m:t>
                    </m:r>
                    <m:f>
                      <m:fPr>
                        <m:ctrlP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𝟗</m:t>
                        </m:r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!</m:t>
                        </m:r>
                      </m:num>
                      <m:den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!.</m:t>
                        </m:r>
                        <m:d>
                          <m:dPr>
                            <m:ctrlPr>
                              <a:rPr lang="cs-CZ" sz="1600" b="1" i="1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cs-CZ" sz="1600" b="1" i="1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</a:rPr>
                              <m:t>𝟗</m:t>
                            </m:r>
                            <m:r>
                              <a:rPr lang="cs-CZ" sz="1600" b="1" i="1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cs-CZ" sz="1600" b="1" i="1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</a:rPr>
                              <m:t>𝟐</m:t>
                            </m:r>
                          </m:e>
                        </m:d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!</m:t>
                        </m:r>
                      </m:den>
                    </m:f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cs-CZ" sz="1600" b="1" dirty="0">
                    <a:solidFill>
                      <a:srgbClr val="000099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𝟑</m:t>
                    </m:r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.</m:t>
                    </m:r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𝟑</m:t>
                    </m:r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.</m:t>
                    </m:r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𝟓</m:t>
                    </m:r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−</m:t>
                    </m:r>
                    <m:f>
                      <m:fPr>
                        <m:ctrlP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𝟗</m:t>
                        </m:r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𝟖</m:t>
                        </m:r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𝟕</m:t>
                        </m:r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!</m:t>
                        </m:r>
                      </m:num>
                      <m:den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𝟕</m:t>
                        </m:r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!</m:t>
                        </m:r>
                      </m:den>
                    </m:f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𝟒𝟓</m:t>
                    </m:r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−</m:t>
                    </m:r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𝟑𝟔</m:t>
                    </m:r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𝟗</m:t>
                    </m:r>
                  </m:oMath>
                </a14:m>
                <a:endParaRPr lang="cs-CZ" sz="1600" b="1" dirty="0">
                  <a:solidFill>
                    <a:srgbClr val="000099"/>
                  </a:solidFill>
                </a:endParaRPr>
              </a:p>
              <a:p>
                <a:r>
                  <a:rPr lang="cs-CZ" sz="1600" dirty="0"/>
                  <a:t> </a:t>
                </a:r>
                <a:endParaRPr lang="cs-CZ" sz="1600" b="1" dirty="0">
                  <a:solidFill>
                    <a:srgbClr val="000099"/>
                  </a:solidFill>
                </a:endParaRPr>
              </a:p>
              <a:p>
                <a:pPr lvl="1"/>
                <a:r>
                  <a:rPr lang="cs-CZ" sz="1600" b="1" dirty="0" smtClean="0">
                    <a:solidFill>
                      <a:srgbClr val="006600"/>
                    </a:solidFill>
                  </a:rPr>
                  <a:t>Př. 2) Řešte v N:</a:t>
                </a:r>
              </a:p>
              <a:p>
                <a:pPr marL="457200" lvl="1" indent="0">
                  <a:buNone/>
                </a:pPr>
                <a14:m>
                  <m:oMath xmlns:m="http://schemas.openxmlformats.org/officeDocument/2006/math">
                    <m:d>
                      <m:dPr>
                        <m:ctrlPr>
                          <a:rPr lang="cs-CZ" sz="1600" b="1" i="1" smtClean="0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type m:val="noBar"/>
                            <m:ctrlP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𝒙</m:t>
                            </m:r>
                            <m: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+</m:t>
                            </m:r>
                            <m: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𝟏</m:t>
                            </m:r>
                          </m:num>
                          <m:den>
                            <m: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𝟐</m:t>
                            </m:r>
                          </m:den>
                        </m:f>
                      </m:e>
                    </m:d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+</m:t>
                    </m:r>
                    <m:d>
                      <m:dPr>
                        <m:ctrlP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type m:val="noBar"/>
                            <m:ctrlP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𝒙</m:t>
                            </m:r>
                          </m:num>
                          <m:den>
                            <m: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𝟐</m:t>
                            </m:r>
                          </m:den>
                        </m:f>
                      </m:e>
                    </m:d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𝟒</m:t>
                    </m:r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.</m:t>
                    </m:r>
                    <m:d>
                      <m:dPr>
                        <m:ctrlP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type m:val="noBar"/>
                            <m:ctrlP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𝟑</m:t>
                            </m:r>
                          </m:num>
                          <m:den>
                            <m: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𝟑</m:t>
                            </m:r>
                          </m:den>
                        </m:f>
                      </m:e>
                    </m:d>
                  </m:oMath>
                </a14:m>
                <a:r>
                  <a:rPr lang="cs-CZ" sz="1600" b="1" dirty="0">
                    <a:solidFill>
                      <a:srgbClr val="006600"/>
                    </a:solidFill>
                  </a:rPr>
                  <a:t>		 </a:t>
                </a:r>
                <a14:m>
                  <m:oMath xmlns:m="http://schemas.openxmlformats.org/officeDocument/2006/math"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cs-CZ" sz="1600" b="1" dirty="0">
                    <a:solidFill>
                      <a:srgbClr val="006600"/>
                    </a:solidFill>
                  </a:rPr>
                  <a:t>Podmínka: </a:t>
                </a:r>
                <a14:m>
                  <m:oMath xmlns:m="http://schemas.openxmlformats.org/officeDocument/2006/math"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𝒙</m:t>
                    </m:r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≥</m:t>
                    </m:r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𝟐</m:t>
                    </m:r>
                  </m:oMath>
                </a14:m>
                <a:endParaRPr lang="cs-CZ" sz="1600" b="1" dirty="0">
                  <a:solidFill>
                    <a:srgbClr val="006600"/>
                  </a:solidFill>
                </a:endParaRPr>
              </a:p>
              <a:p>
                <a:pPr marL="457200" lvl="1" indent="0">
                  <a:buNone/>
                </a:pPr>
                <a14:m>
                  <m:oMath xmlns:m="http://schemas.openxmlformats.org/officeDocument/2006/math">
                    <m:f>
                      <m:fPr>
                        <m:ctrlP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d>
                          <m:dPr>
                            <m:ctrlP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𝐱</m:t>
                            </m:r>
                            <m:r>
                              <a:rPr lang="cs-CZ" sz="1600" b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+</m:t>
                            </m:r>
                            <m: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𝟏</m:t>
                            </m:r>
                          </m:e>
                        </m:d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𝒙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d>
                          <m:dPr>
                            <m:ctrlP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𝒙</m:t>
                            </m:r>
                            <m: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𝟏</m:t>
                            </m:r>
                          </m:e>
                        </m:d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!</m:t>
                        </m:r>
                      </m:num>
                      <m:den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  <m:r>
                          <a:rPr lang="cs-CZ" sz="1600" b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!.(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𝐱</m:t>
                        </m:r>
                        <m:r>
                          <a:rPr lang="cs-CZ" sz="1600" b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  <m:r>
                          <a:rPr lang="cs-CZ" sz="1600" b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)!</m:t>
                        </m:r>
                      </m:den>
                    </m:f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+</m:t>
                    </m:r>
                    <m:f>
                      <m:fPr>
                        <m:ctrlP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𝒙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d>
                          <m:dPr>
                            <m:ctrlP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𝒙</m:t>
                            </m:r>
                            <m: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𝟏</m:t>
                            </m:r>
                          </m:e>
                        </m:d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.(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𝒙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)!</m:t>
                        </m:r>
                      </m:num>
                      <m:den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  <m:r>
                          <a:rPr lang="cs-CZ" sz="1600" b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!.(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𝒙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  <m:r>
                          <a:rPr lang="cs-CZ" sz="1600" b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)!</m:t>
                        </m:r>
                      </m:den>
                    </m:f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𝟒</m:t>
                    </m:r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.</m:t>
                    </m:r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𝟏</m:t>
                    </m:r>
                  </m:oMath>
                </a14:m>
                <a:r>
                  <a:rPr lang="cs-CZ" sz="1600" b="1" dirty="0">
                    <a:solidFill>
                      <a:srgbClr val="006600"/>
                    </a:solidFill>
                  </a:rPr>
                  <a:t> </a:t>
                </a:r>
              </a:p>
              <a:p>
                <a:pPr marL="457200" lvl="1" indent="0">
                  <a:buNone/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𝒙</m:t>
                        </m:r>
                      </m:e>
                      <m:sup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sup>
                    </m:sSup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+</m:t>
                    </m:r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𝒙</m:t>
                    </m:r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+</m:t>
                    </m:r>
                    <m:sSup>
                      <m:sSupPr>
                        <m:ctrlP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𝒙</m:t>
                        </m:r>
                      </m:e>
                      <m:sup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sup>
                    </m:sSup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−</m:t>
                    </m:r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𝒙</m:t>
                    </m:r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𝟖</m:t>
                    </m:r>
                  </m:oMath>
                </a14:m>
                <a:r>
                  <a:rPr lang="cs-CZ" sz="1600" b="1" dirty="0">
                    <a:solidFill>
                      <a:srgbClr val="006600"/>
                    </a:solidFill>
                  </a:rPr>
                  <a:t> </a:t>
                </a:r>
              </a:p>
              <a:p>
                <a:pPr marL="457200" lvl="1" indent="0">
                  <a:buNone/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  <m:r>
                          <a:rPr lang="cs-CZ" sz="1600" b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𝒙</m:t>
                        </m:r>
                      </m:e>
                      <m:sup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sup>
                    </m:sSup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𝟖</m:t>
                    </m:r>
                  </m:oMath>
                </a14:m>
                <a:r>
                  <a:rPr lang="cs-CZ" sz="1600" b="1" dirty="0">
                    <a:solidFill>
                      <a:srgbClr val="006600"/>
                    </a:solidFill>
                  </a:rPr>
                  <a:t> </a:t>
                </a:r>
              </a:p>
              <a:p>
                <a:pPr marL="457200" lvl="1" indent="0">
                  <a:buNone/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𝒙</m:t>
                        </m:r>
                      </m:e>
                      <m:sup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sup>
                    </m:sSup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𝟒</m:t>
                    </m:r>
                  </m:oMath>
                </a14:m>
                <a:r>
                  <a:rPr lang="cs-CZ" sz="1600" b="1" dirty="0">
                    <a:solidFill>
                      <a:srgbClr val="006600"/>
                    </a:solidFill>
                  </a:rPr>
                  <a:t> </a:t>
                </a:r>
              </a:p>
              <a:p>
                <a:pPr marL="457200" lvl="1" indent="0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𝒙</m:t>
                        </m:r>
                      </m:e>
                      <m:sub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</m:sub>
                    </m:sSub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𝟐</m:t>
                    </m:r>
                  </m:oMath>
                </a14:m>
                <a:r>
                  <a:rPr lang="cs-CZ" sz="1600" b="1" dirty="0">
                    <a:solidFill>
                      <a:srgbClr val="006600"/>
                    </a:solidFill>
                  </a:rPr>
                  <a:t> (vyhovuje podmínce)</a:t>
                </a:r>
              </a:p>
              <a:p>
                <a:pPr marL="457200" lvl="1" indent="0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𝒙</m:t>
                        </m:r>
                      </m:e>
                      <m:sub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sub>
                    </m:sSub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=−</m:t>
                    </m:r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𝟐</m:t>
                    </m:r>
                  </m:oMath>
                </a14:m>
                <a:r>
                  <a:rPr lang="cs-CZ" sz="1600" b="1" dirty="0">
                    <a:solidFill>
                      <a:srgbClr val="006600"/>
                    </a:solidFill>
                  </a:rPr>
                  <a:t> (nevyhovuje podmínce)</a:t>
                </a:r>
              </a:p>
              <a:p>
                <a:pPr>
                  <a:spcBef>
                    <a:spcPts val="384"/>
                  </a:spcBef>
                </a:pPr>
                <a:endParaRPr lang="cs-CZ" sz="1800" dirty="0">
                  <a:solidFill>
                    <a:srgbClr val="000099"/>
                  </a:solidFill>
                </a:endParaRPr>
              </a:p>
              <a:p>
                <a:pPr marL="0" indent="0">
                  <a:buNone/>
                </a:pPr>
                <a:endParaRPr lang="cs-CZ" dirty="0"/>
              </a:p>
            </p:txBody>
          </p:sp>
        </mc:Choice>
        <mc:Fallback xmlns="">
          <p:sp>
            <p:nvSpPr>
              <p:cNvPr id="3" name="Zástupný symbol pro obsah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187623" y="1844824"/>
                <a:ext cx="7561089" cy="4680520"/>
              </a:xfrm>
              <a:blipFill rotWithShape="0">
                <a:blip r:embed="rId2"/>
                <a:stretch>
                  <a:fillRect l="-565" t="-782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188913"/>
            <a:ext cx="8353425" cy="1511895"/>
          </a:xfrm>
        </p:spPr>
        <p:txBody>
          <a:bodyPr/>
          <a:lstStyle/>
          <a:p>
            <a:pPr eaLnBrk="1" hangingPunct="1"/>
            <a:r>
              <a:rPr lang="cs-CZ" sz="4500" b="1" dirty="0" smtClean="0">
                <a:solidFill>
                  <a:schemeClr val="bg1"/>
                </a:solidFill>
              </a:rPr>
              <a:t>Prověrka </a:t>
            </a:r>
            <a:br>
              <a:rPr lang="cs-CZ" sz="4500" b="1" dirty="0" smtClean="0">
                <a:solidFill>
                  <a:schemeClr val="bg1"/>
                </a:solidFill>
              </a:rPr>
            </a:br>
            <a:r>
              <a:rPr lang="cs-CZ" sz="4000" b="1" dirty="0" smtClean="0">
                <a:solidFill>
                  <a:schemeClr val="bg1"/>
                </a:solidFill>
              </a:rPr>
              <a:t>na počítání s kombinačními čísly</a:t>
            </a:r>
            <a:endParaRPr lang="cs-CZ" sz="4000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7580195"/>
      </p:ext>
    </p:extLst>
  </p:cSld>
  <p:clrMapOvr>
    <a:masterClrMapping/>
  </p:clrMapOvr>
</p:sld>
</file>

<file path=ppt/theme/theme1.xml><?xml version="1.0" encoding="utf-8"?>
<a:theme xmlns:a="http://schemas.openxmlformats.org/drawingml/2006/main" name="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seño predeterminado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4719</TotalTime>
  <Words>327</Words>
  <Application>Microsoft Office PowerPoint</Application>
  <PresentationFormat>Předvádění na obrazovce (4:3)</PresentationFormat>
  <Paragraphs>100</Paragraphs>
  <Slides>11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4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11</vt:i4>
      </vt:variant>
    </vt:vector>
  </HeadingPairs>
  <TitlesOfParts>
    <vt:vector size="16" baseType="lpstr">
      <vt:lpstr>Arial</vt:lpstr>
      <vt:lpstr>Calibri</vt:lpstr>
      <vt:lpstr>Cambria Math</vt:lpstr>
      <vt:lpstr>Times New Roman</vt:lpstr>
      <vt:lpstr>Diseño predeterminado</vt:lpstr>
      <vt:lpstr>Prověrka na počítání s kombinačními čísly</vt:lpstr>
      <vt:lpstr>Záznamový list výukového materiálu</vt:lpstr>
      <vt:lpstr>Prověrka na počítání s kombinačními čísly</vt:lpstr>
      <vt:lpstr>Prověrka  na počítání s kombinačními čísly</vt:lpstr>
      <vt:lpstr>Prověrka  na počítání s kombinačními čísly</vt:lpstr>
      <vt:lpstr>Prověrka  na počítání s kombinačními čísly</vt:lpstr>
      <vt:lpstr>Prověrka  na počítání s kombinačními čísly</vt:lpstr>
      <vt:lpstr>Prověrka  na počítání s kombinačními čísly</vt:lpstr>
      <vt:lpstr>Prověrka  na počítání s kombinačními čísly</vt:lpstr>
      <vt:lpstr>Prověrka  na počítání s kombinačními čísly</vt:lpstr>
      <vt:lpstr>Použité zdroje</vt:lpstr>
    </vt:vector>
  </TitlesOfParts>
  <Company>Toshiba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Mariajose</dc:creator>
  <cp:lastModifiedBy>Vymlátil</cp:lastModifiedBy>
  <cp:revision>654</cp:revision>
  <dcterms:created xsi:type="dcterms:W3CDTF">2010-05-23T14:28:12Z</dcterms:created>
  <dcterms:modified xsi:type="dcterms:W3CDTF">2014-03-03T10:02:11Z</dcterms:modified>
</cp:coreProperties>
</file>